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comments/comment1.xml" ContentType="application/vnd.openxmlformats-officedocument.presentationml.comment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38" r:id="rId2"/>
  </p:sldMasterIdLst>
  <p:notesMasterIdLst>
    <p:notesMasterId r:id="rId19"/>
  </p:notesMasterIdLst>
  <p:sldIdLst>
    <p:sldId id="270" r:id="rId3"/>
    <p:sldId id="257" r:id="rId4"/>
    <p:sldId id="276" r:id="rId5"/>
    <p:sldId id="289" r:id="rId6"/>
    <p:sldId id="274" r:id="rId7"/>
    <p:sldId id="301" r:id="rId8"/>
    <p:sldId id="300" r:id="rId9"/>
    <p:sldId id="280" r:id="rId10"/>
    <p:sldId id="302" r:id="rId11"/>
    <p:sldId id="282" r:id="rId12"/>
    <p:sldId id="286" r:id="rId13"/>
    <p:sldId id="284" r:id="rId14"/>
    <p:sldId id="294" r:id="rId15"/>
    <p:sldId id="285" r:id="rId16"/>
    <p:sldId id="287" r:id="rId17"/>
    <p:sldId id="288" r:id="rId18"/>
  </p:sldIdLst>
  <p:sldSz cx="9144000" cy="6858000" type="screen4x3"/>
  <p:notesSz cx="6929438" cy="9286875"/>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right, Ariana" initials="WA" lastIdx="5" clrIdx="0">
    <p:extLst>
      <p:ext uri="{19B8F6BF-5375-455C-9EA6-DF929625EA0E}">
        <p15:presenceInfo xmlns:p15="http://schemas.microsoft.com/office/powerpoint/2012/main" userId="S::a1wright@odu.edu::f4b7d3a9-7d94-415a-b939-70c0aa742aa4" providerId="AD"/>
      </p:ext>
    </p:extLst>
  </p:cmAuthor>
  <p:cmAuthor id="2" name="Fuss, Heather M." initials="FHM" lastIdx="2" clrIdx="1">
    <p:extLst>
      <p:ext uri="{19B8F6BF-5375-455C-9EA6-DF929625EA0E}">
        <p15:presenceInfo xmlns:p15="http://schemas.microsoft.com/office/powerpoint/2012/main" userId="S::hfuss@odu.edu::f163f5ab-3a06-40dd-ade5-bd5806264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79672" autoAdjust="0"/>
  </p:normalViewPr>
  <p:slideViewPr>
    <p:cSldViewPr snapToGrid="0">
      <p:cViewPr varScale="1">
        <p:scale>
          <a:sx n="91" d="100"/>
          <a:sy n="91" d="100"/>
        </p:scale>
        <p:origin x="2178"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5" d="100"/>
          <a:sy n="85" d="100"/>
        </p:scale>
        <p:origin x="387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0:06:27.599" idx="5">
    <p:pos x="10" y="10"/>
    <p:text>changed the script from "interim measures" to "support measures" to align with new TIX terms. I don't know if we're giving them packets since it will be an online presentation--you may consider taking that off. Or you can check in with Sharon Pitney and ask her if they'd like us to send the sexual harassment brochures.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435CF-305E-4D2D-8F66-5B6FAB7C1692}" type="doc">
      <dgm:prSet loTypeId="urn:microsoft.com/office/officeart/2005/8/layout/vProcess5" loCatId="process" qsTypeId="urn:microsoft.com/office/officeart/2005/8/quickstyle/3d2" qsCatId="3D" csTypeId="urn:microsoft.com/office/officeart/2005/8/colors/accent1_5" csCatId="accent1" phldr="1"/>
      <dgm:spPr/>
    </dgm:pt>
    <dgm:pt modelId="{02AFCB5A-EEE6-47A7-87C3-C7E22D43C8CE}">
      <dgm:prSet phldrT="[Text]"/>
      <dgm:spPr>
        <a:xfrm>
          <a:off x="385116" y="978645"/>
          <a:ext cx="5157215" cy="859298"/>
        </a:xfrm>
        <a:scene3d>
          <a:camera prst="orthographicFront"/>
          <a:lightRig rig="threePt" dir="t">
            <a:rot lat="0" lon="0" rev="7500000"/>
          </a:lightRig>
        </a:scene3d>
        <a:sp3d prstMaterial="plastic">
          <a:bevelT w="127000" h="25400" prst="relaxedInset"/>
        </a:sp3d>
      </dgm:spPr>
      <dgm:t>
        <a:bodyPr/>
        <a:lstStyle/>
        <a:p>
          <a:r>
            <a:rPr lang="en-US">
              <a:latin typeface="Calibri"/>
              <a:ea typeface="+mn-ea"/>
              <a:cs typeface="+mn-cs"/>
            </a:rPr>
            <a:t>Harassment is a form of discrimination</a:t>
          </a:r>
          <a:endParaRPr lang="en-US" dirty="0">
            <a:latin typeface="Calibri"/>
            <a:ea typeface="+mn-ea"/>
            <a:cs typeface="+mn-cs"/>
          </a:endParaRPr>
        </a:p>
      </dgm:t>
    </dgm:pt>
    <dgm:pt modelId="{196B3CEB-AF0B-4722-BE61-0D7C0DC33017}" type="parTrans" cxnId="{0606921F-31AB-403D-918F-F32F420C0F2F}">
      <dgm:prSet/>
      <dgm:spPr/>
      <dgm:t>
        <a:bodyPr/>
        <a:lstStyle/>
        <a:p>
          <a:endParaRPr lang="en-US"/>
        </a:p>
      </dgm:t>
    </dgm:pt>
    <dgm:pt modelId="{8B28F3EC-CD70-4511-B568-FB8ADBCD4F0E}" type="sibTrans" cxnId="{0606921F-31AB-403D-918F-F32F420C0F2F}">
      <dgm:prSet/>
      <dgm:spPr>
        <a:xfrm>
          <a:off x="4983788" y="1606410"/>
          <a:ext cx="558543" cy="558543"/>
        </a:xfrm>
        <a:scene3d>
          <a:camera prst="orthographicFront"/>
          <a:lightRig rig="threePt" dir="t">
            <a:rot lat="0" lon="0" rev="7500000"/>
          </a:lightRig>
        </a:scene3d>
        <a:sp3d z="152400" extrusionH="63500" prstMaterial="dkEdge">
          <a:bevelT w="125400" h="36350" prst="relaxedInset"/>
          <a:contourClr>
            <a:sysClr val="window" lastClr="FFFFFF"/>
          </a:contourClr>
        </a:sp3d>
      </dgm:spPr>
      <dgm:t>
        <a:bodyPr/>
        <a:lstStyle/>
        <a:p>
          <a:endParaRPr lang="en-US">
            <a:solidFill>
              <a:sysClr val="windowText" lastClr="000000">
                <a:hueOff val="0"/>
                <a:satOff val="0"/>
                <a:lumOff val="0"/>
                <a:alphaOff val="0"/>
              </a:sysClr>
            </a:solidFill>
            <a:latin typeface="Calibri"/>
            <a:ea typeface="+mn-ea"/>
            <a:cs typeface="+mn-cs"/>
          </a:endParaRPr>
        </a:p>
      </dgm:t>
    </dgm:pt>
    <dgm:pt modelId="{C7DA3BAF-269A-4209-B014-D8E5CF3B372A}">
      <dgm:prSet phldrT="[Text]"/>
      <dgm:spPr>
        <a:xfrm>
          <a:off x="764302" y="1969166"/>
          <a:ext cx="5157215" cy="859298"/>
        </a:xfrm>
        <a:scene3d>
          <a:camera prst="orthographicFront"/>
          <a:lightRig rig="threePt" dir="t">
            <a:rot lat="0" lon="0" rev="7500000"/>
          </a:lightRig>
        </a:scene3d>
        <a:sp3d prstMaterial="plastic">
          <a:bevelT w="127000" h="25400" prst="relaxedInset"/>
        </a:sp3d>
      </dgm:spPr>
      <dgm:t>
        <a:bodyPr/>
        <a:lstStyle/>
        <a:p>
          <a:r>
            <a:rPr lang="en-US">
              <a:latin typeface="Calibri"/>
              <a:ea typeface="+mn-ea"/>
              <a:cs typeface="+mn-cs"/>
            </a:rPr>
            <a:t>Sexual harassment is a form of harassment</a:t>
          </a:r>
          <a:endParaRPr lang="en-US" dirty="0">
            <a:latin typeface="Calibri"/>
            <a:ea typeface="+mn-ea"/>
            <a:cs typeface="+mn-cs"/>
          </a:endParaRPr>
        </a:p>
      </dgm:t>
    </dgm:pt>
    <dgm:pt modelId="{6E4550F3-8EA9-49C7-B357-3DAF3D3CB7CA}" type="parTrans" cxnId="{7AEAF0BA-DDEB-43E7-A252-739EDDE7B5E3}">
      <dgm:prSet/>
      <dgm:spPr/>
      <dgm:t>
        <a:bodyPr/>
        <a:lstStyle/>
        <a:p>
          <a:endParaRPr lang="en-US"/>
        </a:p>
      </dgm:t>
    </dgm:pt>
    <dgm:pt modelId="{173E7A24-40B0-4C06-AE76-F2EFF32E754A}" type="sibTrans" cxnId="{7AEAF0BA-DDEB-43E7-A252-739EDDE7B5E3}">
      <dgm:prSet/>
      <dgm:spPr>
        <a:xfrm>
          <a:off x="5368905" y="2570734"/>
          <a:ext cx="558543" cy="558543"/>
        </a:xfrm>
        <a:scene3d>
          <a:camera prst="orthographicFront"/>
          <a:lightRig rig="threePt" dir="t">
            <a:rot lat="0" lon="0" rev="7500000"/>
          </a:lightRig>
        </a:scene3d>
        <a:sp3d z="152400" extrusionH="63500" prstMaterial="dkEdge">
          <a:bevelT w="125400" h="36350" prst="relaxedInset"/>
          <a:contourClr>
            <a:sysClr val="window" lastClr="FFFFFF"/>
          </a:contourClr>
        </a:sp3d>
      </dgm:spPr>
      <dgm:t>
        <a:bodyPr/>
        <a:lstStyle/>
        <a:p>
          <a:endParaRPr lang="en-US">
            <a:solidFill>
              <a:sysClr val="windowText" lastClr="000000">
                <a:hueOff val="0"/>
                <a:satOff val="0"/>
                <a:lumOff val="0"/>
                <a:alphaOff val="0"/>
              </a:sysClr>
            </a:solidFill>
            <a:latin typeface="Calibri"/>
            <a:ea typeface="+mn-ea"/>
            <a:cs typeface="+mn-cs"/>
          </a:endParaRPr>
        </a:p>
      </dgm:t>
    </dgm:pt>
    <dgm:pt modelId="{7BA3123F-E830-4418-83EE-A80B81856BF3}">
      <dgm:prSet phldrT="[Text]"/>
      <dgm:spPr>
        <a:xfrm>
          <a:off x="1155350" y="2935936"/>
          <a:ext cx="5157215" cy="859298"/>
        </a:xfrm>
        <a:scene3d>
          <a:camera prst="orthographicFront"/>
          <a:lightRig rig="threePt" dir="t">
            <a:rot lat="0" lon="0" rev="7500000"/>
          </a:lightRig>
        </a:scene3d>
        <a:sp3d prstMaterial="plastic">
          <a:bevelT w="127000" h="25400" prst="relaxedInset"/>
        </a:sp3d>
      </dgm:spPr>
      <dgm:t>
        <a:bodyPr/>
        <a:lstStyle/>
        <a:p>
          <a:r>
            <a:rPr lang="en-US">
              <a:latin typeface="Calibri"/>
              <a:ea typeface="+mn-ea"/>
              <a:cs typeface="+mn-cs"/>
            </a:rPr>
            <a:t>Sexual violence is a form of sexual harassment</a:t>
          </a:r>
          <a:endParaRPr lang="en-US" dirty="0">
            <a:latin typeface="Calibri"/>
            <a:ea typeface="+mn-ea"/>
            <a:cs typeface="+mn-cs"/>
          </a:endParaRPr>
        </a:p>
      </dgm:t>
    </dgm:pt>
    <dgm:pt modelId="{12A4AAA7-11C5-47A1-8103-C7A3E438BFA2}" type="parTrans" cxnId="{C96EF9F6-1632-43F0-BC99-C95151D49140}">
      <dgm:prSet/>
      <dgm:spPr/>
      <dgm:t>
        <a:bodyPr/>
        <a:lstStyle/>
        <a:p>
          <a:endParaRPr lang="en-US"/>
        </a:p>
      </dgm:t>
    </dgm:pt>
    <dgm:pt modelId="{8AFC8590-EB3E-424A-9674-99EBEF53026D}" type="sibTrans" cxnId="{C96EF9F6-1632-43F0-BC99-C95151D49140}">
      <dgm:prSet/>
      <dgm:spPr>
        <a:xfrm>
          <a:off x="5754022" y="3558927"/>
          <a:ext cx="558543" cy="558543"/>
        </a:xfrm>
        <a:scene3d>
          <a:camera prst="orthographicFront"/>
          <a:lightRig rig="threePt" dir="t">
            <a:rot lat="0" lon="0" rev="7500000"/>
          </a:lightRig>
        </a:scene3d>
        <a:sp3d z="152400" extrusionH="63500" prstMaterial="dkEdge">
          <a:bevelT w="125400" h="36350" prst="relaxedInset"/>
          <a:contourClr>
            <a:sysClr val="window" lastClr="FFFFFF"/>
          </a:contourClr>
        </a:sp3d>
      </dgm:spPr>
      <dgm:t>
        <a:bodyPr/>
        <a:lstStyle/>
        <a:p>
          <a:endParaRPr lang="en-US">
            <a:solidFill>
              <a:sysClr val="windowText" lastClr="000000">
                <a:hueOff val="0"/>
                <a:satOff val="0"/>
                <a:lumOff val="0"/>
                <a:alphaOff val="0"/>
              </a:sysClr>
            </a:solidFill>
            <a:latin typeface="Calibri"/>
            <a:ea typeface="+mn-ea"/>
            <a:cs typeface="+mn-cs"/>
          </a:endParaRPr>
        </a:p>
      </dgm:t>
    </dgm:pt>
    <dgm:pt modelId="{191A77E3-6B54-47D2-B8CB-614B522592AD}">
      <dgm:prSet phldrT="[Text]"/>
      <dgm:spPr>
        <a:xfrm>
          <a:off x="1540467" y="3914581"/>
          <a:ext cx="5157215" cy="859298"/>
        </a:xfrm>
        <a:scene3d>
          <a:camera prst="orthographicFront"/>
          <a:lightRig rig="threePt" dir="t">
            <a:rot lat="0" lon="0" rev="7500000"/>
          </a:lightRig>
        </a:scene3d>
        <a:sp3d prstMaterial="plastic">
          <a:bevelT w="127000" h="25400" prst="relaxedInset"/>
        </a:sp3d>
      </dgm:spPr>
      <dgm:t>
        <a:bodyPr/>
        <a:lstStyle/>
        <a:p>
          <a:r>
            <a:rPr lang="en-US">
              <a:latin typeface="Calibri"/>
              <a:ea typeface="+mn-ea"/>
              <a:cs typeface="+mn-cs"/>
            </a:rPr>
            <a:t>Rape, sexual assault, battery and coercion are forms of sexual violence</a:t>
          </a:r>
          <a:endParaRPr lang="en-US" dirty="0">
            <a:latin typeface="Calibri"/>
            <a:ea typeface="+mn-ea"/>
            <a:cs typeface="+mn-cs"/>
          </a:endParaRPr>
        </a:p>
      </dgm:t>
    </dgm:pt>
    <dgm:pt modelId="{0EF243E0-D5FE-4FBF-97FF-EB44F62EA5C1}" type="parTrans" cxnId="{E158309A-EB08-4EF9-9FF2-04AE46542369}">
      <dgm:prSet/>
      <dgm:spPr/>
      <dgm:t>
        <a:bodyPr/>
        <a:lstStyle/>
        <a:p>
          <a:endParaRPr lang="en-US"/>
        </a:p>
      </dgm:t>
    </dgm:pt>
    <dgm:pt modelId="{66A811AD-2997-4A9C-B784-7AD918B92DCA}" type="sibTrans" cxnId="{E158309A-EB08-4EF9-9FF2-04AE46542369}">
      <dgm:prSet/>
      <dgm:spPr/>
      <dgm:t>
        <a:bodyPr/>
        <a:lstStyle/>
        <a:p>
          <a:endParaRPr lang="en-US"/>
        </a:p>
      </dgm:t>
    </dgm:pt>
    <dgm:pt modelId="{26D63C6E-125F-4266-9026-C28219B97135}">
      <dgm:prSet phldrT="[Text]"/>
      <dgm:spPr>
        <a:xfrm>
          <a:off x="0" y="0"/>
          <a:ext cx="5157215" cy="859298"/>
        </a:xfrm>
        <a:scene3d>
          <a:camera prst="orthographicFront"/>
          <a:lightRig rig="threePt" dir="t">
            <a:rot lat="0" lon="0" rev="7500000"/>
          </a:lightRig>
        </a:scene3d>
        <a:sp3d prstMaterial="plastic">
          <a:bevelT w="127000" h="25400" prst="relaxedInset"/>
        </a:sp3d>
      </dgm:spPr>
      <dgm:t>
        <a:bodyPr/>
        <a:lstStyle/>
        <a:p>
          <a:r>
            <a:rPr lang="en-US">
              <a:latin typeface="Calibri"/>
              <a:ea typeface="+mn-ea"/>
              <a:cs typeface="+mn-cs"/>
            </a:rPr>
            <a:t>Discrimination is prohibited by Title IX</a:t>
          </a:r>
          <a:endParaRPr lang="en-US" dirty="0">
            <a:latin typeface="Calibri"/>
            <a:ea typeface="+mn-ea"/>
            <a:cs typeface="+mn-cs"/>
          </a:endParaRPr>
        </a:p>
      </dgm:t>
    </dgm:pt>
    <dgm:pt modelId="{39F74655-1C6C-4AAB-B79D-E847CCCB172C}" type="sibTrans" cxnId="{EFCB6035-59C7-4B77-B82F-8D9E3FA90AAD}">
      <dgm:prSet/>
      <dgm:spPr>
        <a:xfrm>
          <a:off x="4598671" y="627765"/>
          <a:ext cx="558543" cy="558543"/>
        </a:xfrm>
        <a:scene3d>
          <a:camera prst="orthographicFront"/>
          <a:lightRig rig="threePt" dir="t">
            <a:rot lat="0" lon="0" rev="7500000"/>
          </a:lightRig>
        </a:scene3d>
        <a:sp3d z="152400" extrusionH="63500" prstMaterial="dkEdge">
          <a:bevelT w="125400" h="36350" prst="relaxedInset"/>
          <a:contourClr>
            <a:sysClr val="window" lastClr="FFFFFF"/>
          </a:contourClr>
        </a:sp3d>
      </dgm:spPr>
      <dgm:t>
        <a:bodyPr/>
        <a:lstStyle/>
        <a:p>
          <a:endParaRPr lang="en-US">
            <a:solidFill>
              <a:sysClr val="windowText" lastClr="000000">
                <a:hueOff val="0"/>
                <a:satOff val="0"/>
                <a:lumOff val="0"/>
                <a:alphaOff val="0"/>
              </a:sysClr>
            </a:solidFill>
            <a:latin typeface="Calibri"/>
            <a:ea typeface="+mn-ea"/>
            <a:cs typeface="+mn-cs"/>
          </a:endParaRPr>
        </a:p>
      </dgm:t>
    </dgm:pt>
    <dgm:pt modelId="{4912094F-57B0-4BF0-8822-7E46FE915C73}" type="parTrans" cxnId="{EFCB6035-59C7-4B77-B82F-8D9E3FA90AAD}">
      <dgm:prSet/>
      <dgm:spPr/>
      <dgm:t>
        <a:bodyPr/>
        <a:lstStyle/>
        <a:p>
          <a:endParaRPr lang="en-US"/>
        </a:p>
      </dgm:t>
    </dgm:pt>
    <dgm:pt modelId="{ABFDA575-41E2-4571-9A4D-819E0C53EE89}" type="pres">
      <dgm:prSet presAssocID="{78A435CF-305E-4D2D-8F66-5B6FAB7C1692}" presName="outerComposite" presStyleCnt="0">
        <dgm:presLayoutVars>
          <dgm:chMax val="5"/>
          <dgm:dir/>
          <dgm:resizeHandles val="exact"/>
        </dgm:presLayoutVars>
      </dgm:prSet>
      <dgm:spPr/>
    </dgm:pt>
    <dgm:pt modelId="{119AD3E5-F126-4B99-A5A8-B96A5434ABCF}" type="pres">
      <dgm:prSet presAssocID="{78A435CF-305E-4D2D-8F66-5B6FAB7C1692}" presName="dummyMaxCanvas" presStyleCnt="0">
        <dgm:presLayoutVars/>
      </dgm:prSet>
      <dgm:spPr/>
    </dgm:pt>
    <dgm:pt modelId="{4E96A3E4-CF90-4EBB-BA26-5B2323132B4F}" type="pres">
      <dgm:prSet presAssocID="{78A435CF-305E-4D2D-8F66-5B6FAB7C1692}" presName="FiveNodes_1" presStyleLbl="node1" presStyleIdx="0" presStyleCnt="5">
        <dgm:presLayoutVars>
          <dgm:bulletEnabled val="1"/>
        </dgm:presLayoutVars>
      </dgm:prSet>
      <dgm:spPr>
        <a:prstGeom prst="roundRect">
          <a:avLst>
            <a:gd name="adj" fmla="val 10000"/>
          </a:avLst>
        </a:prstGeom>
      </dgm:spPr>
    </dgm:pt>
    <dgm:pt modelId="{71114C08-AF4B-4A47-9A7A-5FEA1B60FD5F}" type="pres">
      <dgm:prSet presAssocID="{78A435CF-305E-4D2D-8F66-5B6FAB7C1692}" presName="FiveNodes_2" presStyleLbl="node1" presStyleIdx="1" presStyleCnt="5">
        <dgm:presLayoutVars>
          <dgm:bulletEnabled val="1"/>
        </dgm:presLayoutVars>
      </dgm:prSet>
      <dgm:spPr>
        <a:prstGeom prst="roundRect">
          <a:avLst>
            <a:gd name="adj" fmla="val 10000"/>
          </a:avLst>
        </a:prstGeom>
      </dgm:spPr>
    </dgm:pt>
    <dgm:pt modelId="{F359A07A-821B-48D7-9FE0-EC60DD496303}" type="pres">
      <dgm:prSet presAssocID="{78A435CF-305E-4D2D-8F66-5B6FAB7C1692}" presName="FiveNodes_3" presStyleLbl="node1" presStyleIdx="2" presStyleCnt="5" custLinFactNeighborX="-115" custLinFactNeighborY="1382">
        <dgm:presLayoutVars>
          <dgm:bulletEnabled val="1"/>
        </dgm:presLayoutVars>
      </dgm:prSet>
      <dgm:spPr>
        <a:prstGeom prst="roundRect">
          <a:avLst>
            <a:gd name="adj" fmla="val 10000"/>
          </a:avLst>
        </a:prstGeom>
      </dgm:spPr>
    </dgm:pt>
    <dgm:pt modelId="{F75578EB-09F0-4C97-9D22-3FBDA6B6C746}" type="pres">
      <dgm:prSet presAssocID="{78A435CF-305E-4D2D-8F66-5B6FAB7C1692}" presName="FiveNodes_4" presStyleLbl="node1" presStyleIdx="3" presStyleCnt="5">
        <dgm:presLayoutVars>
          <dgm:bulletEnabled val="1"/>
        </dgm:presLayoutVars>
      </dgm:prSet>
      <dgm:spPr>
        <a:prstGeom prst="roundRect">
          <a:avLst>
            <a:gd name="adj" fmla="val 10000"/>
          </a:avLst>
        </a:prstGeom>
      </dgm:spPr>
    </dgm:pt>
    <dgm:pt modelId="{C26C666C-0C3F-4458-9FFF-0A2A88490F0B}" type="pres">
      <dgm:prSet presAssocID="{78A435CF-305E-4D2D-8F66-5B6FAB7C1692}" presName="FiveNodes_5" presStyleLbl="node1" presStyleIdx="4" presStyleCnt="5" custLinFactNeighborX="-398" custLinFactNeighborY="-402">
        <dgm:presLayoutVars>
          <dgm:bulletEnabled val="1"/>
        </dgm:presLayoutVars>
      </dgm:prSet>
      <dgm:spPr>
        <a:prstGeom prst="roundRect">
          <a:avLst>
            <a:gd name="adj" fmla="val 10000"/>
          </a:avLst>
        </a:prstGeom>
      </dgm:spPr>
    </dgm:pt>
    <dgm:pt modelId="{A319D30D-7A48-4021-987A-1C0EB9282C3B}" type="pres">
      <dgm:prSet presAssocID="{78A435CF-305E-4D2D-8F66-5B6FAB7C1692}" presName="FiveConn_1-2" presStyleLbl="fgAccFollowNode1" presStyleIdx="0" presStyleCnt="4">
        <dgm:presLayoutVars>
          <dgm:bulletEnabled val="1"/>
        </dgm:presLayoutVars>
      </dgm:prSet>
      <dgm:spPr>
        <a:prstGeom prst="downArrow">
          <a:avLst>
            <a:gd name="adj1" fmla="val 55000"/>
            <a:gd name="adj2" fmla="val 45000"/>
          </a:avLst>
        </a:prstGeom>
      </dgm:spPr>
    </dgm:pt>
    <dgm:pt modelId="{CFCFDCF8-7883-4A4B-BDCD-E67AE4B24A60}" type="pres">
      <dgm:prSet presAssocID="{78A435CF-305E-4D2D-8F66-5B6FAB7C1692}" presName="FiveConn_2-3" presStyleLbl="fgAccFollowNode1" presStyleIdx="1" presStyleCnt="4">
        <dgm:presLayoutVars>
          <dgm:bulletEnabled val="1"/>
        </dgm:presLayoutVars>
      </dgm:prSet>
      <dgm:spPr>
        <a:prstGeom prst="downArrow">
          <a:avLst>
            <a:gd name="adj1" fmla="val 55000"/>
            <a:gd name="adj2" fmla="val 45000"/>
          </a:avLst>
        </a:prstGeom>
      </dgm:spPr>
    </dgm:pt>
    <dgm:pt modelId="{5AF6BB18-7BBD-44E3-850B-1AFDDBB1F1B0}" type="pres">
      <dgm:prSet presAssocID="{78A435CF-305E-4D2D-8F66-5B6FAB7C1692}" presName="FiveConn_3-4" presStyleLbl="fgAccFollowNode1" presStyleIdx="2" presStyleCnt="4">
        <dgm:presLayoutVars>
          <dgm:bulletEnabled val="1"/>
        </dgm:presLayoutVars>
      </dgm:prSet>
      <dgm:spPr>
        <a:prstGeom prst="downArrow">
          <a:avLst>
            <a:gd name="adj1" fmla="val 55000"/>
            <a:gd name="adj2" fmla="val 45000"/>
          </a:avLst>
        </a:prstGeom>
      </dgm:spPr>
    </dgm:pt>
    <dgm:pt modelId="{55188B2B-9561-4B6C-88D3-2DF1453EFF08}" type="pres">
      <dgm:prSet presAssocID="{78A435CF-305E-4D2D-8F66-5B6FAB7C1692}" presName="FiveConn_4-5" presStyleLbl="fgAccFollowNode1" presStyleIdx="3" presStyleCnt="4">
        <dgm:presLayoutVars>
          <dgm:bulletEnabled val="1"/>
        </dgm:presLayoutVars>
      </dgm:prSet>
      <dgm:spPr>
        <a:prstGeom prst="downArrow">
          <a:avLst>
            <a:gd name="adj1" fmla="val 55000"/>
            <a:gd name="adj2" fmla="val 45000"/>
          </a:avLst>
        </a:prstGeom>
      </dgm:spPr>
    </dgm:pt>
    <dgm:pt modelId="{BDB244B7-C96F-4217-97D6-DAACA79F8394}" type="pres">
      <dgm:prSet presAssocID="{78A435CF-305E-4D2D-8F66-5B6FAB7C1692}" presName="FiveNodes_1_text" presStyleLbl="node1" presStyleIdx="4" presStyleCnt="5">
        <dgm:presLayoutVars>
          <dgm:bulletEnabled val="1"/>
        </dgm:presLayoutVars>
      </dgm:prSet>
      <dgm:spPr/>
    </dgm:pt>
    <dgm:pt modelId="{E486D2C5-AC6A-43B6-93EF-09A6D2FBD0C7}" type="pres">
      <dgm:prSet presAssocID="{78A435CF-305E-4D2D-8F66-5B6FAB7C1692}" presName="FiveNodes_2_text" presStyleLbl="node1" presStyleIdx="4" presStyleCnt="5">
        <dgm:presLayoutVars>
          <dgm:bulletEnabled val="1"/>
        </dgm:presLayoutVars>
      </dgm:prSet>
      <dgm:spPr/>
    </dgm:pt>
    <dgm:pt modelId="{EB2BB775-ECB0-4CCF-87F9-541777744618}" type="pres">
      <dgm:prSet presAssocID="{78A435CF-305E-4D2D-8F66-5B6FAB7C1692}" presName="FiveNodes_3_text" presStyleLbl="node1" presStyleIdx="4" presStyleCnt="5">
        <dgm:presLayoutVars>
          <dgm:bulletEnabled val="1"/>
        </dgm:presLayoutVars>
      </dgm:prSet>
      <dgm:spPr/>
    </dgm:pt>
    <dgm:pt modelId="{D664D9E1-5042-48A5-8388-6FF29FF8808C}" type="pres">
      <dgm:prSet presAssocID="{78A435CF-305E-4D2D-8F66-5B6FAB7C1692}" presName="FiveNodes_4_text" presStyleLbl="node1" presStyleIdx="4" presStyleCnt="5">
        <dgm:presLayoutVars>
          <dgm:bulletEnabled val="1"/>
        </dgm:presLayoutVars>
      </dgm:prSet>
      <dgm:spPr/>
    </dgm:pt>
    <dgm:pt modelId="{14ADD60D-ED9D-4ACD-9624-4E380BCE823A}" type="pres">
      <dgm:prSet presAssocID="{78A435CF-305E-4D2D-8F66-5B6FAB7C1692}" presName="FiveNodes_5_text" presStyleLbl="node1" presStyleIdx="4" presStyleCnt="5">
        <dgm:presLayoutVars>
          <dgm:bulletEnabled val="1"/>
        </dgm:presLayoutVars>
      </dgm:prSet>
      <dgm:spPr/>
    </dgm:pt>
  </dgm:ptLst>
  <dgm:cxnLst>
    <dgm:cxn modelId="{74B0F805-0729-4C4E-8574-3915CA7836B7}" type="presOf" srcId="{173E7A24-40B0-4C06-AE76-F2EFF32E754A}" destId="{5AF6BB18-7BBD-44E3-850B-1AFDDBB1F1B0}" srcOrd="0" destOrd="0" presId="urn:microsoft.com/office/officeart/2005/8/layout/vProcess5"/>
    <dgm:cxn modelId="{01E1D407-694A-4185-ABF5-6132FD1A8A8B}" type="presOf" srcId="{7BA3123F-E830-4418-83EE-A80B81856BF3}" destId="{F75578EB-09F0-4C97-9D22-3FBDA6B6C746}" srcOrd="0" destOrd="0" presId="urn:microsoft.com/office/officeart/2005/8/layout/vProcess5"/>
    <dgm:cxn modelId="{8B7E3908-33AC-4ABF-AC10-33D34E7BED0D}" type="presOf" srcId="{C7DA3BAF-269A-4209-B014-D8E5CF3B372A}" destId="{F359A07A-821B-48D7-9FE0-EC60DD496303}" srcOrd="0" destOrd="0" presId="urn:microsoft.com/office/officeart/2005/8/layout/vProcess5"/>
    <dgm:cxn modelId="{9DCAAB0C-2455-491F-A10C-8E9E677084AD}" type="presOf" srcId="{26D63C6E-125F-4266-9026-C28219B97135}" destId="{4E96A3E4-CF90-4EBB-BA26-5B2323132B4F}" srcOrd="0" destOrd="0" presId="urn:microsoft.com/office/officeart/2005/8/layout/vProcess5"/>
    <dgm:cxn modelId="{ECD91D11-1072-4301-84AA-EE5B7A004EAA}" type="presOf" srcId="{191A77E3-6B54-47D2-B8CB-614B522592AD}" destId="{C26C666C-0C3F-4458-9FFF-0A2A88490F0B}" srcOrd="0" destOrd="0" presId="urn:microsoft.com/office/officeart/2005/8/layout/vProcess5"/>
    <dgm:cxn modelId="{79429813-0C69-4AC8-BD52-28E42E60CE87}" type="presOf" srcId="{7BA3123F-E830-4418-83EE-A80B81856BF3}" destId="{D664D9E1-5042-48A5-8388-6FF29FF8808C}" srcOrd="1" destOrd="0" presId="urn:microsoft.com/office/officeart/2005/8/layout/vProcess5"/>
    <dgm:cxn modelId="{0606921F-31AB-403D-918F-F32F420C0F2F}" srcId="{78A435CF-305E-4D2D-8F66-5B6FAB7C1692}" destId="{02AFCB5A-EEE6-47A7-87C3-C7E22D43C8CE}" srcOrd="1" destOrd="0" parTransId="{196B3CEB-AF0B-4722-BE61-0D7C0DC33017}" sibTransId="{8B28F3EC-CD70-4511-B568-FB8ADBCD4F0E}"/>
    <dgm:cxn modelId="{C3AD7928-729A-406B-A4D5-67C062EECD23}" type="presOf" srcId="{C7DA3BAF-269A-4209-B014-D8E5CF3B372A}" destId="{EB2BB775-ECB0-4CCF-87F9-541777744618}" srcOrd="1" destOrd="0" presId="urn:microsoft.com/office/officeart/2005/8/layout/vProcess5"/>
    <dgm:cxn modelId="{EFCB6035-59C7-4B77-B82F-8D9E3FA90AAD}" srcId="{78A435CF-305E-4D2D-8F66-5B6FAB7C1692}" destId="{26D63C6E-125F-4266-9026-C28219B97135}" srcOrd="0" destOrd="0" parTransId="{4912094F-57B0-4BF0-8822-7E46FE915C73}" sibTransId="{39F74655-1C6C-4AAB-B79D-E847CCCB172C}"/>
    <dgm:cxn modelId="{7805BC65-6CD5-4D75-B38B-3CD96DC42A59}" type="presOf" srcId="{02AFCB5A-EEE6-47A7-87C3-C7E22D43C8CE}" destId="{E486D2C5-AC6A-43B6-93EF-09A6D2FBD0C7}" srcOrd="1" destOrd="0" presId="urn:microsoft.com/office/officeart/2005/8/layout/vProcess5"/>
    <dgm:cxn modelId="{1C730355-1FA8-4979-BC4E-F86F74DA2A28}" type="presOf" srcId="{26D63C6E-125F-4266-9026-C28219B97135}" destId="{BDB244B7-C96F-4217-97D6-DAACA79F8394}" srcOrd="1" destOrd="0" presId="urn:microsoft.com/office/officeart/2005/8/layout/vProcess5"/>
    <dgm:cxn modelId="{8ED6A38A-76CC-4EC5-BB5E-7D0D1D24F4D4}" type="presOf" srcId="{02AFCB5A-EEE6-47A7-87C3-C7E22D43C8CE}" destId="{71114C08-AF4B-4A47-9A7A-5FEA1B60FD5F}" srcOrd="0" destOrd="0" presId="urn:microsoft.com/office/officeart/2005/8/layout/vProcess5"/>
    <dgm:cxn modelId="{26C1598C-6D98-40AB-AF69-DE177D800858}" type="presOf" srcId="{191A77E3-6B54-47D2-B8CB-614B522592AD}" destId="{14ADD60D-ED9D-4ACD-9624-4E380BCE823A}" srcOrd="1" destOrd="0" presId="urn:microsoft.com/office/officeart/2005/8/layout/vProcess5"/>
    <dgm:cxn modelId="{E158309A-EB08-4EF9-9FF2-04AE46542369}" srcId="{78A435CF-305E-4D2D-8F66-5B6FAB7C1692}" destId="{191A77E3-6B54-47D2-B8CB-614B522592AD}" srcOrd="4" destOrd="0" parTransId="{0EF243E0-D5FE-4FBF-97FF-EB44F62EA5C1}" sibTransId="{66A811AD-2997-4A9C-B784-7AD918B92DCA}"/>
    <dgm:cxn modelId="{D4080EA4-CCBC-4538-A5A9-FB43B065D476}" type="presOf" srcId="{78A435CF-305E-4D2D-8F66-5B6FAB7C1692}" destId="{ABFDA575-41E2-4571-9A4D-819E0C53EE89}" srcOrd="0" destOrd="0" presId="urn:microsoft.com/office/officeart/2005/8/layout/vProcess5"/>
    <dgm:cxn modelId="{2D471FB6-DF97-4F31-B837-0BCA8B79A97A}" type="presOf" srcId="{8B28F3EC-CD70-4511-B568-FB8ADBCD4F0E}" destId="{CFCFDCF8-7883-4A4B-BDCD-E67AE4B24A60}" srcOrd="0" destOrd="0" presId="urn:microsoft.com/office/officeart/2005/8/layout/vProcess5"/>
    <dgm:cxn modelId="{7AEAF0BA-DDEB-43E7-A252-739EDDE7B5E3}" srcId="{78A435CF-305E-4D2D-8F66-5B6FAB7C1692}" destId="{C7DA3BAF-269A-4209-B014-D8E5CF3B372A}" srcOrd="2" destOrd="0" parTransId="{6E4550F3-8EA9-49C7-B357-3DAF3D3CB7CA}" sibTransId="{173E7A24-40B0-4C06-AE76-F2EFF32E754A}"/>
    <dgm:cxn modelId="{FF1B91CE-0B97-4537-812A-192180C967E8}" type="presOf" srcId="{39F74655-1C6C-4AAB-B79D-E847CCCB172C}" destId="{A319D30D-7A48-4021-987A-1C0EB9282C3B}" srcOrd="0" destOrd="0" presId="urn:microsoft.com/office/officeart/2005/8/layout/vProcess5"/>
    <dgm:cxn modelId="{E3AE53E9-CF87-4B01-9E6F-311C52F087A1}" type="presOf" srcId="{8AFC8590-EB3E-424A-9674-99EBEF53026D}" destId="{55188B2B-9561-4B6C-88D3-2DF1453EFF08}" srcOrd="0" destOrd="0" presId="urn:microsoft.com/office/officeart/2005/8/layout/vProcess5"/>
    <dgm:cxn modelId="{C96EF9F6-1632-43F0-BC99-C95151D49140}" srcId="{78A435CF-305E-4D2D-8F66-5B6FAB7C1692}" destId="{7BA3123F-E830-4418-83EE-A80B81856BF3}" srcOrd="3" destOrd="0" parTransId="{12A4AAA7-11C5-47A1-8103-C7A3E438BFA2}" sibTransId="{8AFC8590-EB3E-424A-9674-99EBEF53026D}"/>
    <dgm:cxn modelId="{7BD0C202-492A-46F7-BE58-6B9D32D396B3}" type="presParOf" srcId="{ABFDA575-41E2-4571-9A4D-819E0C53EE89}" destId="{119AD3E5-F126-4B99-A5A8-B96A5434ABCF}" srcOrd="0" destOrd="0" presId="urn:microsoft.com/office/officeart/2005/8/layout/vProcess5"/>
    <dgm:cxn modelId="{16E8FAE1-569E-4A86-BD71-7DE060F04DE3}" type="presParOf" srcId="{ABFDA575-41E2-4571-9A4D-819E0C53EE89}" destId="{4E96A3E4-CF90-4EBB-BA26-5B2323132B4F}" srcOrd="1" destOrd="0" presId="urn:microsoft.com/office/officeart/2005/8/layout/vProcess5"/>
    <dgm:cxn modelId="{4D13F80C-EFFE-4779-9013-429FC31981FF}" type="presParOf" srcId="{ABFDA575-41E2-4571-9A4D-819E0C53EE89}" destId="{71114C08-AF4B-4A47-9A7A-5FEA1B60FD5F}" srcOrd="2" destOrd="0" presId="urn:microsoft.com/office/officeart/2005/8/layout/vProcess5"/>
    <dgm:cxn modelId="{DF0DF973-B0DD-4492-A792-04303523D8EE}" type="presParOf" srcId="{ABFDA575-41E2-4571-9A4D-819E0C53EE89}" destId="{F359A07A-821B-48D7-9FE0-EC60DD496303}" srcOrd="3" destOrd="0" presId="urn:microsoft.com/office/officeart/2005/8/layout/vProcess5"/>
    <dgm:cxn modelId="{238E9187-E8D8-4E39-92E4-BB76E3369190}" type="presParOf" srcId="{ABFDA575-41E2-4571-9A4D-819E0C53EE89}" destId="{F75578EB-09F0-4C97-9D22-3FBDA6B6C746}" srcOrd="4" destOrd="0" presId="urn:microsoft.com/office/officeart/2005/8/layout/vProcess5"/>
    <dgm:cxn modelId="{BD9D3F14-54A5-4027-87A5-8E4C02C7AE76}" type="presParOf" srcId="{ABFDA575-41E2-4571-9A4D-819E0C53EE89}" destId="{C26C666C-0C3F-4458-9FFF-0A2A88490F0B}" srcOrd="5" destOrd="0" presId="urn:microsoft.com/office/officeart/2005/8/layout/vProcess5"/>
    <dgm:cxn modelId="{B006CEF7-1D4B-41AB-8278-F6E66FF5EF0A}" type="presParOf" srcId="{ABFDA575-41E2-4571-9A4D-819E0C53EE89}" destId="{A319D30D-7A48-4021-987A-1C0EB9282C3B}" srcOrd="6" destOrd="0" presId="urn:microsoft.com/office/officeart/2005/8/layout/vProcess5"/>
    <dgm:cxn modelId="{23DCD476-0083-4C5C-B00A-897C868BCD99}" type="presParOf" srcId="{ABFDA575-41E2-4571-9A4D-819E0C53EE89}" destId="{CFCFDCF8-7883-4A4B-BDCD-E67AE4B24A60}" srcOrd="7" destOrd="0" presId="urn:microsoft.com/office/officeart/2005/8/layout/vProcess5"/>
    <dgm:cxn modelId="{19954F5D-1158-497B-8D33-67943496FB26}" type="presParOf" srcId="{ABFDA575-41E2-4571-9A4D-819E0C53EE89}" destId="{5AF6BB18-7BBD-44E3-850B-1AFDDBB1F1B0}" srcOrd="8" destOrd="0" presId="urn:microsoft.com/office/officeart/2005/8/layout/vProcess5"/>
    <dgm:cxn modelId="{65FDAAAA-E68E-4BFC-B7ED-983721227463}" type="presParOf" srcId="{ABFDA575-41E2-4571-9A4D-819E0C53EE89}" destId="{55188B2B-9561-4B6C-88D3-2DF1453EFF08}" srcOrd="9" destOrd="0" presId="urn:microsoft.com/office/officeart/2005/8/layout/vProcess5"/>
    <dgm:cxn modelId="{19441F6C-2944-4765-9282-6481F8795997}" type="presParOf" srcId="{ABFDA575-41E2-4571-9A4D-819E0C53EE89}" destId="{BDB244B7-C96F-4217-97D6-DAACA79F8394}" srcOrd="10" destOrd="0" presId="urn:microsoft.com/office/officeart/2005/8/layout/vProcess5"/>
    <dgm:cxn modelId="{FBAC02A0-3751-41E0-B340-58F1FC8839D8}" type="presParOf" srcId="{ABFDA575-41E2-4571-9A4D-819E0C53EE89}" destId="{E486D2C5-AC6A-43B6-93EF-09A6D2FBD0C7}" srcOrd="11" destOrd="0" presId="urn:microsoft.com/office/officeart/2005/8/layout/vProcess5"/>
    <dgm:cxn modelId="{AE650335-0B4F-4CC7-BA1E-34A5888609B8}" type="presParOf" srcId="{ABFDA575-41E2-4571-9A4D-819E0C53EE89}" destId="{EB2BB775-ECB0-4CCF-87F9-541777744618}" srcOrd="12" destOrd="0" presId="urn:microsoft.com/office/officeart/2005/8/layout/vProcess5"/>
    <dgm:cxn modelId="{7DE10320-EC46-45BD-A4CB-614B18A45D42}" type="presParOf" srcId="{ABFDA575-41E2-4571-9A4D-819E0C53EE89}" destId="{D664D9E1-5042-48A5-8388-6FF29FF8808C}" srcOrd="13" destOrd="0" presId="urn:microsoft.com/office/officeart/2005/8/layout/vProcess5"/>
    <dgm:cxn modelId="{F4996BE0-6C94-46B1-87A1-C3C3341B1870}" type="presParOf" srcId="{ABFDA575-41E2-4571-9A4D-819E0C53EE89}" destId="{14ADD60D-ED9D-4ACD-9624-4E380BCE823A}" srcOrd="14"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6A3E4-CF90-4EBB-BA26-5B2323132B4F}">
      <dsp:nvSpPr>
        <dsp:cNvPr id="0" name=""/>
        <dsp:cNvSpPr/>
      </dsp:nvSpPr>
      <dsp:spPr>
        <a:xfrm>
          <a:off x="0" y="0"/>
          <a:ext cx="6005183" cy="682109"/>
        </a:xfrm>
        <a:prstGeom prst="roundRect">
          <a:avLst>
            <a:gd name="adj" fmla="val 10000"/>
          </a:avLst>
        </a:prstGeom>
        <a:gradFill rotWithShape="0">
          <a:gsLst>
            <a:gs pos="0">
              <a:schemeClr val="accent1">
                <a:alpha val="90000"/>
                <a:hueOff val="0"/>
                <a:satOff val="0"/>
                <a:lumOff val="0"/>
                <a:alphaOff val="0"/>
                <a:shade val="40000"/>
                <a:alpha val="100000"/>
                <a:satMod val="150000"/>
                <a:lumMod val="100000"/>
              </a:schemeClr>
            </a:gs>
            <a:gs pos="100000">
              <a:schemeClr val="accent1">
                <a:alpha val="9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Discrimination is prohibited by Title IX</a:t>
          </a:r>
          <a:endParaRPr lang="en-US" sz="1800" kern="1200" dirty="0">
            <a:latin typeface="Calibri"/>
            <a:ea typeface="+mn-ea"/>
            <a:cs typeface="+mn-cs"/>
          </a:endParaRPr>
        </a:p>
      </dsp:txBody>
      <dsp:txXfrm>
        <a:off x="19978" y="19978"/>
        <a:ext cx="5189327" cy="642153"/>
      </dsp:txXfrm>
    </dsp:sp>
    <dsp:sp modelId="{71114C08-AF4B-4A47-9A7A-5FEA1B60FD5F}">
      <dsp:nvSpPr>
        <dsp:cNvPr id="0" name=""/>
        <dsp:cNvSpPr/>
      </dsp:nvSpPr>
      <dsp:spPr>
        <a:xfrm>
          <a:off x="448438" y="776846"/>
          <a:ext cx="6005183" cy="682109"/>
        </a:xfrm>
        <a:prstGeom prst="roundRect">
          <a:avLst>
            <a:gd name="adj" fmla="val 10000"/>
          </a:avLst>
        </a:prstGeom>
        <a:gradFill rotWithShape="0">
          <a:gsLst>
            <a:gs pos="0">
              <a:schemeClr val="accent1">
                <a:alpha val="90000"/>
                <a:hueOff val="0"/>
                <a:satOff val="0"/>
                <a:lumOff val="0"/>
                <a:alphaOff val="-10000"/>
                <a:shade val="40000"/>
                <a:alpha val="100000"/>
                <a:satMod val="150000"/>
                <a:lumMod val="100000"/>
              </a:schemeClr>
            </a:gs>
            <a:gs pos="100000">
              <a:schemeClr val="accent1">
                <a:alpha val="90000"/>
                <a:hueOff val="0"/>
                <a:satOff val="0"/>
                <a:lumOff val="0"/>
                <a:alphaOff val="-1000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Harassment is a form of discrimination</a:t>
          </a:r>
          <a:endParaRPr lang="en-US" sz="1800" kern="1200" dirty="0">
            <a:latin typeface="Calibri"/>
            <a:ea typeface="+mn-ea"/>
            <a:cs typeface="+mn-cs"/>
          </a:endParaRPr>
        </a:p>
      </dsp:txBody>
      <dsp:txXfrm>
        <a:off x="468416" y="796824"/>
        <a:ext cx="5073416" cy="642153"/>
      </dsp:txXfrm>
    </dsp:sp>
    <dsp:sp modelId="{F359A07A-821B-48D7-9FE0-EC60DD496303}">
      <dsp:nvSpPr>
        <dsp:cNvPr id="0" name=""/>
        <dsp:cNvSpPr/>
      </dsp:nvSpPr>
      <dsp:spPr>
        <a:xfrm>
          <a:off x="889972" y="1563120"/>
          <a:ext cx="6005183" cy="682109"/>
        </a:xfrm>
        <a:prstGeom prst="roundRect">
          <a:avLst>
            <a:gd name="adj" fmla="val 10000"/>
          </a:avLst>
        </a:prstGeom>
        <a:gradFill rotWithShape="0">
          <a:gsLst>
            <a:gs pos="0">
              <a:schemeClr val="accent1">
                <a:alpha val="90000"/>
                <a:hueOff val="0"/>
                <a:satOff val="0"/>
                <a:lumOff val="0"/>
                <a:alphaOff val="-20000"/>
                <a:shade val="40000"/>
                <a:alpha val="100000"/>
                <a:satMod val="150000"/>
                <a:lumMod val="100000"/>
              </a:schemeClr>
            </a:gs>
            <a:gs pos="100000">
              <a:schemeClr val="accent1">
                <a:alpha val="90000"/>
                <a:hueOff val="0"/>
                <a:satOff val="0"/>
                <a:lumOff val="0"/>
                <a:alphaOff val="-2000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Sexual harassment is a form of harassment</a:t>
          </a:r>
          <a:endParaRPr lang="en-US" sz="1800" kern="1200" dirty="0">
            <a:latin typeface="Calibri"/>
            <a:ea typeface="+mn-ea"/>
            <a:cs typeface="+mn-cs"/>
          </a:endParaRPr>
        </a:p>
      </dsp:txBody>
      <dsp:txXfrm>
        <a:off x="909950" y="1583098"/>
        <a:ext cx="5073416" cy="642153"/>
      </dsp:txXfrm>
    </dsp:sp>
    <dsp:sp modelId="{F75578EB-09F0-4C97-9D22-3FBDA6B6C746}">
      <dsp:nvSpPr>
        <dsp:cNvPr id="0" name=""/>
        <dsp:cNvSpPr/>
      </dsp:nvSpPr>
      <dsp:spPr>
        <a:xfrm>
          <a:off x="1345316" y="2330540"/>
          <a:ext cx="6005183" cy="682109"/>
        </a:xfrm>
        <a:prstGeom prst="roundRect">
          <a:avLst>
            <a:gd name="adj" fmla="val 10000"/>
          </a:avLst>
        </a:prstGeom>
        <a:gradFill rotWithShape="0">
          <a:gsLst>
            <a:gs pos="0">
              <a:schemeClr val="accent1">
                <a:alpha val="90000"/>
                <a:hueOff val="0"/>
                <a:satOff val="0"/>
                <a:lumOff val="0"/>
                <a:alphaOff val="-30000"/>
                <a:shade val="40000"/>
                <a:alpha val="100000"/>
                <a:satMod val="150000"/>
                <a:lumMod val="100000"/>
              </a:schemeClr>
            </a:gs>
            <a:gs pos="100000">
              <a:schemeClr val="accent1">
                <a:alpha val="90000"/>
                <a:hueOff val="0"/>
                <a:satOff val="0"/>
                <a:lumOff val="0"/>
                <a:alphaOff val="-3000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Sexual violence is a form of sexual harassment</a:t>
          </a:r>
          <a:endParaRPr lang="en-US" sz="1800" kern="1200" dirty="0">
            <a:latin typeface="Calibri"/>
            <a:ea typeface="+mn-ea"/>
            <a:cs typeface="+mn-cs"/>
          </a:endParaRPr>
        </a:p>
      </dsp:txBody>
      <dsp:txXfrm>
        <a:off x="1365294" y="2350518"/>
        <a:ext cx="5073416" cy="642153"/>
      </dsp:txXfrm>
    </dsp:sp>
    <dsp:sp modelId="{C26C666C-0C3F-4458-9FFF-0A2A88490F0B}">
      <dsp:nvSpPr>
        <dsp:cNvPr id="0" name=""/>
        <dsp:cNvSpPr/>
      </dsp:nvSpPr>
      <dsp:spPr>
        <a:xfrm>
          <a:off x="1769855" y="3104645"/>
          <a:ext cx="6005183" cy="682109"/>
        </a:xfrm>
        <a:prstGeom prst="roundRect">
          <a:avLst>
            <a:gd name="adj" fmla="val 10000"/>
          </a:avLst>
        </a:prstGeom>
        <a:gradFill rotWithShape="0">
          <a:gsLst>
            <a:gs pos="0">
              <a:schemeClr val="accent1">
                <a:alpha val="90000"/>
                <a:hueOff val="0"/>
                <a:satOff val="0"/>
                <a:lumOff val="0"/>
                <a:alphaOff val="-40000"/>
                <a:shade val="40000"/>
                <a:alpha val="100000"/>
                <a:satMod val="150000"/>
                <a:lumMod val="100000"/>
              </a:schemeClr>
            </a:gs>
            <a:gs pos="100000">
              <a:schemeClr val="accent1">
                <a:alpha val="90000"/>
                <a:hueOff val="0"/>
                <a:satOff val="0"/>
                <a:lumOff val="0"/>
                <a:alphaOff val="-4000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Rape, sexual assault, battery and coercion are forms of sexual violence</a:t>
          </a:r>
          <a:endParaRPr lang="en-US" sz="1800" kern="1200" dirty="0">
            <a:latin typeface="Calibri"/>
            <a:ea typeface="+mn-ea"/>
            <a:cs typeface="+mn-cs"/>
          </a:endParaRPr>
        </a:p>
      </dsp:txBody>
      <dsp:txXfrm>
        <a:off x="1789833" y="3124623"/>
        <a:ext cx="5073416" cy="642153"/>
      </dsp:txXfrm>
    </dsp:sp>
    <dsp:sp modelId="{A319D30D-7A48-4021-987A-1C0EB9282C3B}">
      <dsp:nvSpPr>
        <dsp:cNvPr id="0" name=""/>
        <dsp:cNvSpPr/>
      </dsp:nvSpPr>
      <dsp:spPr>
        <a:xfrm>
          <a:off x="5561811" y="498318"/>
          <a:ext cx="443371" cy="44337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ysClr val="window" lastClr="FFFFFF"/>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5661569" y="498318"/>
        <a:ext cx="243855" cy="333637"/>
      </dsp:txXfrm>
    </dsp:sp>
    <dsp:sp modelId="{CFCFDCF8-7883-4A4B-BDCD-E67AE4B24A60}">
      <dsp:nvSpPr>
        <dsp:cNvPr id="0" name=""/>
        <dsp:cNvSpPr/>
      </dsp:nvSpPr>
      <dsp:spPr>
        <a:xfrm>
          <a:off x="6010250" y="1275165"/>
          <a:ext cx="443371" cy="443371"/>
        </a:xfrm>
        <a:prstGeom prst="downArrow">
          <a:avLst>
            <a:gd name="adj1" fmla="val 55000"/>
            <a:gd name="adj2" fmla="val 45000"/>
          </a:avLst>
        </a:prstGeom>
        <a:solidFill>
          <a:schemeClr val="accent1">
            <a:alpha val="90000"/>
            <a:tint val="40000"/>
            <a:hueOff val="0"/>
            <a:satOff val="0"/>
            <a:lumOff val="0"/>
            <a:alphaOff val="-13333"/>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ysClr val="window" lastClr="FFFFFF"/>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6110008" y="1275165"/>
        <a:ext cx="243855" cy="333637"/>
      </dsp:txXfrm>
    </dsp:sp>
    <dsp:sp modelId="{5AF6BB18-7BBD-44E3-850B-1AFDDBB1F1B0}">
      <dsp:nvSpPr>
        <dsp:cNvPr id="0" name=""/>
        <dsp:cNvSpPr/>
      </dsp:nvSpPr>
      <dsp:spPr>
        <a:xfrm>
          <a:off x="6458689" y="2040644"/>
          <a:ext cx="443371" cy="443371"/>
        </a:xfrm>
        <a:prstGeom prst="downArrow">
          <a:avLst>
            <a:gd name="adj1" fmla="val 55000"/>
            <a:gd name="adj2" fmla="val 45000"/>
          </a:avLst>
        </a:prstGeom>
        <a:solidFill>
          <a:schemeClr val="accent1">
            <a:alpha val="90000"/>
            <a:tint val="40000"/>
            <a:hueOff val="0"/>
            <a:satOff val="0"/>
            <a:lumOff val="0"/>
            <a:alphaOff val="-26667"/>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ysClr val="window" lastClr="FFFFFF"/>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6558447" y="2040644"/>
        <a:ext cx="243855" cy="333637"/>
      </dsp:txXfrm>
    </dsp:sp>
    <dsp:sp modelId="{55188B2B-9561-4B6C-88D3-2DF1453EFF08}">
      <dsp:nvSpPr>
        <dsp:cNvPr id="0" name=""/>
        <dsp:cNvSpPr/>
      </dsp:nvSpPr>
      <dsp:spPr>
        <a:xfrm>
          <a:off x="6907128" y="2825070"/>
          <a:ext cx="443371" cy="443371"/>
        </a:xfrm>
        <a:prstGeom prst="downArrow">
          <a:avLst>
            <a:gd name="adj1" fmla="val 55000"/>
            <a:gd name="adj2" fmla="val 45000"/>
          </a:avLst>
        </a:prstGeom>
        <a:solidFill>
          <a:schemeClr val="accent1">
            <a:alpha val="90000"/>
            <a:tint val="40000"/>
            <a:hueOff val="0"/>
            <a:satOff val="0"/>
            <a:lumOff val="0"/>
            <a:alphaOff val="-4000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ysClr val="window" lastClr="FFFFFF"/>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7006886" y="2825070"/>
        <a:ext cx="243855" cy="33363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2756" cy="465957"/>
          </a:xfrm>
          <a:prstGeom prst="rect">
            <a:avLst/>
          </a:prstGeom>
        </p:spPr>
        <p:txBody>
          <a:bodyPr vert="horz" lIns="92656" tIns="46328" rIns="92656" bIns="46328" rtlCol="0"/>
          <a:lstStyle>
            <a:lvl1pPr algn="l">
              <a:defRPr sz="1200"/>
            </a:lvl1pPr>
          </a:lstStyle>
          <a:p>
            <a:endParaRPr lang="en-US"/>
          </a:p>
        </p:txBody>
      </p:sp>
      <p:sp>
        <p:nvSpPr>
          <p:cNvPr id="3" name="Date Placeholder 2"/>
          <p:cNvSpPr>
            <a:spLocks noGrp="1"/>
          </p:cNvSpPr>
          <p:nvPr>
            <p:ph type="dt" idx="1"/>
          </p:nvPr>
        </p:nvSpPr>
        <p:spPr>
          <a:xfrm>
            <a:off x="3925078" y="1"/>
            <a:ext cx="3002756" cy="465957"/>
          </a:xfrm>
          <a:prstGeom prst="rect">
            <a:avLst/>
          </a:prstGeom>
        </p:spPr>
        <p:txBody>
          <a:bodyPr vert="horz" lIns="92656" tIns="46328" rIns="92656" bIns="46328" rtlCol="0"/>
          <a:lstStyle>
            <a:lvl1pPr algn="r">
              <a:defRPr sz="1200"/>
            </a:lvl1pPr>
          </a:lstStyle>
          <a:p>
            <a:fld id="{DFEDE567-91A2-44DC-9D8B-FB8E7373CA32}" type="datetimeFigureOut">
              <a:rPr lang="en-US" smtClean="0"/>
              <a:t>6/28/2021</a:t>
            </a:fld>
            <a:endParaRPr lang="en-US"/>
          </a:p>
        </p:txBody>
      </p:sp>
      <p:sp>
        <p:nvSpPr>
          <p:cNvPr id="4" name="Slide Image Placeholder 3"/>
          <p:cNvSpPr>
            <a:spLocks noGrp="1" noRot="1" noChangeAspect="1"/>
          </p:cNvSpPr>
          <p:nvPr>
            <p:ph type="sldImg" idx="2"/>
          </p:nvPr>
        </p:nvSpPr>
        <p:spPr>
          <a:xfrm>
            <a:off x="1374775" y="1160463"/>
            <a:ext cx="4179888" cy="3135312"/>
          </a:xfrm>
          <a:prstGeom prst="rect">
            <a:avLst/>
          </a:prstGeom>
          <a:noFill/>
          <a:ln w="12700">
            <a:solidFill>
              <a:prstClr val="black"/>
            </a:solidFill>
          </a:ln>
        </p:spPr>
        <p:txBody>
          <a:bodyPr vert="horz" lIns="92656" tIns="46328" rIns="92656" bIns="46328" rtlCol="0" anchor="ctr"/>
          <a:lstStyle/>
          <a:p>
            <a:endParaRPr lang="en-US"/>
          </a:p>
        </p:txBody>
      </p:sp>
      <p:sp>
        <p:nvSpPr>
          <p:cNvPr id="5" name="Notes Placeholder 4"/>
          <p:cNvSpPr>
            <a:spLocks noGrp="1"/>
          </p:cNvSpPr>
          <p:nvPr>
            <p:ph type="body" sz="quarter" idx="3"/>
          </p:nvPr>
        </p:nvSpPr>
        <p:spPr>
          <a:xfrm>
            <a:off x="692944" y="4469308"/>
            <a:ext cx="5543550" cy="3656708"/>
          </a:xfrm>
          <a:prstGeom prst="rect">
            <a:avLst/>
          </a:prstGeom>
        </p:spPr>
        <p:txBody>
          <a:bodyPr vert="horz" lIns="92656" tIns="46328" rIns="92656" bIns="46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0920"/>
            <a:ext cx="3002756" cy="465956"/>
          </a:xfrm>
          <a:prstGeom prst="rect">
            <a:avLst/>
          </a:prstGeom>
        </p:spPr>
        <p:txBody>
          <a:bodyPr vert="horz" lIns="92656" tIns="46328" rIns="92656" bIns="46328" rtlCol="0" anchor="b"/>
          <a:lstStyle>
            <a:lvl1pPr algn="l">
              <a:defRPr sz="1200"/>
            </a:lvl1pPr>
          </a:lstStyle>
          <a:p>
            <a:endParaRPr lang="en-US"/>
          </a:p>
        </p:txBody>
      </p:sp>
      <p:sp>
        <p:nvSpPr>
          <p:cNvPr id="7" name="Slide Number Placeholder 6"/>
          <p:cNvSpPr>
            <a:spLocks noGrp="1"/>
          </p:cNvSpPr>
          <p:nvPr>
            <p:ph type="sldNum" sz="quarter" idx="5"/>
          </p:nvPr>
        </p:nvSpPr>
        <p:spPr>
          <a:xfrm>
            <a:off x="3925078" y="8820920"/>
            <a:ext cx="3002756" cy="465956"/>
          </a:xfrm>
          <a:prstGeom prst="rect">
            <a:avLst/>
          </a:prstGeom>
        </p:spPr>
        <p:txBody>
          <a:bodyPr vert="horz" lIns="92656" tIns="46328" rIns="92656" bIns="46328" rtlCol="0" anchor="b"/>
          <a:lstStyle>
            <a:lvl1pPr algn="r">
              <a:defRPr sz="1200"/>
            </a:lvl1pPr>
          </a:lstStyle>
          <a:p>
            <a:fld id="{17DEDDCD-DD62-4223-ADB9-2F219F18451D}" type="slidenum">
              <a:rPr lang="en-US" smtClean="0"/>
              <a:t>‹#›</a:t>
            </a:fld>
            <a:endParaRPr lang="en-US"/>
          </a:p>
        </p:txBody>
      </p:sp>
    </p:spTree>
    <p:extLst>
      <p:ext uri="{BB962C8B-B14F-4D97-AF65-F5344CB8AC3E}">
        <p14:creationId xmlns:p14="http://schemas.microsoft.com/office/powerpoint/2010/main" val="210424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International and Graduate Students to this presentation on sexual harassment and Title IX </a:t>
            </a:r>
          </a:p>
        </p:txBody>
      </p:sp>
      <p:sp>
        <p:nvSpPr>
          <p:cNvPr id="4" name="Slide Number Placeholder 3"/>
          <p:cNvSpPr>
            <a:spLocks noGrp="1"/>
          </p:cNvSpPr>
          <p:nvPr>
            <p:ph type="sldNum" sz="quarter" idx="10"/>
          </p:nvPr>
        </p:nvSpPr>
        <p:spPr/>
        <p:txBody>
          <a:bodyPr/>
          <a:lstStyle/>
          <a:p>
            <a:fld id="{17DEDDCD-DD62-4223-ADB9-2F219F18451D}" type="slidenum">
              <a:rPr lang="en-US" smtClean="0"/>
              <a:t>1</a:t>
            </a:fld>
            <a:endParaRPr lang="en-US"/>
          </a:p>
        </p:txBody>
      </p:sp>
    </p:spTree>
    <p:extLst>
      <p:ext uri="{BB962C8B-B14F-4D97-AF65-F5344CB8AC3E}">
        <p14:creationId xmlns:p14="http://schemas.microsoft.com/office/powerpoint/2010/main" val="427009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IX and Discrimination Policy,</a:t>
            </a:r>
            <a:r>
              <a:rPr lang="en-US" baseline="0" dirty="0"/>
              <a:t> available online, </a:t>
            </a:r>
            <a:r>
              <a:rPr lang="en-US" dirty="0"/>
              <a:t>can be used by any member of the University community, including students, employees, visitors, and volunteers.</a:t>
            </a:r>
            <a:r>
              <a:rPr lang="en-US" baseline="0" dirty="0"/>
              <a:t>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11</a:t>
            </a:fld>
            <a:endParaRPr lang="en-US"/>
          </a:p>
        </p:txBody>
      </p:sp>
    </p:spTree>
    <p:extLst>
      <p:ext uri="{BB962C8B-B14F-4D97-AF65-F5344CB8AC3E}">
        <p14:creationId xmlns:p14="http://schemas.microsoft.com/office/powerpoint/2010/main" val="95566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12</a:t>
            </a:fld>
            <a:endParaRPr lang="en-US"/>
          </a:p>
        </p:txBody>
      </p:sp>
    </p:spTree>
    <p:extLst>
      <p:ext uri="{BB962C8B-B14F-4D97-AF65-F5344CB8AC3E}">
        <p14:creationId xmlns:p14="http://schemas.microsoft.com/office/powerpoint/2010/main" val="349206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a lot of reasons why someone may not come forward.  If you have experienced gender discrimination, sexual harassment, or sexual violence, you are encouraged to seek help.  There are many resources on our campus that can assist you. </a:t>
            </a:r>
            <a:br>
              <a:rPr lang="en-US" baseline="0" dirty="0"/>
            </a:br>
            <a:endParaRPr lang="en-US" baseline="0" dirty="0"/>
          </a:p>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13</a:t>
            </a:fld>
            <a:endParaRPr lang="en-US"/>
          </a:p>
        </p:txBody>
      </p:sp>
    </p:spTree>
    <p:extLst>
      <p:ext uri="{BB962C8B-B14F-4D97-AF65-F5344CB8AC3E}">
        <p14:creationId xmlns:p14="http://schemas.microsoft.com/office/powerpoint/2010/main" val="81673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report or</a:t>
            </a:r>
            <a:r>
              <a:rPr lang="en-US" baseline="0" dirty="0"/>
              <a:t> complaint of a TIX violation is made, the University may provide supportive measures to ensure the safety and well-being of the parties involved and of the campus community.  Students can contact these on-campus resources to receive support.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14</a:t>
            </a:fld>
            <a:endParaRPr lang="en-US"/>
          </a:p>
        </p:txBody>
      </p:sp>
    </p:spTree>
    <p:extLst>
      <p:ext uri="{BB962C8B-B14F-4D97-AF65-F5344CB8AC3E}">
        <p14:creationId xmlns:p14="http://schemas.microsoft.com/office/powerpoint/2010/main" val="169014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15</a:t>
            </a:fld>
            <a:endParaRPr lang="en-US"/>
          </a:p>
        </p:txBody>
      </p:sp>
    </p:spTree>
    <p:extLst>
      <p:ext uri="{BB962C8B-B14F-4D97-AF65-F5344CB8AC3E}">
        <p14:creationId xmlns:p14="http://schemas.microsoft.com/office/powerpoint/2010/main" val="38245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is committed to</a:t>
            </a:r>
            <a:r>
              <a:rPr lang="en-US" baseline="0" dirty="0"/>
              <a:t> providing a learning and living environment where every person is treated with dignity and respect.  You play a vital role in making this happen.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16</a:t>
            </a:fld>
            <a:endParaRPr lang="en-US"/>
          </a:p>
        </p:txBody>
      </p:sp>
    </p:spTree>
    <p:extLst>
      <p:ext uri="{BB962C8B-B14F-4D97-AF65-F5344CB8AC3E}">
        <p14:creationId xmlns:p14="http://schemas.microsoft.com/office/powerpoint/2010/main" val="44012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what is sexual harassment anyway? In today’s information age, there are a lot of sources that</a:t>
            </a:r>
            <a:r>
              <a:rPr lang="en-US" baseline="0" dirty="0"/>
              <a:t> can characterize sexual harassment as this or that.  Sources like social media and the me-too movement can shape what we believe are acts of sexual harassment.  Also, we may have personal experiences that shape how we think about what sexual harassment means.  Each and every one of us may have a different understanding of what sexual harassment is.  </a:t>
            </a:r>
          </a:p>
          <a:p>
            <a:endParaRPr lang="en-US" baseline="0" dirty="0"/>
          </a:p>
          <a:p>
            <a:r>
              <a:rPr lang="en-US" baseline="0" dirty="0"/>
              <a:t>That is why it is important to have a clear understanding of how the law and ODU define sexual harassment. </a:t>
            </a:r>
          </a:p>
          <a:p>
            <a:endParaRPr lang="en-US" baseline="0" dirty="0"/>
          </a:p>
          <a:p>
            <a:r>
              <a:rPr lang="en-US" baseline="0" dirty="0"/>
              <a:t>Unfortunately, the courts have not given us a consistent legal definition.  However, </a:t>
            </a:r>
            <a:r>
              <a:rPr lang="en-US" dirty="0"/>
              <a:t>it is clear that sexual harassment is recognized as a form of sex discrimination that is prohibited by federal law. Specific congressional acts prohibit sexual harassment in settings such as the workplace (Civil Rights Act of 1964) and educational institutions (Title IX of the Educational Amendments of 1972). </a:t>
            </a:r>
          </a:p>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2</a:t>
            </a:fld>
            <a:endParaRPr lang="en-US"/>
          </a:p>
        </p:txBody>
      </p:sp>
    </p:spTree>
    <p:extLst>
      <p:ext uri="{BB962C8B-B14F-4D97-AF65-F5344CB8AC3E}">
        <p14:creationId xmlns:p14="http://schemas.microsoft.com/office/powerpoint/2010/main" val="301983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Title IX is a federal law that prohibits gender or sex discrimination, including sexual harassment. </a:t>
            </a:r>
          </a:p>
          <a:p>
            <a:endParaRPr lang="en-US" b="1" dirty="0"/>
          </a:p>
          <a:p>
            <a:r>
              <a:rPr lang="en-US" b="1" dirty="0"/>
              <a:t>Sexual Harassment again is unwelcome conduct of a sexual nature.</a:t>
            </a:r>
          </a:p>
          <a:p>
            <a:endParaRPr lang="en-US" b="1" dirty="0"/>
          </a:p>
          <a:p>
            <a:r>
              <a:rPr lang="en-US" b="1" dirty="0"/>
              <a:t>Sexual Violence is an extreme form of sexual harassment. </a:t>
            </a:r>
          </a:p>
          <a:p>
            <a:endParaRPr lang="en-US" b="1" dirty="0"/>
          </a:p>
          <a:p>
            <a:r>
              <a:rPr lang="en-US" b="1" dirty="0"/>
              <a:t>And sexual assault is an example of sexual violence.</a:t>
            </a:r>
          </a:p>
          <a:p>
            <a:endParaRPr lang="en-US" b="1" dirty="0"/>
          </a:p>
          <a:p>
            <a:r>
              <a:rPr lang="en-US" b="1" dirty="0"/>
              <a:t>Title IX also prohibits stalking and dating/domestic violence. </a:t>
            </a:r>
          </a:p>
        </p:txBody>
      </p:sp>
      <p:sp>
        <p:nvSpPr>
          <p:cNvPr id="4" name="Slide Number Placeholder 3"/>
          <p:cNvSpPr>
            <a:spLocks noGrp="1"/>
          </p:cNvSpPr>
          <p:nvPr>
            <p:ph type="sldNum" sz="quarter" idx="10"/>
          </p:nvPr>
        </p:nvSpPr>
        <p:spPr/>
        <p:txBody>
          <a:bodyPr/>
          <a:lstStyle/>
          <a:p>
            <a:fld id="{17DEDDCD-DD62-4223-ADB9-2F219F18451D}" type="slidenum">
              <a:rPr lang="en-US" smtClean="0"/>
              <a:t>3</a:t>
            </a:fld>
            <a:endParaRPr lang="en-US"/>
          </a:p>
        </p:txBody>
      </p:sp>
    </p:spTree>
    <p:extLst>
      <p:ext uri="{BB962C8B-B14F-4D97-AF65-F5344CB8AC3E}">
        <p14:creationId xmlns:p14="http://schemas.microsoft.com/office/powerpoint/2010/main" val="65791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44444"/>
                </a:solidFill>
                <a:effectLst/>
                <a:latin typeface="Open Sans" panose="020B0606030504020204" pitchFamily="34" charset="0"/>
              </a:rPr>
              <a:t>The Office for Civil Rights in the US Department of Education defines sexual harassment as any of three types of misconduct on the basis of sex which jeopardize equal access to education:</a:t>
            </a:r>
          </a:p>
          <a:p>
            <a:pPr algn="l" fontAlgn="base"/>
            <a:endParaRPr lang="en-US" b="0" i="0" dirty="0">
              <a:solidFill>
                <a:srgbClr val="444444"/>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44444"/>
                </a:solidFill>
                <a:effectLst/>
                <a:latin typeface="inherit"/>
              </a:rPr>
              <a:t>Quid pro quo, which involves an employee of the University conditioning the provision of an aid, benefit, or service on an individual's participation in unwelcome sexual conduct.</a:t>
            </a:r>
          </a:p>
          <a:p>
            <a:pPr algn="l" fontAlgn="base">
              <a:buFont typeface="Arial" panose="020B0604020202020204" pitchFamily="34" charset="0"/>
              <a:buChar char="•"/>
            </a:pPr>
            <a:r>
              <a:rPr lang="en-US" b="0" i="0" dirty="0">
                <a:solidFill>
                  <a:srgbClr val="444444"/>
                </a:solidFill>
                <a:effectLst/>
                <a:latin typeface="inherit"/>
              </a:rPr>
              <a:t>Hostile environment, which is unwelcome sex-based conduct that a reasonable person would find so severe, persistent/pervasive and objectively offensive that it denies a person equal educational access, and</a:t>
            </a:r>
          </a:p>
          <a:p>
            <a:pPr algn="l" fontAlgn="base">
              <a:buFont typeface="Arial" panose="020B0604020202020204" pitchFamily="34" charset="0"/>
              <a:buChar char="•"/>
            </a:pPr>
            <a:r>
              <a:rPr lang="en-US" b="0" i="0" dirty="0">
                <a:solidFill>
                  <a:srgbClr val="444444"/>
                </a:solidFill>
                <a:effectLst/>
                <a:latin typeface="inherit"/>
              </a:rPr>
              <a:t>Any instance of sexual assault, dating violence, domestic violence, or stalking.</a:t>
            </a:r>
          </a:p>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4</a:t>
            </a:fld>
            <a:endParaRPr lang="en-US"/>
          </a:p>
        </p:txBody>
      </p:sp>
    </p:spTree>
    <p:extLst>
      <p:ext uri="{BB962C8B-B14F-4D97-AF65-F5344CB8AC3E}">
        <p14:creationId xmlns:p14="http://schemas.microsoft.com/office/powerpoint/2010/main" val="139931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conduct to constitute sexual harassment, it must be both subjectively and objectively offensive.  Courts and federal agencies use the “reasonable person standard” to assess</a:t>
            </a:r>
            <a:r>
              <a:rPr lang="en-US" baseline="0" dirty="0"/>
              <a:t> if conduct is objectively offensive.  </a:t>
            </a:r>
            <a:r>
              <a:rPr lang="en-US" dirty="0"/>
              <a:t>For</a:t>
            </a:r>
            <a:r>
              <a:rPr lang="en-US" baseline="0" dirty="0"/>
              <a:t> example, if the woman pictured on this slide alleged she was sexually harassed, the question is whether the conduct would be offensive to a reasonable female college student.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5</a:t>
            </a:fld>
            <a:endParaRPr lang="en-US"/>
          </a:p>
        </p:txBody>
      </p:sp>
    </p:spTree>
    <p:extLst>
      <p:ext uri="{BB962C8B-B14F-4D97-AF65-F5344CB8AC3E}">
        <p14:creationId xmlns:p14="http://schemas.microsoft.com/office/powerpoint/2010/main" val="149926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University defines sexual assault as any sexual contact with a person who does not or is unable to consent.  Consent is a two-way street. Make your limitations known to your partner(s) by communicating clearly what you do and do not like. </a:t>
            </a:r>
            <a:br>
              <a:rPr lang="en-US" baseline="0" dirty="0"/>
            </a:br>
            <a:endParaRPr lang="en-US" baseline="0" dirty="0"/>
          </a:p>
          <a:p>
            <a:r>
              <a:rPr lang="en-US" baseline="0" dirty="0"/>
              <a:t>ODU defines consent as knowing, voluntary, and clear permission by word or action, which </a:t>
            </a:r>
            <a:r>
              <a:rPr lang="en-US" b="0" i="0" dirty="0">
                <a:solidFill>
                  <a:srgbClr val="444444"/>
                </a:solidFill>
                <a:effectLst/>
                <a:latin typeface="Open Sans" panose="020B0606030504020204" pitchFamily="34" charset="0"/>
              </a:rPr>
              <a:t>a reasonable person would interpret as a willingness to participate in mutually agreed-upon sexual acts. </a:t>
            </a:r>
            <a:r>
              <a:rPr lang="en-US" baseline="0" dirty="0"/>
              <a:t>If your partner(s) does not or is unable to consent, you should not engage in sexual activity with them.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7</a:t>
            </a:fld>
            <a:endParaRPr lang="en-US"/>
          </a:p>
        </p:txBody>
      </p:sp>
    </p:spTree>
    <p:extLst>
      <p:ext uri="{BB962C8B-B14F-4D97-AF65-F5344CB8AC3E}">
        <p14:creationId xmlns:p14="http://schemas.microsoft.com/office/powerpoint/2010/main" val="206314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students and employees are highly encouraged to report suspected incidents of sexual harassment and sexual violence.  Many ODU employees are  required to report information to the University’s Title IX  Coordinator. Mandated reporters, or “responsible employees,” include </a:t>
            </a:r>
            <a:r>
              <a:rPr lang="en-US" b="0" i="0" dirty="0">
                <a:solidFill>
                  <a:srgbClr val="444444"/>
                </a:solidFill>
                <a:effectLst/>
                <a:latin typeface="Open Sans" panose="020B0606030504020204" pitchFamily="34" charset="0"/>
              </a:rPr>
              <a:t>employees who have the authority to take action to redress incidents in violation of the University's Interim TIX Policy, who have been given the duty of reporting such incidents or any other misconduct to the Title IX Coordinator or designee; or whom an employee or student could reasonably believe have this authority or duty. All employees in a supervisory role including but not limited to all teaching and research faculty, administrative professional faculty, and classified and hourly employees; graduate teaching assistants; graduate research assistants; residential assistants; law enforcement; and campus security authorities are Responsible Employees.</a:t>
            </a:r>
            <a:r>
              <a:rPr lang="en-US" baseline="0" dirty="0"/>
              <a:t>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8</a:t>
            </a:fld>
            <a:endParaRPr lang="en-US"/>
          </a:p>
        </p:txBody>
      </p:sp>
    </p:spTree>
    <p:extLst>
      <p:ext uri="{BB962C8B-B14F-4D97-AF65-F5344CB8AC3E}">
        <p14:creationId xmlns:p14="http://schemas.microsoft.com/office/powerpoint/2010/main" val="33358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are both a student and an employee, you may have a reporting obligation if you work in certain areas of the University, such as Housing.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9</a:t>
            </a:fld>
            <a:endParaRPr lang="en-US"/>
          </a:p>
        </p:txBody>
      </p:sp>
    </p:spTree>
    <p:extLst>
      <p:ext uri="{BB962C8B-B14F-4D97-AF65-F5344CB8AC3E}">
        <p14:creationId xmlns:p14="http://schemas.microsoft.com/office/powerpoint/2010/main" val="179183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may report electronically on our website, or to the Title IX Coordinator Ariana Wright, Deputy Coordinators For Student Athlete Anna Marie Ginder, or all other students Traci Daniels, , or Liaisons for Faculty Kate Hawkins, and for administrative and professional faculty and all other employees JaRenae Whitehead. Also please visit our Equity and Diversity Website for further reporting. </a:t>
            </a:r>
            <a:endParaRPr lang="en-US" dirty="0"/>
          </a:p>
        </p:txBody>
      </p:sp>
      <p:sp>
        <p:nvSpPr>
          <p:cNvPr id="4" name="Slide Number Placeholder 3"/>
          <p:cNvSpPr>
            <a:spLocks noGrp="1"/>
          </p:cNvSpPr>
          <p:nvPr>
            <p:ph type="sldNum" sz="quarter" idx="10"/>
          </p:nvPr>
        </p:nvSpPr>
        <p:spPr/>
        <p:txBody>
          <a:bodyPr/>
          <a:lstStyle/>
          <a:p>
            <a:fld id="{17DEDDCD-DD62-4223-ADB9-2F219F18451D}" type="slidenum">
              <a:rPr lang="en-US" smtClean="0"/>
              <a:t>10</a:t>
            </a:fld>
            <a:endParaRPr lang="en-US"/>
          </a:p>
        </p:txBody>
      </p:sp>
    </p:spTree>
    <p:extLst>
      <p:ext uri="{BB962C8B-B14F-4D97-AF65-F5344CB8AC3E}">
        <p14:creationId xmlns:p14="http://schemas.microsoft.com/office/powerpoint/2010/main" val="2593508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Block Style.png"/>
          <p:cNvPicPr>
            <a:picLocks noChangeAspect="1"/>
          </p:cNvPicPr>
          <p:nvPr/>
        </p:nvPicPr>
        <p:blipFill>
          <a:blip r:embed="rId2"/>
          <a:stretch>
            <a:fillRect/>
          </a:stretch>
        </p:blipFill>
        <p:spPr>
          <a:xfrm>
            <a:off x="-1" y="21946"/>
            <a:ext cx="9153071" cy="6836054"/>
          </a:xfrm>
          <a:prstGeom prst="rect">
            <a:avLst/>
          </a:prstGeom>
        </p:spPr>
      </p:pic>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Pictures with Caption">
    <p:spTree>
      <p:nvGrpSpPr>
        <p:cNvPr id="1" name=""/>
        <p:cNvGrpSpPr/>
        <p:nvPr/>
      </p:nvGrpSpPr>
      <p:grpSpPr>
        <a:xfrm>
          <a:off x="0" y="0"/>
          <a:ext cx="0" cy="0"/>
          <a:chOff x="0" y="0"/>
          <a:chExt cx="0" cy="0"/>
        </a:xfrm>
      </p:grpSpPr>
      <p:pic>
        <p:nvPicPr>
          <p:cNvPr id="16" name="Picture 15" descr="TitleAlt2-1-01.png"/>
          <p:cNvPicPr>
            <a:picLocks noChangeAspect="1"/>
          </p:cNvPicPr>
          <p:nvPr/>
        </p:nvPicPr>
        <p:blipFill>
          <a:blip r:embed="rId2"/>
          <a:stretch>
            <a:fillRect/>
          </a:stretch>
        </p:blipFill>
        <p:spPr>
          <a:xfrm>
            <a:off x="140737" y="111907"/>
            <a:ext cx="8917854" cy="6612143"/>
          </a:xfrm>
          <a:prstGeom prst="rect">
            <a:avLst/>
          </a:prstGeom>
        </p:spPr>
      </p:pic>
      <p:sp>
        <p:nvSpPr>
          <p:cNvPr id="2" name="Title 1"/>
          <p:cNvSpPr>
            <a:spLocks noGrp="1"/>
          </p:cNvSpPr>
          <p:nvPr>
            <p:ph type="title"/>
          </p:nvPr>
        </p:nvSpPr>
        <p:spPr>
          <a:xfrm>
            <a:off x="379765" y="3065236"/>
            <a:ext cx="4016633" cy="1162050"/>
          </a:xfrm>
        </p:spPr>
        <p:txBody>
          <a:bodyPr anchor="b">
            <a:normAutofit/>
          </a:bodyPr>
          <a:lstStyle>
            <a:lvl1pPr algn="l">
              <a:defRPr sz="24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381094" y="4227286"/>
            <a:ext cx="4015304" cy="1898877"/>
          </a:xfrm>
        </p:spPr>
        <p:txBody>
          <a:bodyPr>
            <a:normAutofit/>
          </a:bodyP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3 Pictures with Caption">
    <p:spTree>
      <p:nvGrpSpPr>
        <p:cNvPr id="1" name=""/>
        <p:cNvGrpSpPr/>
        <p:nvPr/>
      </p:nvGrpSpPr>
      <p:grpSpPr>
        <a:xfrm>
          <a:off x="0" y="0"/>
          <a:ext cx="0" cy="0"/>
          <a:chOff x="0" y="0"/>
          <a:chExt cx="0" cy="0"/>
        </a:xfrm>
      </p:grpSpPr>
      <p:pic>
        <p:nvPicPr>
          <p:cNvPr id="16" name="Picture 15" descr="TitleAlt2-1-01.png"/>
          <p:cNvPicPr>
            <a:picLocks noChangeAspect="1"/>
          </p:cNvPicPr>
          <p:nvPr/>
        </p:nvPicPr>
        <p:blipFill>
          <a:blip r:embed="rId2"/>
          <a:stretch>
            <a:fillRect/>
          </a:stretch>
        </p:blipFill>
        <p:spPr>
          <a:xfrm>
            <a:off x="140737" y="111907"/>
            <a:ext cx="8917854" cy="6612143"/>
          </a:xfrm>
          <a:prstGeom prst="rect">
            <a:avLst/>
          </a:prstGeom>
        </p:spPr>
      </p:pic>
      <p:sp>
        <p:nvSpPr>
          <p:cNvPr id="2" name="Title 1"/>
          <p:cNvSpPr>
            <a:spLocks noGrp="1"/>
          </p:cNvSpPr>
          <p:nvPr>
            <p:ph type="title"/>
          </p:nvPr>
        </p:nvSpPr>
        <p:spPr>
          <a:xfrm>
            <a:off x="379765" y="3065236"/>
            <a:ext cx="4016633" cy="1162050"/>
          </a:xfrm>
        </p:spPr>
        <p:txBody>
          <a:bodyPr anchor="b">
            <a:normAutofit/>
          </a:bodyPr>
          <a:lstStyle>
            <a:lvl1pPr algn="l">
              <a:defRPr sz="24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381094" y="4227286"/>
            <a:ext cx="4015304" cy="1898877"/>
          </a:xfrm>
        </p:spPr>
        <p:txBody>
          <a:bodyPr>
            <a:normAutofit/>
          </a:bodyP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Background-01.png"/>
          <p:cNvPicPr>
            <a:picLocks noChangeAspect="1"/>
          </p:cNvPicPr>
          <p:nvPr/>
        </p:nvPicPr>
        <p:blipFill>
          <a:blip r:embed="rId2"/>
          <a:stretch>
            <a:fillRect/>
          </a:stretch>
        </p:blipFill>
        <p:spPr>
          <a:xfrm>
            <a:off x="423885" y="29062"/>
            <a:ext cx="8586502" cy="6745449"/>
          </a:xfrm>
          <a:prstGeom prst="rect">
            <a:avLst/>
          </a:prstGeom>
        </p:spPr>
      </p:pic>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EA242A5F-7C04-9E41-A586-FB8100474B9B}" type="slidenum">
              <a:rPr lang="en-US" smtClean="0"/>
              <a:pPr/>
              <a:t>‹#›</a:t>
            </a:fld>
            <a:endParaRPr lang="en-US"/>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CrownWhite.png"/>
          <p:cNvPicPr>
            <a:picLocks noChangeAspect="1"/>
          </p:cNvPicPr>
          <p:nvPr/>
        </p:nvPicPr>
        <p:blipFill>
          <a:blip r:embed="rId3"/>
          <a:stretch>
            <a:fillRect/>
          </a:stretch>
        </p:blipFill>
        <p:spPr>
          <a:xfrm>
            <a:off x="2069303" y="3322797"/>
            <a:ext cx="386914" cy="302725"/>
          </a:xfrm>
          <a:prstGeom prst="rect">
            <a:avLst/>
          </a:prstGeom>
        </p:spPr>
      </p:pic>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pic>
        <p:nvPicPr>
          <p:cNvPr id="18" name="Picture 17" descr="Block Style Variation 1-01.png"/>
          <p:cNvPicPr>
            <a:picLocks noChangeAspect="1"/>
          </p:cNvPicPr>
          <p:nvPr/>
        </p:nvPicPr>
        <p:blipFill>
          <a:blip r:embed="rId2"/>
          <a:stretch>
            <a:fillRect/>
          </a:stretch>
        </p:blipFill>
        <p:spPr>
          <a:xfrm>
            <a:off x="160578" y="133805"/>
            <a:ext cx="8763292" cy="4355737"/>
          </a:xfrm>
          <a:prstGeom prst="rect">
            <a:avLst/>
          </a:prstGeom>
        </p:spPr>
      </p:pic>
      <p:sp>
        <p:nvSpPr>
          <p:cNvPr id="2" name="Title 1"/>
          <p:cNvSpPr>
            <a:spLocks noGrp="1"/>
          </p:cNvSpPr>
          <p:nvPr>
            <p:ph type="ctrTitle"/>
          </p:nvPr>
        </p:nvSpPr>
        <p:spPr>
          <a:xfrm>
            <a:off x="4800600" y="4624668"/>
            <a:ext cx="4038600" cy="933450"/>
          </a:xfrm>
        </p:spPr>
        <p:txBody>
          <a:bodyPr>
            <a:normAutofit/>
          </a:bodyPr>
          <a:lstStyle>
            <a:lvl1pPr>
              <a:defRPr sz="2800">
                <a:solidFill>
                  <a:srgbClr val="003767"/>
                </a:solidFill>
              </a:defRPr>
            </a:lvl1pPr>
          </a:lstStyle>
          <a:p>
            <a:r>
              <a:rPr lang="en-US"/>
              <a:t>Click to edit Master title style</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kumimoji="0" lang="en-US" sz="3900" kern="1200" dirty="0" smtClean="0">
                <a:solidFill>
                  <a:schemeClr val="bg1"/>
                </a:solidFill>
                <a:latin typeface="+mj-lt"/>
                <a:ea typeface="+mn-ea"/>
                <a:cs typeface="+mn-cs"/>
              </a:defRPr>
            </a:lvl1pPr>
            <a:lvl2pPr>
              <a:defRPr sz="1200"/>
            </a:lvl2pPr>
            <a:lvl3pPr>
              <a:defRPr sz="1000"/>
            </a:lvl3pPr>
            <a:lvl4pPr>
              <a:defRPr sz="900"/>
            </a:lvl4pPr>
            <a:lvl5pPr>
              <a:defRPr sz="900"/>
            </a:lvl5pPr>
          </a:lstStyle>
          <a:p>
            <a:pPr marL="0" lvl="0" indent="0" algn="ctr" defTabSz="914400" rtl="0" eaLnBrk="1" latinLnBrk="0" hangingPunct="1">
              <a:spcBef>
                <a:spcPts val="2000"/>
              </a:spcBef>
              <a:buClr>
                <a:schemeClr val="accent1"/>
              </a:buClr>
              <a:buSzPct val="75000"/>
              <a:buFont typeface="Wingdings" pitchFamily="2" charset="2"/>
              <a:buNone/>
            </a:pPr>
            <a:r>
              <a:rPr kumimoji="0" lang="en-US"/>
              <a:t>Click to edit Master text styles</a:t>
            </a:r>
          </a:p>
        </p:txBody>
      </p:sp>
      <p:pic>
        <p:nvPicPr>
          <p:cNvPr id="17" name="Picture 16" descr="CrownWhite.png"/>
          <p:cNvPicPr>
            <a:picLocks noChangeAspect="1"/>
          </p:cNvPicPr>
          <p:nvPr/>
        </p:nvPicPr>
        <p:blipFill>
          <a:blip r:embed="rId3"/>
          <a:stretch>
            <a:fillRect/>
          </a:stretch>
        </p:blipFill>
        <p:spPr>
          <a:xfrm>
            <a:off x="453118" y="405693"/>
            <a:ext cx="404132" cy="3161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with 2 Pictures">
    <p:spTree>
      <p:nvGrpSpPr>
        <p:cNvPr id="1" name=""/>
        <p:cNvGrpSpPr/>
        <p:nvPr/>
      </p:nvGrpSpPr>
      <p:grpSpPr>
        <a:xfrm>
          <a:off x="0" y="0"/>
          <a:ext cx="0" cy="0"/>
          <a:chOff x="0" y="0"/>
          <a:chExt cx="0" cy="0"/>
        </a:xfrm>
      </p:grpSpPr>
      <p:pic>
        <p:nvPicPr>
          <p:cNvPr id="18" name="Picture 17" descr="Block Style Variation 1-01.png"/>
          <p:cNvPicPr>
            <a:picLocks noChangeAspect="1"/>
          </p:cNvPicPr>
          <p:nvPr/>
        </p:nvPicPr>
        <p:blipFill>
          <a:blip r:embed="rId2"/>
          <a:stretch>
            <a:fillRect/>
          </a:stretch>
        </p:blipFill>
        <p:spPr>
          <a:xfrm>
            <a:off x="160578" y="133805"/>
            <a:ext cx="8763292" cy="4355737"/>
          </a:xfrm>
          <a:prstGeom prst="rect">
            <a:avLst/>
          </a:prstGeom>
        </p:spPr>
      </p:pic>
      <p:sp>
        <p:nvSpPr>
          <p:cNvPr id="2" name="Title 1"/>
          <p:cNvSpPr>
            <a:spLocks noGrp="1"/>
          </p:cNvSpPr>
          <p:nvPr>
            <p:ph type="ctrTitle"/>
          </p:nvPr>
        </p:nvSpPr>
        <p:spPr>
          <a:xfrm>
            <a:off x="4800600" y="4624668"/>
            <a:ext cx="4038600" cy="933450"/>
          </a:xfrm>
        </p:spPr>
        <p:txBody>
          <a:bodyPr>
            <a:normAutofit/>
          </a:bodyPr>
          <a:lstStyle>
            <a:lvl1pPr>
              <a:defRPr sz="2800">
                <a:solidFill>
                  <a:srgbClr val="003767"/>
                </a:solidFill>
              </a:defRPr>
            </a:lvl1pPr>
          </a:lstStyle>
          <a:p>
            <a:r>
              <a:rPr lang="en-US"/>
              <a:t>Click to edit Master title style</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kumimoji="0" lang="en-US" sz="3900" kern="1200" dirty="0" smtClean="0">
                <a:solidFill>
                  <a:schemeClr val="bg1"/>
                </a:solidFill>
                <a:latin typeface="+mj-lt"/>
                <a:ea typeface="+mn-ea"/>
                <a:cs typeface="+mn-cs"/>
              </a:defRPr>
            </a:lvl1pPr>
            <a:lvl2pPr>
              <a:defRPr sz="1200"/>
            </a:lvl2pPr>
            <a:lvl3pPr>
              <a:defRPr sz="1000"/>
            </a:lvl3pPr>
            <a:lvl4pPr>
              <a:defRPr sz="900"/>
            </a:lvl4pPr>
            <a:lvl5pPr>
              <a:defRPr sz="900"/>
            </a:lvl5pPr>
          </a:lstStyle>
          <a:p>
            <a:pPr marL="0" lvl="0" indent="0" algn="ctr" defTabSz="914400" rtl="0" eaLnBrk="1" latinLnBrk="0" hangingPunct="1">
              <a:spcBef>
                <a:spcPts val="2000"/>
              </a:spcBef>
              <a:buClr>
                <a:schemeClr val="accent1"/>
              </a:buClr>
              <a:buSzPct val="75000"/>
              <a:buFont typeface="Wingdings" pitchFamily="2" charset="2"/>
              <a:buNone/>
            </a:pPr>
            <a:r>
              <a:rPr kumimoji="0" lang="en-US"/>
              <a:t>Click to edit Master text styles</a:t>
            </a:r>
          </a:p>
        </p:txBody>
      </p:sp>
      <p:pic>
        <p:nvPicPr>
          <p:cNvPr id="17" name="Picture 16" descr="CrownWhite.png"/>
          <p:cNvPicPr>
            <a:picLocks noChangeAspect="1"/>
          </p:cNvPicPr>
          <p:nvPr/>
        </p:nvPicPr>
        <p:blipFill>
          <a:blip r:embed="rId3"/>
          <a:stretch>
            <a:fillRect/>
          </a:stretch>
        </p:blipFill>
        <p:spPr>
          <a:xfrm>
            <a:off x="453118" y="405693"/>
            <a:ext cx="404132" cy="3161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with 2 Pictures">
    <p:spTree>
      <p:nvGrpSpPr>
        <p:cNvPr id="1" name=""/>
        <p:cNvGrpSpPr/>
        <p:nvPr/>
      </p:nvGrpSpPr>
      <p:grpSpPr>
        <a:xfrm>
          <a:off x="0" y="0"/>
          <a:ext cx="0" cy="0"/>
          <a:chOff x="0" y="0"/>
          <a:chExt cx="0" cy="0"/>
        </a:xfrm>
      </p:grpSpPr>
      <p:pic>
        <p:nvPicPr>
          <p:cNvPr id="18" name="Picture 17" descr="Block Style Variation 1-01.png"/>
          <p:cNvPicPr>
            <a:picLocks noChangeAspect="1"/>
          </p:cNvPicPr>
          <p:nvPr/>
        </p:nvPicPr>
        <p:blipFill>
          <a:blip r:embed="rId2"/>
          <a:stretch>
            <a:fillRect/>
          </a:stretch>
        </p:blipFill>
        <p:spPr>
          <a:xfrm>
            <a:off x="160578" y="133805"/>
            <a:ext cx="8763292" cy="4355737"/>
          </a:xfrm>
          <a:prstGeom prst="rect">
            <a:avLst/>
          </a:prstGeom>
        </p:spPr>
      </p:pic>
      <p:sp>
        <p:nvSpPr>
          <p:cNvPr id="2" name="Title 1"/>
          <p:cNvSpPr>
            <a:spLocks noGrp="1"/>
          </p:cNvSpPr>
          <p:nvPr>
            <p:ph type="ctrTitle"/>
          </p:nvPr>
        </p:nvSpPr>
        <p:spPr>
          <a:xfrm>
            <a:off x="4800600" y="4624668"/>
            <a:ext cx="4038600" cy="933450"/>
          </a:xfrm>
        </p:spPr>
        <p:txBody>
          <a:bodyPr>
            <a:normAutofit/>
          </a:bodyPr>
          <a:lstStyle>
            <a:lvl1pPr>
              <a:defRPr sz="2800">
                <a:solidFill>
                  <a:srgbClr val="003767"/>
                </a:solidFill>
              </a:defRPr>
            </a:lvl1pPr>
          </a:lstStyle>
          <a:p>
            <a:r>
              <a:rPr lang="en-US"/>
              <a:t>Click to edit Master title style</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3900">
                <a:solidFill>
                  <a:schemeClr val="bg1"/>
                </a:solidFill>
                <a:latin typeface="+mj-lt"/>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pic>
        <p:nvPicPr>
          <p:cNvPr id="17" name="Picture 16" descr="CrownWhite.png"/>
          <p:cNvPicPr>
            <a:picLocks noChangeAspect="1"/>
          </p:cNvPicPr>
          <p:nvPr/>
        </p:nvPicPr>
        <p:blipFill>
          <a:blip r:embed="rId3"/>
          <a:stretch>
            <a:fillRect/>
          </a:stretch>
        </p:blipFill>
        <p:spPr>
          <a:xfrm>
            <a:off x="453118" y="405693"/>
            <a:ext cx="404132" cy="31619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953000" y="3995737"/>
            <a:ext cx="3108960" cy="2147888"/>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Click icon to add picture</a:t>
            </a:r>
            <a:endParaRPr/>
          </a:p>
        </p:txBody>
      </p:sp>
      <p:pic>
        <p:nvPicPr>
          <p:cNvPr id="12" name="Picture 11" descr="Crown.png"/>
          <p:cNvPicPr>
            <a:picLocks noChangeAspect="1"/>
          </p:cNvPicPr>
          <p:nvPr/>
        </p:nvPicPr>
        <p:blipFill>
          <a:blip r:embed="rId2"/>
          <a:stretch>
            <a:fillRect/>
          </a:stretch>
        </p:blipFill>
        <p:spPr>
          <a:xfrm>
            <a:off x="4953000" y="2766719"/>
            <a:ext cx="378263" cy="29595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rgbClr val="002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solidFill>
                  <a:srgbClr val="003767"/>
                </a:solidFill>
              </a:defRPr>
            </a:lvl1pPr>
          </a:lstStyle>
          <a:p>
            <a:r>
              <a:rPr lang="en-US"/>
              <a:t>Click to edit Master title style</a:t>
            </a:r>
            <a:endParaRPr dirty="0"/>
          </a:p>
        </p:txBody>
      </p:sp>
      <p:sp>
        <p:nvSpPr>
          <p:cNvPr id="3" name="Content Placeholder 2"/>
          <p:cNvSpPr>
            <a:spLocks noGrp="1"/>
          </p:cNvSpPr>
          <p:nvPr>
            <p:ph idx="1"/>
          </p:nvPr>
        </p:nvSpPr>
        <p:spPr/>
        <p:txBody>
          <a:bodyPr/>
          <a:lstStyle>
            <a:lvl1pPr>
              <a:buClr>
                <a:srgbClr val="00487E"/>
              </a:buClr>
              <a:defRPr/>
            </a:lvl1pPr>
            <a:lvl2pPr>
              <a:buClr>
                <a:srgbClr val="8ED8F8"/>
              </a:buClr>
              <a:defRPr/>
            </a:lvl2pPr>
            <a:lvl3pPr>
              <a:buClr>
                <a:srgbClr val="00487E"/>
              </a:buClr>
              <a:defRPr/>
            </a:lvl3pPr>
            <a:lvl4pPr>
              <a:buClr>
                <a:srgbClr val="8ED8F8"/>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Picture 12"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02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lvl1pPr>
              <a:defRPr>
                <a:solidFill>
                  <a:srgbClr val="003767"/>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pic>
        <p:nvPicPr>
          <p:cNvPr id="11" name="Picture 10"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Background2-01.png"/>
          <p:cNvPicPr>
            <a:picLocks noChangeAspect="1"/>
          </p:cNvPicPr>
          <p:nvPr/>
        </p:nvPicPr>
        <p:blipFill>
          <a:blip r:embed="rId2"/>
          <a:stretch>
            <a:fillRect/>
          </a:stretch>
        </p:blipFill>
        <p:spPr>
          <a:xfrm>
            <a:off x="282575" y="228492"/>
            <a:ext cx="3474831" cy="6345345"/>
          </a:xfrm>
          <a:prstGeom prst="rect">
            <a:avLst/>
          </a:prstGeom>
        </p:spPr>
      </p:pic>
      <p:sp>
        <p:nvSpPr>
          <p:cNvPr id="2" name="Title 1"/>
          <p:cNvSpPr>
            <a:spLocks noGrp="1"/>
          </p:cNvSpPr>
          <p:nvPr>
            <p:ph type="title"/>
          </p:nvPr>
        </p:nvSpPr>
        <p:spPr>
          <a:xfrm>
            <a:off x="398697"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99235" y="3733800"/>
            <a:ext cx="3255264" cy="2392363"/>
          </a:xfrm>
        </p:spPr>
        <p:txBody>
          <a:bodyPr>
            <a:normAutofit/>
          </a:bodyP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pic>
        <p:nvPicPr>
          <p:cNvPr id="10" name="Picture 9" descr="CrownWhite.png"/>
          <p:cNvPicPr>
            <a:picLocks noChangeAspect="1"/>
          </p:cNvPicPr>
          <p:nvPr/>
        </p:nvPicPr>
        <p:blipFill>
          <a:blip r:embed="rId3"/>
          <a:stretch>
            <a:fillRect/>
          </a:stretch>
        </p:blipFill>
        <p:spPr>
          <a:xfrm>
            <a:off x="415605" y="336758"/>
            <a:ext cx="404132" cy="3161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pic>
        <p:nvPicPr>
          <p:cNvPr id="16" name="Picture 15" descr="Title Slide 2 -1-01.png"/>
          <p:cNvPicPr>
            <a:picLocks noChangeAspect="1"/>
          </p:cNvPicPr>
          <p:nvPr/>
        </p:nvPicPr>
        <p:blipFill>
          <a:blip r:embed="rId2"/>
          <a:stretch>
            <a:fillRect/>
          </a:stretch>
        </p:blipFill>
        <p:spPr>
          <a:xfrm>
            <a:off x="141364" y="96639"/>
            <a:ext cx="8917854" cy="6644197"/>
          </a:xfrm>
          <a:prstGeom prst="rect">
            <a:avLst/>
          </a:prstGeom>
        </p:spPr>
      </p:pic>
      <p:sp>
        <p:nvSpPr>
          <p:cNvPr id="2" name="Title 1"/>
          <p:cNvSpPr>
            <a:spLocks noGrp="1"/>
          </p:cNvSpPr>
          <p:nvPr>
            <p:ph type="title"/>
          </p:nvPr>
        </p:nvSpPr>
        <p:spPr>
          <a:xfrm>
            <a:off x="589172" y="2571750"/>
            <a:ext cx="5854471"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589643" y="3733800"/>
            <a:ext cx="5852535" cy="2392363"/>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buClr>
                <a:srgbClr val="8ED8F8"/>
              </a:buClr>
              <a:defRPr sz="1800"/>
            </a:lvl2pPr>
            <a:lvl3pPr>
              <a:defRPr sz="1800"/>
            </a:lvl3pPr>
            <a:lvl4pPr>
              <a:buClr>
                <a:srgbClr val="8ED8F8"/>
              </a:buCl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pic>
        <p:nvPicPr>
          <p:cNvPr id="13" name="Picture 12"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buClr>
                <a:srgbClr val="8ED8F8"/>
              </a:buClr>
              <a:defRPr sz="1800"/>
            </a:lvl2pPr>
            <a:lvl3pPr>
              <a:defRPr sz="1800"/>
            </a:lvl3pPr>
            <a:lvl4pPr>
              <a:buClr>
                <a:srgbClr val="8ED8F8"/>
              </a:buCl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E3BC9A-AE0D-FF47-82EA-A1E5DE1B0ED6}" type="datetimeFigureOut">
              <a:rPr lang="en-US" smtClean="0"/>
              <a:pPr/>
              <a:t>6/28/2021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42A5F-7C04-9E41-A586-FB8100474B9B}"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DA5120"/>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3" name="Picture 12"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EA242A5F-7C04-9E41-A586-FB8100474B9B}" type="slidenum">
              <a:rPr lang="en-US" smtClean="0"/>
              <a:pPr/>
              <a:t>‹#›</a:t>
            </a:fld>
            <a:endParaRPr lang="en-US"/>
          </a:p>
        </p:txBody>
      </p:sp>
      <p:pic>
        <p:nvPicPr>
          <p:cNvPr id="11" name="Picture 10"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2" name="Picture 11"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dirty="0"/>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3" name="Picture 12"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dirty="0"/>
          </a:p>
        </p:txBody>
      </p:sp>
      <p:sp>
        <p:nvSpPr>
          <p:cNvPr id="3" name="Date Placeholder 2"/>
          <p:cNvSpPr>
            <a:spLocks noGrp="1"/>
          </p:cNvSpPr>
          <p:nvPr>
            <p:ph type="dt" sz="half" idx="10"/>
          </p:nvPr>
        </p:nvSpPr>
        <p:spPr/>
        <p:txBody>
          <a:bodyPr/>
          <a:lstStyle/>
          <a:p>
            <a:fld id="{70E3BC9A-AE0D-FF47-82EA-A1E5DE1B0ED6}" type="datetimeFigureOut">
              <a:rPr lang="en-US" smtClean="0"/>
              <a:pPr/>
              <a:t>6/28/2021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42A5F-7C04-9E41-A586-FB8100474B9B}" type="slidenum">
              <a:rPr lang="en-US" smtClean="0"/>
              <a:pPr/>
              <a:t>‹#›</a:t>
            </a:fld>
            <a:endParaRPr lang="en-US"/>
          </a:p>
        </p:txBody>
      </p:sp>
      <p:pic>
        <p:nvPicPr>
          <p:cNvPr id="9" name="Picture 8"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70E3BC9A-AE0D-FF47-82EA-A1E5DE1B0ED6}" type="datetimeFigureOut">
              <a:rPr lang="en-US" smtClean="0"/>
              <a:pPr/>
              <a:t>6/28/2021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42A5F-7C04-9E41-A586-FB8100474B9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69404" y="3995737"/>
            <a:ext cx="3898272" cy="2147888"/>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pic>
        <p:nvPicPr>
          <p:cNvPr id="12" name="Picture 11" descr="Crown.png"/>
          <p:cNvPicPr>
            <a:picLocks noChangeAspect="1"/>
          </p:cNvPicPr>
          <p:nvPr/>
        </p:nvPicPr>
        <p:blipFill>
          <a:blip r:embed="rId2"/>
          <a:stretch>
            <a:fillRect/>
          </a:stretch>
        </p:blipFill>
        <p:spPr>
          <a:xfrm>
            <a:off x="4191000" y="2766719"/>
            <a:ext cx="378263" cy="29595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pic>
        <p:nvPicPr>
          <p:cNvPr id="10" name="Picture 9" descr="CrownWhite.png"/>
          <p:cNvPicPr>
            <a:picLocks noChangeAspect="1"/>
          </p:cNvPicPr>
          <p:nvPr/>
        </p:nvPicPr>
        <p:blipFill>
          <a:blip r:embed="rId2"/>
          <a:stretch>
            <a:fillRect/>
          </a:stretch>
        </p:blipFill>
        <p:spPr>
          <a:xfrm>
            <a:off x="8320398" y="1442102"/>
            <a:ext cx="404132" cy="316196"/>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pic>
        <p:nvPicPr>
          <p:cNvPr id="12" name="Picture 11" descr="Crown.png"/>
          <p:cNvPicPr>
            <a:picLocks noChangeAspect="1"/>
          </p:cNvPicPr>
          <p:nvPr/>
        </p:nvPicPr>
        <p:blipFill>
          <a:blip r:embed="rId2"/>
          <a:stretch>
            <a:fillRect/>
          </a:stretch>
        </p:blipFill>
        <p:spPr>
          <a:xfrm rot="5400000">
            <a:off x="8532700" y="841771"/>
            <a:ext cx="288780" cy="225943"/>
          </a:xfrm>
          <a:prstGeom prst="rect">
            <a:avLst/>
          </a:prstGeom>
        </p:spPr>
      </p:pic>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1_Picture above Caption">
    <p:spTree>
      <p:nvGrpSpPr>
        <p:cNvPr id="1" name=""/>
        <p:cNvGrpSpPr/>
        <p:nvPr/>
      </p:nvGrpSpPr>
      <p:grpSpPr>
        <a:xfrm>
          <a:off x="0" y="0"/>
          <a:ext cx="0" cy="0"/>
          <a:chOff x="0" y="0"/>
          <a:chExt cx="0" cy="0"/>
        </a:xfrm>
      </p:grpSpPr>
      <p:pic>
        <p:nvPicPr>
          <p:cNvPr id="12" name="Picture 11" descr="Background4-1-02.png"/>
          <p:cNvPicPr>
            <a:picLocks noChangeAspect="1"/>
          </p:cNvPicPr>
          <p:nvPr/>
        </p:nvPicPr>
        <p:blipFill>
          <a:blip r:embed="rId2"/>
          <a:srcRect l="43494" r="32565" b="1705"/>
          <a:stretch>
            <a:fillRect/>
          </a:stretch>
        </p:blipFill>
        <p:spPr>
          <a:xfrm>
            <a:off x="6795247" y="-1952338"/>
            <a:ext cx="2133600" cy="6494981"/>
          </a:xfrm>
          <a:prstGeom prst="rect">
            <a:avLst/>
          </a:prstGeom>
        </p:spPr>
      </p:pic>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dirty="0"/>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06505" y="5257799"/>
            <a:ext cx="6191157" cy="885825"/>
          </a:xfrm>
        </p:spPr>
        <p:txBody>
          <a:bodyPr>
            <a:normAutofit/>
          </a:bodyPr>
          <a:lstStyle>
            <a:lvl1pPr marL="0" indent="0">
              <a:spcBef>
                <a:spcPts val="3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pic>
        <p:nvPicPr>
          <p:cNvPr id="11" name="Picture 10" descr="Crown.png"/>
          <p:cNvPicPr>
            <a:picLocks noChangeAspect="1"/>
          </p:cNvPicPr>
          <p:nvPr/>
        </p:nvPicPr>
        <p:blipFill>
          <a:blip r:embed="rId3"/>
          <a:stretch>
            <a:fillRect/>
          </a:stretch>
        </p:blipFill>
        <p:spPr>
          <a:xfrm>
            <a:off x="238202" y="4655286"/>
            <a:ext cx="262786" cy="20560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3A4F-0D54-435D-B13F-BEA058388E6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7CFBF9-8BE0-4782-971F-E5BDEA70334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59406-AB24-4E9A-8288-B37CED68A8E1}"/>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AE38CB77-23FF-4254-A5E5-F63631E7F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29483-682A-4658-8F99-A3B6ED0D83CB}"/>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80021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FB3A-316B-43AD-B70B-E207AEF70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A913BB-3371-44B8-A07A-95BF6D5DCF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CB4F9-E76E-4805-98DA-DAC3302D2C84}"/>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4BEFCFA6-72C7-499C-B0E1-110CFFF30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D9BC0-568A-4B55-BB11-760C0D7BF679}"/>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052471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FD15-1BEC-4B09-9AD7-FAC828F8AE5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BCC03-D88A-4383-AB3A-2A3D050BAE2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F2663E-FDD8-4788-9CB0-261B08AC9541}"/>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6F905D85-65DC-4E1D-8BA6-DD4E59BE9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52CDE-FF47-407B-8764-86E8EAB1BF4B}"/>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547999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385C-F37D-48E4-8247-9DDFED8B7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D3983-E32F-416C-81A2-75EBD161CD3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8A2183-1035-42BB-A025-605D55C4AB9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DC0934-B5B7-496E-B5D9-E327C89397C0}"/>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6" name="Footer Placeholder 5">
            <a:extLst>
              <a:ext uri="{FF2B5EF4-FFF2-40B4-BE49-F238E27FC236}">
                <a16:creationId xmlns:a16="http://schemas.microsoft.com/office/drawing/2014/main" id="{153FD846-B7F9-4966-857C-E81EF35F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3E7B1-B9C0-4CEE-AB7D-DD8CA9968DE1}"/>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65287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5A51-C66E-4FB9-AFB2-7756C3E0C17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71A33B-AC5A-462E-84E2-5772833167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37B73-6921-41D0-B146-1D030413FC6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2B94B7-32DE-4BD7-96D6-51208B2AC30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140524-8105-4BE3-B0A1-85F2E8505D7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7DD562-71E9-4E50-92FA-B842E51B3634}"/>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8" name="Footer Placeholder 7">
            <a:extLst>
              <a:ext uri="{FF2B5EF4-FFF2-40B4-BE49-F238E27FC236}">
                <a16:creationId xmlns:a16="http://schemas.microsoft.com/office/drawing/2014/main" id="{418B8FEC-4D7D-4802-BFDD-6E84433F3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115A8F-226D-4A81-BC96-75D83E33EC1A}"/>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2686148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1A5D-4252-4F85-9366-89066B215B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4FD8D-1073-43A0-A0FC-1194BDBE34A9}"/>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4" name="Footer Placeholder 3">
            <a:extLst>
              <a:ext uri="{FF2B5EF4-FFF2-40B4-BE49-F238E27FC236}">
                <a16:creationId xmlns:a16="http://schemas.microsoft.com/office/drawing/2014/main" id="{E1A06ABC-9101-47FF-8C4D-4EF2C41C89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1E6254-8A18-4236-A3BA-7321E2C21F2F}"/>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663804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4FA9B-B64E-4714-8E15-1CE066D362F0}"/>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3" name="Footer Placeholder 2">
            <a:extLst>
              <a:ext uri="{FF2B5EF4-FFF2-40B4-BE49-F238E27FC236}">
                <a16:creationId xmlns:a16="http://schemas.microsoft.com/office/drawing/2014/main" id="{9854E312-6973-4BF3-B806-BFB06F6520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9C28F-B8F6-4300-9F8E-9D2C4AF2A029}"/>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2392058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55EF-2681-4976-8DFE-99AAD5DA969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3783CB-2E0F-41E8-8B3E-EF2D8131A27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BA066-41CF-4110-94C0-CE667912F6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E362E-1795-4B87-AF41-0A0450FE2E3D}"/>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6" name="Footer Placeholder 5">
            <a:extLst>
              <a:ext uri="{FF2B5EF4-FFF2-40B4-BE49-F238E27FC236}">
                <a16:creationId xmlns:a16="http://schemas.microsoft.com/office/drawing/2014/main" id="{06FC1A5C-E2B4-4656-A9CC-BC26BFB90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916E5-051C-4FFA-8F6C-F44124EE21AB}"/>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310318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F18E-873C-416F-8BE0-5BE1D5C1295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2201C-347F-4A4B-BF1B-DDB4BB49B05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8D90B9-3D13-4C58-B03B-17759DF2AFF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A495F-E2BA-41B8-B348-F794C773EE94}"/>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6" name="Footer Placeholder 5">
            <a:extLst>
              <a:ext uri="{FF2B5EF4-FFF2-40B4-BE49-F238E27FC236}">
                <a16:creationId xmlns:a16="http://schemas.microsoft.com/office/drawing/2014/main" id="{53A5CD89-CEB4-4FD5-93FE-9F0732CDE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098F6-C920-4A06-A878-3D14EB0E92F7}"/>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3185660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92B-C33C-4BA3-AE74-511E07BBB3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3A7112-9355-49FC-A43B-0CF9AEC2C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B70C1-EF1B-474F-912F-D133F0CA6482}"/>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0CC2A0D8-26D1-45D0-B70D-898BCBF98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ABCA-27F8-4694-A2AE-E0D310820EED}"/>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49346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2" name="Picture 11" descr="Background4-1-02.png"/>
          <p:cNvPicPr>
            <a:picLocks noChangeAspect="1"/>
          </p:cNvPicPr>
          <p:nvPr/>
        </p:nvPicPr>
        <p:blipFill>
          <a:blip r:embed="rId2"/>
          <a:stretch>
            <a:fillRect/>
          </a:stretch>
        </p:blipFill>
        <p:spPr>
          <a:xfrm>
            <a:off x="2919193" y="-1952338"/>
            <a:ext cx="8911758" cy="6607624"/>
          </a:xfrm>
          <a:prstGeom prst="rect">
            <a:avLst/>
          </a:prstGeom>
        </p:spPr>
      </p:pic>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dirty="0"/>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06505" y="5257799"/>
            <a:ext cx="6191157" cy="885825"/>
          </a:xfrm>
        </p:spPr>
        <p:txBody>
          <a:bodyPr>
            <a:normAutofit/>
          </a:bodyPr>
          <a:lstStyle>
            <a:lvl1pPr marL="0" indent="0">
              <a:spcBef>
                <a:spcPts val="3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pic>
        <p:nvPicPr>
          <p:cNvPr id="11" name="Picture 10" descr="Crown.png"/>
          <p:cNvPicPr>
            <a:picLocks noChangeAspect="1"/>
          </p:cNvPicPr>
          <p:nvPr/>
        </p:nvPicPr>
        <p:blipFill>
          <a:blip r:embed="rId3"/>
          <a:stretch>
            <a:fillRect/>
          </a:stretch>
        </p:blipFill>
        <p:spPr>
          <a:xfrm>
            <a:off x="238202" y="4655286"/>
            <a:ext cx="262786" cy="205605"/>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87A46-B062-48DC-B005-592EC6A8BAF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A4944-86CC-43A5-8430-3E50AA46B8C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46E34-1FE6-47DF-B69B-046A8C2BE512}"/>
              </a:ext>
            </a:extLst>
          </p:cNvPr>
          <p:cNvSpPr>
            <a:spLocks noGrp="1"/>
          </p:cNvSpPr>
          <p:nvPr>
            <p:ph type="dt" sz="half" idx="10"/>
          </p:nvPr>
        </p:nvSpPr>
        <p:spPr/>
        <p:txBody>
          <a:body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E43946B5-A85A-46C1-98E8-D30584962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E9C9D-A2A8-405D-B3D5-DF1772DCFB07}"/>
              </a:ext>
            </a:extLst>
          </p:cNvPr>
          <p:cNvSpPr>
            <a:spLocks noGrp="1"/>
          </p:cNvSpPr>
          <p:nvPr>
            <p:ph type="sldNum" sz="quarter" idx="12"/>
          </p:nvPr>
        </p:nvSpPr>
        <p:spPr/>
        <p:txBody>
          <a:bodyPr/>
          <a:lstStyle/>
          <a:p>
            <a:fld id="{0F8B29A8-4F47-488C-816D-521830C5A185}" type="slidenum">
              <a:rPr lang="en-US" smtClean="0"/>
              <a:t>‹#›</a:t>
            </a:fld>
            <a:endParaRPr lang="en-US"/>
          </a:p>
        </p:txBody>
      </p:sp>
    </p:spTree>
    <p:extLst>
      <p:ext uri="{BB962C8B-B14F-4D97-AF65-F5344CB8AC3E}">
        <p14:creationId xmlns:p14="http://schemas.microsoft.com/office/powerpoint/2010/main" val="117133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Pictures with Caption">
    <p:spTree>
      <p:nvGrpSpPr>
        <p:cNvPr id="1" name=""/>
        <p:cNvGrpSpPr/>
        <p:nvPr/>
      </p:nvGrpSpPr>
      <p:grpSpPr>
        <a:xfrm>
          <a:off x="0" y="0"/>
          <a:ext cx="0" cy="0"/>
          <a:chOff x="0" y="0"/>
          <a:chExt cx="0" cy="0"/>
        </a:xfrm>
      </p:grpSpPr>
      <p:pic>
        <p:nvPicPr>
          <p:cNvPr id="16" name="Picture 15" descr="Title Slide 2 -1-01.png"/>
          <p:cNvPicPr>
            <a:picLocks noChangeAspect="1"/>
          </p:cNvPicPr>
          <p:nvPr/>
        </p:nvPicPr>
        <p:blipFill>
          <a:blip r:embed="rId2"/>
          <a:stretch>
            <a:fillRect/>
          </a:stretch>
        </p:blipFill>
        <p:spPr>
          <a:xfrm>
            <a:off x="141364" y="96639"/>
            <a:ext cx="8917854" cy="6644197"/>
          </a:xfrm>
          <a:prstGeom prst="rect">
            <a:avLst/>
          </a:prstGeom>
        </p:spPr>
      </p:pic>
      <p:sp>
        <p:nvSpPr>
          <p:cNvPr id="2" name="Title 1"/>
          <p:cNvSpPr>
            <a:spLocks noGrp="1"/>
          </p:cNvSpPr>
          <p:nvPr>
            <p:ph type="title"/>
          </p:nvPr>
        </p:nvSpPr>
        <p:spPr>
          <a:xfrm>
            <a:off x="589172" y="2571750"/>
            <a:ext cx="585447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89643" y="3733800"/>
            <a:ext cx="5852535" cy="2392363"/>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2 Pictures with Caption">
    <p:spTree>
      <p:nvGrpSpPr>
        <p:cNvPr id="1" name=""/>
        <p:cNvGrpSpPr/>
        <p:nvPr/>
      </p:nvGrpSpPr>
      <p:grpSpPr>
        <a:xfrm>
          <a:off x="0" y="0"/>
          <a:ext cx="0" cy="0"/>
          <a:chOff x="0" y="0"/>
          <a:chExt cx="0" cy="0"/>
        </a:xfrm>
      </p:grpSpPr>
      <p:pic>
        <p:nvPicPr>
          <p:cNvPr id="16" name="Picture 15" descr="Title Slide 2 -1-01.png"/>
          <p:cNvPicPr>
            <a:picLocks noChangeAspect="1"/>
          </p:cNvPicPr>
          <p:nvPr/>
        </p:nvPicPr>
        <p:blipFill>
          <a:blip r:embed="rId2"/>
          <a:stretch>
            <a:fillRect/>
          </a:stretch>
        </p:blipFill>
        <p:spPr>
          <a:xfrm>
            <a:off x="141364" y="121220"/>
            <a:ext cx="8917854" cy="6595034"/>
          </a:xfrm>
          <a:prstGeom prst="rect">
            <a:avLst/>
          </a:prstGeom>
        </p:spPr>
      </p:pic>
      <p:sp>
        <p:nvSpPr>
          <p:cNvPr id="2" name="Title 1"/>
          <p:cNvSpPr>
            <a:spLocks noGrp="1"/>
          </p:cNvSpPr>
          <p:nvPr>
            <p:ph type="title"/>
          </p:nvPr>
        </p:nvSpPr>
        <p:spPr>
          <a:xfrm>
            <a:off x="589172" y="2571750"/>
            <a:ext cx="585447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89643" y="3733800"/>
            <a:ext cx="5852535" cy="2392363"/>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2 Pictures with Caption">
    <p:spTree>
      <p:nvGrpSpPr>
        <p:cNvPr id="1" name=""/>
        <p:cNvGrpSpPr/>
        <p:nvPr/>
      </p:nvGrpSpPr>
      <p:grpSpPr>
        <a:xfrm>
          <a:off x="0" y="0"/>
          <a:ext cx="0" cy="0"/>
          <a:chOff x="0" y="0"/>
          <a:chExt cx="0" cy="0"/>
        </a:xfrm>
      </p:grpSpPr>
      <p:pic>
        <p:nvPicPr>
          <p:cNvPr id="16" name="Picture 15" descr="Title Slide 2 -1-01.png"/>
          <p:cNvPicPr>
            <a:picLocks noChangeAspect="1"/>
          </p:cNvPicPr>
          <p:nvPr/>
        </p:nvPicPr>
        <p:blipFill>
          <a:blip r:embed="rId2"/>
          <a:stretch>
            <a:fillRect/>
          </a:stretch>
        </p:blipFill>
        <p:spPr>
          <a:xfrm>
            <a:off x="174357" y="121220"/>
            <a:ext cx="8851867" cy="6595034"/>
          </a:xfrm>
          <a:prstGeom prst="rect">
            <a:avLst/>
          </a:prstGeom>
        </p:spPr>
      </p:pic>
      <p:sp>
        <p:nvSpPr>
          <p:cNvPr id="2" name="Title 1"/>
          <p:cNvSpPr>
            <a:spLocks noGrp="1"/>
          </p:cNvSpPr>
          <p:nvPr>
            <p:ph type="title"/>
          </p:nvPr>
        </p:nvSpPr>
        <p:spPr>
          <a:xfrm>
            <a:off x="589172" y="2571750"/>
            <a:ext cx="585447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89643" y="3733800"/>
            <a:ext cx="5852535" cy="2392363"/>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2 Pictures with Caption">
    <p:spTree>
      <p:nvGrpSpPr>
        <p:cNvPr id="1" name=""/>
        <p:cNvGrpSpPr/>
        <p:nvPr/>
      </p:nvGrpSpPr>
      <p:grpSpPr>
        <a:xfrm>
          <a:off x="0" y="0"/>
          <a:ext cx="0" cy="0"/>
          <a:chOff x="0" y="0"/>
          <a:chExt cx="0" cy="0"/>
        </a:xfrm>
      </p:grpSpPr>
      <p:pic>
        <p:nvPicPr>
          <p:cNvPr id="16" name="Picture 15" descr="Title Slide 2 -1-01.png"/>
          <p:cNvPicPr>
            <a:picLocks noChangeAspect="1"/>
          </p:cNvPicPr>
          <p:nvPr/>
        </p:nvPicPr>
        <p:blipFill>
          <a:blip r:embed="rId2"/>
          <a:stretch>
            <a:fillRect/>
          </a:stretch>
        </p:blipFill>
        <p:spPr>
          <a:xfrm>
            <a:off x="174357" y="121220"/>
            <a:ext cx="8851867" cy="6595033"/>
          </a:xfrm>
          <a:prstGeom prst="rect">
            <a:avLst/>
          </a:prstGeom>
        </p:spPr>
      </p:pic>
      <p:sp>
        <p:nvSpPr>
          <p:cNvPr id="2" name="Title 1"/>
          <p:cNvSpPr>
            <a:spLocks noGrp="1"/>
          </p:cNvSpPr>
          <p:nvPr>
            <p:ph type="title"/>
          </p:nvPr>
        </p:nvSpPr>
        <p:spPr>
          <a:xfrm>
            <a:off x="589172" y="2571750"/>
            <a:ext cx="5854471"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589643" y="3733800"/>
            <a:ext cx="5852535" cy="2392363"/>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16" name="Picture 15" descr="TitleAlt2-1-01.png"/>
          <p:cNvPicPr>
            <a:picLocks noChangeAspect="1"/>
          </p:cNvPicPr>
          <p:nvPr/>
        </p:nvPicPr>
        <p:blipFill>
          <a:blip r:embed="rId2"/>
          <a:stretch>
            <a:fillRect/>
          </a:stretch>
        </p:blipFill>
        <p:spPr>
          <a:xfrm>
            <a:off x="140737" y="95880"/>
            <a:ext cx="8917854" cy="6644197"/>
          </a:xfrm>
          <a:prstGeom prst="rect">
            <a:avLst/>
          </a:prstGeom>
        </p:spPr>
      </p:pic>
      <p:sp>
        <p:nvSpPr>
          <p:cNvPr id="2" name="Title 1"/>
          <p:cNvSpPr>
            <a:spLocks noGrp="1"/>
          </p:cNvSpPr>
          <p:nvPr>
            <p:ph type="title"/>
          </p:nvPr>
        </p:nvSpPr>
        <p:spPr>
          <a:xfrm>
            <a:off x="379765" y="3065236"/>
            <a:ext cx="4016633" cy="1162050"/>
          </a:xfrm>
        </p:spPr>
        <p:txBody>
          <a:bodyPr anchor="b">
            <a:normAutofit/>
          </a:bodyPr>
          <a:lstStyle>
            <a:lvl1pPr algn="l">
              <a:defRPr sz="24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381094" y="4227286"/>
            <a:ext cx="4015304" cy="1898877"/>
          </a:xfrm>
        </p:spPr>
        <p:txBody>
          <a:bodyPr>
            <a:normAutofit/>
          </a:bodyP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70E3BC9A-AE0D-FF47-82EA-A1E5DE1B0ED6}" type="datetimeFigureOut">
              <a:rPr lang="en-US" smtClean="0"/>
              <a:pPr/>
              <a:t>6/28/2021</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Click icon to add picture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ags" Target="../tags/tag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70E3BC9A-AE0D-FF47-82EA-A1E5DE1B0ED6}" type="datetimeFigureOut">
              <a:rPr lang="en-US" smtClean="0"/>
              <a:pPr/>
              <a:t>6/28/2021</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EA242A5F-7C04-9E41-A586-FB8100474B9B}" type="slidenum">
              <a:rPr lang="en-US" smtClean="0"/>
              <a:pPr/>
              <a:t>‹#›</a:t>
            </a:fld>
            <a:endParaRPr lang="en-US"/>
          </a:p>
        </p:txBody>
      </p:sp>
    </p:spTree>
    <p:custDataLst>
      <p:tags r:id="rId31"/>
    </p:custData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4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8ED8F8"/>
        </a:buClr>
        <a:buSzPct val="75000"/>
        <a:buFont typeface="Wingdings" pitchFamily="2" charset="2"/>
        <a:buChar char="n"/>
        <a:defRPr sz="20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8ED8F8"/>
        </a:buClr>
        <a:buSzPct val="75000"/>
        <a:buFont typeface="Wingdings" pitchFamily="2" charset="2"/>
        <a:buChar char="n"/>
        <a:defRPr sz="20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B4796-112E-4CB9-9436-45101E88626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1893FE-7DAF-4C84-B1DD-C09E6690D52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CF672-9987-4265-80BA-1C11DFD9998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0DC22-CC35-42C2-B876-6C0C8725786A}" type="datetimeFigureOut">
              <a:rPr lang="en-US" smtClean="0"/>
              <a:t>6/28/2021</a:t>
            </a:fld>
            <a:endParaRPr lang="en-US"/>
          </a:p>
        </p:txBody>
      </p:sp>
      <p:sp>
        <p:nvSpPr>
          <p:cNvPr id="5" name="Footer Placeholder 4">
            <a:extLst>
              <a:ext uri="{FF2B5EF4-FFF2-40B4-BE49-F238E27FC236}">
                <a16:creationId xmlns:a16="http://schemas.microsoft.com/office/drawing/2014/main" id="{A16FC2A7-58DE-4834-B1CF-0F9CC4C418F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3DD08D-0814-4C46-9C57-4F4144E96B9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B29A8-4F47-488C-816D-521830C5A185}" type="slidenum">
              <a:rPr lang="en-US" smtClean="0"/>
              <a:t>‹#›</a:t>
            </a:fld>
            <a:endParaRPr lang="en-US"/>
          </a:p>
        </p:txBody>
      </p:sp>
    </p:spTree>
    <p:custDataLst>
      <p:tags r:id="rId13"/>
    </p:custDataLst>
    <p:extLst>
      <p:ext uri="{BB962C8B-B14F-4D97-AF65-F5344CB8AC3E}">
        <p14:creationId xmlns:p14="http://schemas.microsoft.com/office/powerpoint/2010/main" val="301318882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4a"/><Relationship Id="rId7" Type="http://schemas.openxmlformats.org/officeDocument/2006/relationships/image" Target="../media/image20.jp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9.jp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hyperlink" Target="mailto:kwhawkin@odu.edu" TargetMode="External"/><Relationship Id="rId3" Type="http://schemas.openxmlformats.org/officeDocument/2006/relationships/audio" Target="../media/media10.m4a"/><Relationship Id="rId7" Type="http://schemas.openxmlformats.org/officeDocument/2006/relationships/hyperlink" Target="mailto:tdaniels@odu.edu" TargetMode="External"/><Relationship Id="rId2" Type="http://schemas.microsoft.com/office/2007/relationships/media" Target="../media/media10.m4a"/><Relationship Id="rId1" Type="http://schemas.openxmlformats.org/officeDocument/2006/relationships/tags" Target="../tags/tag13.xml"/><Relationship Id="rId6" Type="http://schemas.openxmlformats.org/officeDocument/2006/relationships/hyperlink" Target="mailto:aginder@odu.edu" TargetMode="External"/><Relationship Id="rId11" Type="http://schemas.openxmlformats.org/officeDocument/2006/relationships/image" Target="../media/image21.png"/><Relationship Id="rId5" Type="http://schemas.openxmlformats.org/officeDocument/2006/relationships/notesSlide" Target="../notesSlides/notesSlide9.xml"/><Relationship Id="rId10" Type="http://schemas.openxmlformats.org/officeDocument/2006/relationships/hyperlink" Target="https://cm.maxient.com/reportingform.php?OldDominionUniv&amp;layout_id=9" TargetMode="External"/><Relationship Id="rId4" Type="http://schemas.openxmlformats.org/officeDocument/2006/relationships/slideLayout" Target="../slideLayouts/slideLayout18.xml"/><Relationship Id="rId9" Type="http://schemas.openxmlformats.org/officeDocument/2006/relationships/hyperlink" Target="mailto:jwhitehe@odu.ed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m4a"/><Relationship Id="rId7" Type="http://schemas.openxmlformats.org/officeDocument/2006/relationships/hyperlink" Target="https://www.odu.edu/equity" TargetMode="External"/><Relationship Id="rId2" Type="http://schemas.microsoft.com/office/2007/relationships/media" Target="../media/media11.m4a"/><Relationship Id="rId1" Type="http://schemas.openxmlformats.org/officeDocument/2006/relationships/tags" Target="../tags/tag14.xml"/><Relationship Id="rId6" Type="http://schemas.openxmlformats.org/officeDocument/2006/relationships/image" Target="../media/image29.jpg"/><Relationship Id="rId5" Type="http://schemas.openxmlformats.org/officeDocument/2006/relationships/notesSlide" Target="../notesSlides/notesSlide10.xml"/><Relationship Id="rId4"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notesSlide" Target="../notesSlides/notesSlide11.xml"/><Relationship Id="rId4"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1.png"/><Relationship Id="rId2" Type="http://schemas.microsoft.com/office/2007/relationships/media" Target="../media/media13.m4a"/><Relationship Id="rId1" Type="http://schemas.openxmlformats.org/officeDocument/2006/relationships/tags" Target="../tags/tag16.xml"/><Relationship Id="rId6" Type="http://schemas.openxmlformats.org/officeDocument/2006/relationships/image" Target="../media/image30.jpg"/><Relationship Id="rId5" Type="http://schemas.openxmlformats.org/officeDocument/2006/relationships/notesSlide" Target="../notesSlides/notesSlide12.xml"/><Relationship Id="rId4"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comments" Target="../comments/comment1.xml"/><Relationship Id="rId2" Type="http://schemas.microsoft.com/office/2007/relationships/media" Target="../media/media14.m4a"/><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6.m4a"/><Relationship Id="rId7" Type="http://schemas.openxmlformats.org/officeDocument/2006/relationships/image" Target="../media/image31.jpg"/><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hyperlink" Target="mailto:equityamddiversity@odu.edu" TargetMode="External"/><Relationship Id="rId5" Type="http://schemas.openxmlformats.org/officeDocument/2006/relationships/notesSlide" Target="../notesSlides/notesSlide15.xml"/><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m4a"/><Relationship Id="rId7" Type="http://schemas.openxmlformats.org/officeDocument/2006/relationships/image" Target="../media/image23.png"/><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notesSlide" Target="../notesSlides/notesSlide2.xml"/><Relationship Id="rId4"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3.m4a"/><Relationship Id="rId7" Type="http://schemas.openxmlformats.org/officeDocument/2006/relationships/diagramLayout" Target="../diagrams/layout1.xml"/><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image" Target="../media/image21.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20.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1.png"/><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4.xml"/><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1.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25.jpg"/><Relationship Id="rId5" Type="http://schemas.openxmlformats.org/officeDocument/2006/relationships/notesSlide" Target="../notesSlides/notesSlide5.xml"/><Relationship Id="rId4"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audio" Target="../media/media7.m4a"/><Relationship Id="rId7" Type="http://schemas.openxmlformats.org/officeDocument/2006/relationships/image" Target="../media/image27.jpg"/><Relationship Id="rId2" Type="http://schemas.microsoft.com/office/2007/relationships/media" Target="../media/media7.m4a"/><Relationship Id="rId1" Type="http://schemas.openxmlformats.org/officeDocument/2006/relationships/tags" Target="../tags/tag10.xml"/><Relationship Id="rId6" Type="http://schemas.openxmlformats.org/officeDocument/2006/relationships/image" Target="../media/image26.jpg"/><Relationship Id="rId5" Type="http://schemas.openxmlformats.org/officeDocument/2006/relationships/notesSlide" Target="../notesSlides/notesSlide6.xml"/><Relationship Id="rId4" Type="http://schemas.openxmlformats.org/officeDocument/2006/relationships/slideLayout" Target="../slideLayouts/slideLayout1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notesSlide" Target="../notesSlides/notesSlide8.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673" y="4624668"/>
            <a:ext cx="8236527" cy="933450"/>
          </a:xfrm>
        </p:spPr>
        <p:txBody>
          <a:bodyPr>
            <a:normAutofit/>
          </a:bodyPr>
          <a:lstStyle/>
          <a:p>
            <a:pPr algn="ctr"/>
            <a:r>
              <a:rPr lang="en-US" dirty="0"/>
              <a:t>Welcome International and Graduate Students!</a:t>
            </a:r>
          </a:p>
        </p:txBody>
      </p:sp>
      <p:sp>
        <p:nvSpPr>
          <p:cNvPr id="8" name="Subtitle 7"/>
          <p:cNvSpPr>
            <a:spLocks noGrp="1"/>
          </p:cNvSpPr>
          <p:nvPr>
            <p:ph type="subTitle" idx="1"/>
          </p:nvPr>
        </p:nvSpPr>
        <p:spPr>
          <a:xfrm>
            <a:off x="0" y="5288287"/>
            <a:ext cx="6767802" cy="1005940"/>
          </a:xfrm>
        </p:spPr>
        <p:txBody>
          <a:bodyPr>
            <a:normAutofit/>
          </a:bodyPr>
          <a:lstStyle/>
          <a:p>
            <a:r>
              <a:rPr lang="en-US" dirty="0"/>
              <a:t>   Presented by: </a:t>
            </a:r>
          </a:p>
          <a:p>
            <a:r>
              <a:rPr lang="en-US" dirty="0"/>
              <a:t>   Office of Institutional Equity &amp; Diversity</a:t>
            </a:r>
          </a:p>
          <a:p>
            <a:endParaRPr lang="en-US" dirty="0"/>
          </a:p>
        </p:txBody>
      </p:sp>
      <p:sp>
        <p:nvSpPr>
          <p:cNvPr id="3" name="Subtitle 2"/>
          <p:cNvSpPr>
            <a:spLocks noGrp="1"/>
          </p:cNvSpPr>
          <p:nvPr>
            <p:ph type="body" sz="half" idx="2"/>
          </p:nvPr>
        </p:nvSpPr>
        <p:spPr>
          <a:xfrm>
            <a:off x="849435" y="1401709"/>
            <a:ext cx="3086100" cy="2040905"/>
          </a:xfrm>
        </p:spPr>
        <p:txBody>
          <a:bodyPr/>
          <a:lstStyle/>
          <a:p>
            <a:r>
              <a:rPr lang="en-US" dirty="0"/>
              <a:t>Sexual Harassment and Title IX</a:t>
            </a:r>
          </a:p>
        </p:txBody>
      </p:sp>
      <p:pic>
        <p:nvPicPr>
          <p:cNvPr id="5" name="Picture Placeholder 4"/>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538" r="16538"/>
          <a:stretch>
            <a:fillRect/>
          </a:stretch>
        </p:blipFill>
        <p:spPr>
          <a:xfrm>
            <a:off x="4620347" y="236913"/>
            <a:ext cx="2057400" cy="2039112"/>
          </a:xfr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4657" t="2874" r="15787" b="-2874"/>
          <a:stretch/>
        </p:blipFill>
        <p:spPr>
          <a:xfrm>
            <a:off x="6767802" y="2468133"/>
            <a:ext cx="2071398" cy="1979892"/>
          </a:xfrm>
          <a:prstGeom prst="rect">
            <a:avLst/>
          </a:prstGeom>
        </p:spPr>
      </p:pic>
      <p:pic>
        <p:nvPicPr>
          <p:cNvPr id="6" name="Recorded Sound">
            <a:hlinkClick r:id="" action="ppaction://media"/>
            <a:extLst>
              <a:ext uri="{FF2B5EF4-FFF2-40B4-BE49-F238E27FC236}">
                <a16:creationId xmlns:a16="http://schemas.microsoft.com/office/drawing/2014/main" id="{256E5D7D-5718-4242-BB51-F19ACA4074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93901" y="5734761"/>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974"/>
    </mc:Choice>
    <mc:Fallback xmlns="">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half" idx="2"/>
          </p:nvPr>
        </p:nvSpPr>
        <p:spPr>
          <a:xfrm>
            <a:off x="498474" y="431800"/>
            <a:ext cx="7558960" cy="774700"/>
          </a:xfrm>
        </p:spPr>
        <p:txBody>
          <a:bodyPr/>
          <a:lstStyle/>
          <a:p>
            <a:pPr algn="ctr"/>
            <a:r>
              <a:rPr lang="en-US" sz="3200" dirty="0"/>
              <a:t>To Whom Should You report? </a:t>
            </a:r>
          </a:p>
        </p:txBody>
      </p:sp>
      <p:sp>
        <p:nvSpPr>
          <p:cNvPr id="7" name="Content Placeholder 3"/>
          <p:cNvSpPr txBox="1">
            <a:spLocks/>
          </p:cNvSpPr>
          <p:nvPr/>
        </p:nvSpPr>
        <p:spPr>
          <a:xfrm>
            <a:off x="498474" y="1082566"/>
            <a:ext cx="7550936" cy="5043597"/>
          </a:xfrm>
          <a:prstGeom prst="rect">
            <a:avLst/>
          </a:prstGeom>
          <a:gradFill rotWithShape="1">
            <a:gsLst>
              <a:gs pos="0">
                <a:srgbClr val="FA8716">
                  <a:shade val="51000"/>
                  <a:satMod val="130000"/>
                </a:srgbClr>
              </a:gs>
              <a:gs pos="80000">
                <a:srgbClr val="FA8716">
                  <a:shade val="93000"/>
                  <a:satMod val="130000"/>
                </a:srgbClr>
              </a:gs>
              <a:gs pos="100000">
                <a:srgbClr val="FA871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rgbClr val="93BFEB"/>
              </a:buClr>
              <a:buFont typeface="Arial"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Clr>
                <a:srgbClr val="93BFEB"/>
              </a:buClr>
              <a:buFont typeface="Arial"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Clr>
                <a:srgbClr val="93BFEB"/>
              </a:buClr>
              <a:buFont typeface="Arial"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Clr>
                <a:srgbClr val="93BFEB"/>
              </a:buClr>
              <a:buFont typeface="Arial"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Clr>
                <a:srgbClr val="93BFEB"/>
              </a:buClr>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93BFEB"/>
              </a:buClr>
              <a:buSzTx/>
              <a:buFont typeface="Arial" pitchFamily="34" charset="0"/>
              <a:buNone/>
              <a:tabLst/>
              <a:defRPr/>
            </a:pPr>
            <a:endParaRPr kumimoji="0" lang="en-US" sz="28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
                <a:srgbClr val="93BFEB"/>
              </a:buClr>
              <a:buSzTx/>
              <a:buFont typeface="Arial" pitchFamily="34" charset="0"/>
              <a:buNone/>
              <a:tabLst/>
              <a:defRPr/>
            </a:pPr>
            <a:r>
              <a:rPr kumimoji="0" lang="en-US" sz="2100" b="1" i="0" u="sng" strike="noStrike" kern="1200" cap="none" spc="0" normalizeH="0" baseline="0" noProof="0" dirty="0">
                <a:ln>
                  <a:noFill/>
                </a:ln>
                <a:solidFill>
                  <a:sysClr val="windowText" lastClr="000000"/>
                </a:solidFill>
                <a:effectLst/>
                <a:uLnTx/>
                <a:uFillTx/>
                <a:latin typeface="Calibri"/>
              </a:rPr>
              <a:t>Title IX Coordinator</a:t>
            </a:r>
          </a:p>
          <a:p>
            <a:pPr marL="457200" marR="0" lvl="1" indent="0" algn="ctr" defTabSz="914400" rtl="0" eaLnBrk="1" fontAlgn="auto" latinLnBrk="0" hangingPunct="1">
              <a:lnSpc>
                <a:spcPct val="100000"/>
              </a:lnSpc>
              <a:spcBef>
                <a:spcPct val="20000"/>
              </a:spcBef>
              <a:spcAft>
                <a:spcPts val="0"/>
              </a:spcAft>
              <a:buClr>
                <a:srgbClr val="93BFEB"/>
              </a:buClr>
              <a:buSzTx/>
              <a:buFont typeface="Arial" pitchFamily="34" charset="0"/>
              <a:buNone/>
              <a:tabLst/>
              <a:defRPr/>
            </a:pPr>
            <a:r>
              <a:rPr lang="en-US" sz="2100" dirty="0">
                <a:solidFill>
                  <a:sysClr val="windowText" lastClr="000000"/>
                </a:solidFill>
                <a:latin typeface="Calibri"/>
              </a:rPr>
              <a:t>Ariana Wright</a:t>
            </a:r>
            <a:r>
              <a:rPr kumimoji="0" lang="en-US" sz="2100" b="0" i="0" u="none" strike="noStrike" kern="1200" cap="none" spc="0" normalizeH="0" baseline="0" noProof="0" dirty="0">
                <a:ln>
                  <a:noFill/>
                </a:ln>
                <a:solidFill>
                  <a:sysClr val="windowText" lastClr="000000"/>
                </a:solidFill>
                <a:effectLst/>
                <a:uLnTx/>
                <a:uFillTx/>
                <a:latin typeface="Calibri"/>
              </a:rPr>
              <a:t>, Office of Institutional Equity &amp;</a:t>
            </a:r>
            <a:r>
              <a:rPr kumimoji="0" lang="en-US" sz="2100" b="0" i="0" u="none" strike="noStrike" kern="1200" cap="none" spc="0" normalizeH="0" noProof="0" dirty="0">
                <a:ln>
                  <a:noFill/>
                </a:ln>
                <a:solidFill>
                  <a:sysClr val="windowText" lastClr="000000"/>
                </a:solidFill>
                <a:effectLst/>
                <a:uLnTx/>
                <a:uFillTx/>
                <a:latin typeface="Calibri"/>
              </a:rPr>
              <a:t> Diversity</a:t>
            </a:r>
          </a:p>
          <a:p>
            <a:pPr marL="457200" marR="0" lvl="1" indent="0" algn="ctr" defTabSz="914400" rtl="0" eaLnBrk="1" fontAlgn="auto" latinLnBrk="0" hangingPunct="1">
              <a:lnSpc>
                <a:spcPct val="100000"/>
              </a:lnSpc>
              <a:spcBef>
                <a:spcPct val="20000"/>
              </a:spcBef>
              <a:spcAft>
                <a:spcPts val="0"/>
              </a:spcAft>
              <a:buClr>
                <a:srgbClr val="93BFEB"/>
              </a:buClr>
              <a:buSzTx/>
              <a:buFont typeface="Arial" pitchFamily="34" charset="0"/>
              <a:buNone/>
              <a:tabLst/>
              <a:defRPr/>
            </a:pPr>
            <a:endParaRPr kumimoji="0" lang="en-US" sz="1700" b="0" i="0" u="none" strike="noStrike" kern="1200" cap="none" spc="0" normalizeH="0" noProof="0" dirty="0">
              <a:ln>
                <a:noFill/>
              </a:ln>
              <a:solidFill>
                <a:sysClr val="windowText" lastClr="000000"/>
              </a:solidFill>
              <a:effectLst/>
              <a:uLnTx/>
              <a:uFillTx/>
              <a:latin typeface="Calibri"/>
            </a:endParaRPr>
          </a:p>
          <a:p>
            <a:pPr marL="457200" lvl="1" indent="0" algn="ctr">
              <a:buNone/>
              <a:defRPr/>
            </a:pPr>
            <a:r>
              <a:rPr lang="en-US" sz="1800" b="1" u="sng" dirty="0">
                <a:solidFill>
                  <a:sysClr val="windowText" lastClr="000000"/>
                </a:solidFill>
                <a:latin typeface="Calibri"/>
              </a:rPr>
              <a:t>Deputy Title IX Coordinators &amp; Liaisons</a:t>
            </a:r>
          </a:p>
          <a:p>
            <a:pPr marL="457200" lvl="1" indent="0" algn="ctr">
              <a:buNone/>
              <a:defRPr/>
            </a:pPr>
            <a:r>
              <a:rPr lang="en-US" sz="1400" dirty="0">
                <a:solidFill>
                  <a:sysClr val="windowText" lastClr="000000"/>
                </a:solidFill>
                <a:latin typeface="Calibri"/>
              </a:rPr>
              <a:t>Student Athletes: Annamarie Ginder, Associate Athletic Director/Student –Athlete Academic Services</a:t>
            </a:r>
          </a:p>
          <a:p>
            <a:pPr marL="457200" lvl="1" indent="0" algn="ctr">
              <a:buNone/>
              <a:defRPr/>
            </a:pPr>
            <a:r>
              <a:rPr lang="en-US" sz="1400" dirty="0">
                <a:solidFill>
                  <a:sysClr val="windowText" lastClr="000000"/>
                </a:solidFill>
                <a:latin typeface="Calibri"/>
              </a:rPr>
              <a:t>757--683-3375</a:t>
            </a:r>
          </a:p>
          <a:p>
            <a:pPr marL="457200" lvl="1" indent="0" algn="ctr">
              <a:buNone/>
              <a:defRPr/>
            </a:pPr>
            <a:r>
              <a:rPr lang="en-US" sz="1400" dirty="0">
                <a:solidFill>
                  <a:sysClr val="windowText" lastClr="000000"/>
                </a:solidFill>
                <a:latin typeface="Calibri"/>
                <a:hlinkClick r:id="rId6"/>
              </a:rPr>
              <a:t>aginder@odu.edu</a:t>
            </a:r>
            <a:endParaRPr lang="en-US" sz="1400" dirty="0">
              <a:solidFill>
                <a:sysClr val="windowText" lastClr="000000"/>
              </a:solidFill>
              <a:latin typeface="Calibri"/>
            </a:endParaRPr>
          </a:p>
          <a:p>
            <a:pPr marL="457200" lvl="1" indent="0" algn="ctr">
              <a:buNone/>
              <a:defRPr/>
            </a:pPr>
            <a:r>
              <a:rPr lang="en-US" sz="1400" dirty="0">
                <a:solidFill>
                  <a:sysClr val="windowText" lastClr="000000"/>
                </a:solidFill>
                <a:latin typeface="Calibri"/>
              </a:rPr>
              <a:t>All other students: Traci Daniels, Special Assistant to the Vice President for SEES</a:t>
            </a:r>
          </a:p>
          <a:p>
            <a:pPr marL="457200" lvl="1" indent="0" algn="ctr">
              <a:buNone/>
              <a:defRPr/>
            </a:pPr>
            <a:r>
              <a:rPr lang="en-US" sz="1400" dirty="0">
                <a:solidFill>
                  <a:sysClr val="windowText" lastClr="000000"/>
                </a:solidFill>
                <a:latin typeface="Calibri"/>
              </a:rPr>
              <a:t>757-683-5890</a:t>
            </a:r>
          </a:p>
          <a:p>
            <a:pPr marL="457200" lvl="1" indent="0" algn="ctr">
              <a:buNone/>
              <a:defRPr/>
            </a:pPr>
            <a:r>
              <a:rPr lang="en-US" sz="1400" dirty="0">
                <a:solidFill>
                  <a:sysClr val="windowText" lastClr="000000"/>
                </a:solidFill>
                <a:latin typeface="Calibri"/>
                <a:hlinkClick r:id="rId7"/>
              </a:rPr>
              <a:t>tdaniels@odu.edu</a:t>
            </a:r>
            <a:endParaRPr lang="en-US" sz="1400" dirty="0">
              <a:solidFill>
                <a:sysClr val="windowText" lastClr="000000"/>
              </a:solidFill>
              <a:latin typeface="Calibri"/>
            </a:endParaRPr>
          </a:p>
          <a:p>
            <a:pPr marL="457200" lvl="1" indent="0" algn="ctr">
              <a:buNone/>
              <a:defRPr/>
            </a:pPr>
            <a:r>
              <a:rPr lang="en-US" sz="1400" dirty="0">
                <a:solidFill>
                  <a:sysClr val="windowText" lastClr="000000"/>
                </a:solidFill>
                <a:latin typeface="Calibri"/>
              </a:rPr>
              <a:t>For Faculty: Kate Hawkins, Vice Provost for Faculty Affairs and Strategic Initiatives</a:t>
            </a:r>
          </a:p>
          <a:p>
            <a:pPr marL="457200" lvl="1" indent="0" algn="ctr">
              <a:buNone/>
              <a:defRPr/>
            </a:pPr>
            <a:r>
              <a:rPr lang="en-US" sz="1400" dirty="0">
                <a:solidFill>
                  <a:sysClr val="windowText" lastClr="000000"/>
                </a:solidFill>
                <a:latin typeface="Calibri"/>
              </a:rPr>
              <a:t>757-683-4423</a:t>
            </a:r>
          </a:p>
          <a:p>
            <a:pPr marL="457200" lvl="1" indent="0" algn="ctr">
              <a:buNone/>
              <a:defRPr/>
            </a:pPr>
            <a:r>
              <a:rPr lang="en-US" sz="1400" dirty="0">
                <a:solidFill>
                  <a:sysClr val="windowText" lastClr="000000"/>
                </a:solidFill>
                <a:latin typeface="Calibri"/>
                <a:hlinkClick r:id="rId8"/>
              </a:rPr>
              <a:t>kwhawkin@odu.edu</a:t>
            </a:r>
            <a:endParaRPr lang="en-US" sz="1400" dirty="0">
              <a:solidFill>
                <a:sysClr val="windowText" lastClr="000000"/>
              </a:solidFill>
              <a:latin typeface="Calibri"/>
            </a:endParaRPr>
          </a:p>
          <a:p>
            <a:pPr marL="457200" lvl="1" indent="0" algn="ctr">
              <a:buNone/>
              <a:defRPr/>
            </a:pPr>
            <a:r>
              <a:rPr lang="en-US" sz="1400" dirty="0">
                <a:solidFill>
                  <a:sysClr val="windowText" lastClr="000000"/>
                </a:solidFill>
                <a:latin typeface="Calibri"/>
              </a:rPr>
              <a:t>For Administrative &amp; Professional Faculty and All Other Employees</a:t>
            </a:r>
          </a:p>
          <a:p>
            <a:pPr marL="457200" lvl="1" indent="0" algn="ctr">
              <a:buNone/>
              <a:defRPr/>
            </a:pPr>
            <a:r>
              <a:rPr lang="en-US" sz="1400" dirty="0">
                <a:solidFill>
                  <a:sysClr val="windowText" lastClr="000000"/>
                </a:solidFill>
                <a:latin typeface="Calibri"/>
              </a:rPr>
              <a:t>JaRenae Whitehead</a:t>
            </a:r>
          </a:p>
          <a:p>
            <a:pPr marL="457200" lvl="1" indent="0" algn="ctr">
              <a:buNone/>
              <a:defRPr/>
            </a:pPr>
            <a:r>
              <a:rPr lang="en-US" sz="1400" dirty="0">
                <a:solidFill>
                  <a:sysClr val="windowText" lastClr="000000"/>
                </a:solidFill>
                <a:latin typeface="Calibri"/>
              </a:rPr>
              <a:t>AVP of Human Resources</a:t>
            </a:r>
          </a:p>
          <a:p>
            <a:pPr marL="457200" lvl="1" indent="0" algn="ctr">
              <a:buNone/>
              <a:defRPr/>
            </a:pPr>
            <a:r>
              <a:rPr lang="en-US" sz="1400" dirty="0">
                <a:solidFill>
                  <a:sysClr val="windowText" lastClr="000000"/>
                </a:solidFill>
                <a:latin typeface="Calibri"/>
              </a:rPr>
              <a:t>757-683-4564</a:t>
            </a:r>
          </a:p>
          <a:p>
            <a:pPr marL="457200" lvl="1" indent="0" algn="ctr">
              <a:buNone/>
              <a:defRPr/>
            </a:pPr>
            <a:r>
              <a:rPr lang="en-US" sz="1400" dirty="0">
                <a:solidFill>
                  <a:sysClr val="windowText" lastClr="000000"/>
                </a:solidFill>
                <a:latin typeface="Calibri"/>
                <a:hlinkClick r:id="rId9"/>
              </a:rPr>
              <a:t>jwhitehe@odu.edu</a:t>
            </a:r>
            <a:endParaRPr lang="en-US" sz="1400" dirty="0">
              <a:solidFill>
                <a:sysClr val="windowText" lastClr="000000"/>
              </a:solidFill>
              <a:latin typeface="Calibri"/>
            </a:endParaRPr>
          </a:p>
          <a:p>
            <a:pPr marL="457200" lvl="1" indent="0" algn="ctr">
              <a:buNone/>
              <a:defRPr/>
            </a:pPr>
            <a:endParaRPr lang="en-US" sz="1200" dirty="0">
              <a:solidFill>
                <a:sysClr val="windowText" lastClr="000000"/>
              </a:solidFill>
              <a:latin typeface="Calibri"/>
            </a:endParaRPr>
          </a:p>
          <a:p>
            <a:pPr marL="457200" lvl="1" indent="0" algn="ctr">
              <a:buNone/>
              <a:defRPr/>
            </a:pPr>
            <a:endParaRPr lang="en-US" sz="1100" dirty="0">
              <a:solidFill>
                <a:sysClr val="windowText" lastClr="000000"/>
              </a:solidFill>
              <a:latin typeface="Calibri"/>
            </a:endParaRPr>
          </a:p>
          <a:p>
            <a:pPr marL="457200" lvl="1" indent="0" algn="ctr">
              <a:buNone/>
              <a:defRPr/>
            </a:pPr>
            <a:r>
              <a:rPr kumimoji="0" lang="en-US" sz="1400" b="0" i="0" u="none" strike="noStrike" kern="1200" cap="none" spc="0" normalizeH="0" noProof="0" dirty="0">
                <a:ln>
                  <a:noFill/>
                </a:ln>
                <a:solidFill>
                  <a:sysClr val="windowText" lastClr="000000"/>
                </a:solidFill>
                <a:effectLst/>
                <a:uLnTx/>
                <a:uFillTx/>
                <a:latin typeface="Calibri"/>
              </a:rPr>
              <a:t>If you have a concern you would like to report, you can do so electronically</a:t>
            </a:r>
            <a:r>
              <a:rPr lang="en-US" sz="1400" dirty="0">
                <a:solidFill>
                  <a:sysClr val="windowText" lastClr="000000"/>
                </a:solidFill>
                <a:latin typeface="Calibri"/>
              </a:rPr>
              <a:t>: </a:t>
            </a:r>
            <a:r>
              <a:rPr lang="en-US" sz="1400" dirty="0">
                <a:solidFill>
                  <a:sysClr val="windowText" lastClr="000000"/>
                </a:solidFill>
                <a:latin typeface="Calibri"/>
                <a:hlinkClick r:id="rId10"/>
              </a:rPr>
              <a:t>https://cm.maxient.com/reportingform.php?OldDominionUniv&amp;layout_id=9</a:t>
            </a:r>
            <a:r>
              <a:rPr lang="en-US" sz="1400" dirty="0">
                <a:solidFill>
                  <a:sysClr val="windowText" lastClr="000000"/>
                </a:solidFill>
                <a:latin typeface="Calibri"/>
              </a:rPr>
              <a:t> </a:t>
            </a:r>
            <a:endParaRPr kumimoji="0" lang="en-US" sz="1400" b="0" i="0" u="none" strike="noStrike" kern="1200" cap="none" spc="0" normalizeH="0" baseline="0" noProof="0" dirty="0">
              <a:ln>
                <a:noFill/>
              </a:ln>
              <a:solidFill>
                <a:sysClr val="windowText" lastClr="000000"/>
              </a:solidFill>
              <a:effectLst/>
              <a:uLnTx/>
              <a:uFillTx/>
              <a:latin typeface="Calibri"/>
            </a:endParaRPr>
          </a:p>
          <a:p>
            <a:pPr marL="457200" marR="0" lvl="1" indent="0" algn="l" defTabSz="914400" rtl="0" eaLnBrk="1" fontAlgn="auto" latinLnBrk="0" hangingPunct="1">
              <a:lnSpc>
                <a:spcPct val="100000"/>
              </a:lnSpc>
              <a:spcBef>
                <a:spcPct val="20000"/>
              </a:spcBef>
              <a:spcAft>
                <a:spcPts val="0"/>
              </a:spcAft>
              <a:buClr>
                <a:srgbClr val="93BFEB"/>
              </a:buClr>
              <a:buSzTx/>
              <a:buFont typeface="Arial" pitchFamily="34" charset="0"/>
              <a:buNone/>
              <a:tabLst/>
              <a:defRPr/>
            </a:pPr>
            <a:endParaRPr kumimoji="0" lang="en-US" sz="3600" b="0"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1" indent="0" algn="ctr" defTabSz="914400" rtl="0" eaLnBrk="1" fontAlgn="auto" latinLnBrk="0" hangingPunct="1">
              <a:lnSpc>
                <a:spcPct val="100000"/>
              </a:lnSpc>
              <a:spcBef>
                <a:spcPct val="20000"/>
              </a:spcBef>
              <a:spcAft>
                <a:spcPts val="0"/>
              </a:spcAft>
              <a:buClr>
                <a:srgbClr val="93BFEB"/>
              </a:buClr>
              <a:buSzTx/>
              <a:buFont typeface="Arial" pitchFamily="34" charset="0"/>
              <a:buNone/>
              <a:tabLst/>
              <a:defRPr/>
            </a:pPr>
            <a:endParaRPr kumimoji="0" lang="en-US" sz="32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srgbClr val="93BFEB"/>
              </a:buClr>
              <a:buSzTx/>
              <a:buFont typeface="Arial" pitchFamily="34" charset="0"/>
              <a:buNone/>
              <a:tabLst/>
              <a:defRPr/>
            </a:pPr>
            <a:endParaRPr kumimoji="0" lang="en-US" sz="32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4" name="Recorded Sound">
            <a:hlinkClick r:id="" action="ppaction://media"/>
            <a:extLst>
              <a:ext uri="{FF2B5EF4-FFF2-40B4-BE49-F238E27FC236}">
                <a16:creationId xmlns:a16="http://schemas.microsoft.com/office/drawing/2014/main" id="{C4636B83-3FE2-4C01-ACA9-2D0D619D3A8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744610" y="6121400"/>
            <a:ext cx="609600" cy="609600"/>
          </a:xfrm>
          <a:prstGeom prst="rect">
            <a:avLst/>
          </a:prstGeom>
        </p:spPr>
      </p:pic>
    </p:spTree>
    <p:custDataLst>
      <p:tags r:id="rId1"/>
    </p:custDataLst>
    <p:extLst>
      <p:ext uri="{BB962C8B-B14F-4D97-AF65-F5344CB8AC3E}">
        <p14:creationId xmlns:p14="http://schemas.microsoft.com/office/powerpoint/2010/main" val="879496163"/>
      </p:ext>
    </p:extLst>
  </p:cSld>
  <p:clrMapOvr>
    <a:masterClrMapping/>
  </p:clrMapOvr>
  <mc:AlternateContent xmlns:mc="http://schemas.openxmlformats.org/markup-compatibility/2006" xmlns:p14="http://schemas.microsoft.com/office/powerpoint/2010/main">
    <mc:Choice Requires="p14">
      <p:transition spd="slow" p14:dur="2000" advTm="22362"/>
    </mc:Choice>
    <mc:Fallback xmlns="">
      <p:transition spd="slow" advTm="22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6229" t="4711" r="27814" b="5124"/>
          <a:stretch/>
        </p:blipFill>
        <p:spPr>
          <a:xfrm>
            <a:off x="6459733" y="2101127"/>
            <a:ext cx="2007704" cy="2156791"/>
          </a:xfrm>
          <a:prstGeom prst="rect">
            <a:avLst/>
          </a:prstGeom>
        </p:spPr>
      </p:pic>
      <p:sp>
        <p:nvSpPr>
          <p:cNvPr id="2" name="Title 1"/>
          <p:cNvSpPr>
            <a:spLocks noGrp="1"/>
          </p:cNvSpPr>
          <p:nvPr>
            <p:ph type="title"/>
          </p:nvPr>
        </p:nvSpPr>
        <p:spPr/>
        <p:txBody>
          <a:bodyPr/>
          <a:lstStyle/>
          <a:p>
            <a:r>
              <a:rPr lang="en-US" dirty="0"/>
              <a:t>Filing a Complaint</a:t>
            </a:r>
          </a:p>
        </p:txBody>
      </p:sp>
      <p:sp>
        <p:nvSpPr>
          <p:cNvPr id="3" name="Content Placeholder 2"/>
          <p:cNvSpPr>
            <a:spLocks noGrp="1"/>
          </p:cNvSpPr>
          <p:nvPr>
            <p:ph idx="1"/>
          </p:nvPr>
        </p:nvSpPr>
        <p:spPr>
          <a:xfrm>
            <a:off x="498473" y="1600200"/>
            <a:ext cx="7556313" cy="4144963"/>
          </a:xfrm>
        </p:spPr>
        <p:txBody>
          <a:bodyPr>
            <a:normAutofit lnSpcReduction="10000"/>
          </a:bodyPr>
          <a:lstStyle/>
          <a:p>
            <a:r>
              <a:rPr lang="en-US" dirty="0"/>
              <a:t>Title IX Policy (Policy #1008)</a:t>
            </a:r>
          </a:p>
          <a:p>
            <a:r>
              <a:rPr lang="en-US" dirty="0"/>
              <a:t>Discrimination Policy (Policy #1005)</a:t>
            </a:r>
          </a:p>
          <a:p>
            <a:r>
              <a:rPr lang="en-US" dirty="0"/>
              <a:t>Informal &amp; Formal processes</a:t>
            </a:r>
          </a:p>
          <a:p>
            <a:r>
              <a:rPr lang="en-US" dirty="0"/>
              <a:t>There are NO time restrictions for filing a complaint</a:t>
            </a:r>
          </a:p>
          <a:p>
            <a:r>
              <a:rPr lang="en-US" dirty="0"/>
              <a:t>Complaints may be anonymous  </a:t>
            </a:r>
          </a:p>
          <a:p>
            <a:r>
              <a:rPr lang="en-US" dirty="0"/>
              <a:t>The complaint form can be found on our website at </a:t>
            </a:r>
            <a:r>
              <a:rPr lang="en-US" dirty="0">
                <a:hlinkClick r:id="rId7"/>
              </a:rPr>
              <a:t>https://www.odu.edu/equity</a:t>
            </a:r>
            <a:r>
              <a:rPr lang="en-US" dirty="0"/>
              <a:t> </a:t>
            </a:r>
          </a:p>
        </p:txBody>
      </p:sp>
      <p:pic>
        <p:nvPicPr>
          <p:cNvPr id="7" name="Recorded Sound">
            <a:hlinkClick r:id="" action="ppaction://media"/>
            <a:extLst>
              <a:ext uri="{FF2B5EF4-FFF2-40B4-BE49-F238E27FC236}">
                <a16:creationId xmlns:a16="http://schemas.microsoft.com/office/drawing/2014/main" id="{2ADC3877-52E9-48AB-9A9E-CB9CF14C2C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463585" y="5745163"/>
            <a:ext cx="609600" cy="609600"/>
          </a:xfrm>
          <a:prstGeom prst="rect">
            <a:avLst/>
          </a:prstGeom>
        </p:spPr>
      </p:pic>
    </p:spTree>
    <p:custDataLst>
      <p:tags r:id="rId1"/>
    </p:custDataLst>
    <p:extLst>
      <p:ext uri="{BB962C8B-B14F-4D97-AF65-F5344CB8AC3E}">
        <p14:creationId xmlns:p14="http://schemas.microsoft.com/office/powerpoint/2010/main" val="2580775086"/>
      </p:ext>
    </p:extLst>
  </p:cSld>
  <p:clrMapOvr>
    <a:masterClrMapping/>
  </p:clrMapOvr>
  <mc:AlternateContent xmlns:mc="http://schemas.openxmlformats.org/markup-compatibility/2006" xmlns:p14="http://schemas.microsoft.com/office/powerpoint/2010/main">
    <mc:Choice Requires="p14">
      <p:transition spd="slow" p14:dur="2000" advTm="13502"/>
    </mc:Choice>
    <mc:Fallback xmlns="">
      <p:transition spd="slow" advTm="13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 Issues</a:t>
            </a:r>
          </a:p>
        </p:txBody>
      </p:sp>
      <p:sp>
        <p:nvSpPr>
          <p:cNvPr id="5" name="Content Placeholder 4"/>
          <p:cNvSpPr>
            <a:spLocks noGrp="1"/>
          </p:cNvSpPr>
          <p:nvPr>
            <p:ph idx="1"/>
          </p:nvPr>
        </p:nvSpPr>
        <p:spPr/>
        <p:txBody>
          <a:bodyPr>
            <a:normAutofit/>
          </a:bodyPr>
          <a:lstStyle/>
          <a:p>
            <a:r>
              <a:rPr lang="en-US" dirty="0"/>
              <a:t>Confidentiality vs. privacy</a:t>
            </a:r>
            <a:br>
              <a:rPr lang="en-US" dirty="0"/>
            </a:br>
            <a:endParaRPr lang="en-US" dirty="0"/>
          </a:p>
          <a:p>
            <a:r>
              <a:rPr lang="en-US" dirty="0"/>
              <a:t>Confidentiality is a balancing act between the interests of the injured party, the rights of the accused party, safety concerns, and the interests of the University community</a:t>
            </a:r>
          </a:p>
          <a:p>
            <a:endParaRPr lang="en-US" dirty="0"/>
          </a:p>
        </p:txBody>
      </p:sp>
      <p:pic>
        <p:nvPicPr>
          <p:cNvPr id="4" name="Recorded Sound">
            <a:hlinkClick r:id="" action="ppaction://media"/>
            <a:extLst>
              <a:ext uri="{FF2B5EF4-FFF2-40B4-BE49-F238E27FC236}">
                <a16:creationId xmlns:a16="http://schemas.microsoft.com/office/drawing/2014/main" id="{111DC4BD-A67C-4BFD-B440-D7727CFD50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749987" y="5764306"/>
            <a:ext cx="609600" cy="609600"/>
          </a:xfrm>
          <a:prstGeom prst="rect">
            <a:avLst/>
          </a:prstGeom>
        </p:spPr>
      </p:pic>
    </p:spTree>
    <p:custDataLst>
      <p:tags r:id="rId1"/>
    </p:custDataLst>
    <p:extLst>
      <p:ext uri="{BB962C8B-B14F-4D97-AF65-F5344CB8AC3E}">
        <p14:creationId xmlns:p14="http://schemas.microsoft.com/office/powerpoint/2010/main" val="2492506280"/>
      </p:ext>
    </p:extLst>
  </p:cSld>
  <p:clrMapOvr>
    <a:masterClrMapping/>
  </p:clrMapOvr>
  <mc:AlternateContent xmlns:mc="http://schemas.openxmlformats.org/markup-compatibility/2006" xmlns:p14="http://schemas.microsoft.com/office/powerpoint/2010/main">
    <mc:Choice Requires="p14">
      <p:transition spd="slow" p14:dur="2000" advTm="19287"/>
    </mc:Choice>
    <mc:Fallback xmlns="">
      <p:transition spd="slow" advTm="19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 &lt;strong&gt;silence&lt;/strong&gt; est un signe de leadership | DantotsuPM.co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616" y="3856616"/>
            <a:ext cx="3001384" cy="3001384"/>
          </a:xfrm>
          <a:prstGeom prst="rect">
            <a:avLst/>
          </a:prstGeom>
          <a:solidFill>
            <a:schemeClr val="bg1"/>
          </a:solidFill>
          <a:ln>
            <a:solidFill>
              <a:schemeClr val="bg1"/>
            </a:solidFill>
          </a:ln>
        </p:spPr>
      </p:pic>
      <p:sp>
        <p:nvSpPr>
          <p:cNvPr id="2" name="Title 1"/>
          <p:cNvSpPr>
            <a:spLocks noGrp="1"/>
          </p:cNvSpPr>
          <p:nvPr>
            <p:ph type="title"/>
          </p:nvPr>
        </p:nvSpPr>
        <p:spPr/>
        <p:txBody>
          <a:bodyPr/>
          <a:lstStyle/>
          <a:p>
            <a:r>
              <a:rPr lang="en-US" dirty="0"/>
              <a:t>Barriers to Disclosure </a:t>
            </a:r>
          </a:p>
        </p:txBody>
      </p:sp>
      <p:sp>
        <p:nvSpPr>
          <p:cNvPr id="4" name="Content Placeholder 3"/>
          <p:cNvSpPr>
            <a:spLocks noGrp="1"/>
          </p:cNvSpPr>
          <p:nvPr>
            <p:ph idx="1"/>
          </p:nvPr>
        </p:nvSpPr>
        <p:spPr>
          <a:xfrm>
            <a:off x="498473" y="1600200"/>
            <a:ext cx="7556313" cy="4144963"/>
          </a:xfrm>
        </p:spPr>
        <p:txBody>
          <a:bodyPr>
            <a:normAutofit fontScale="92500" lnSpcReduction="10000"/>
          </a:bodyPr>
          <a:lstStyle/>
          <a:p>
            <a:r>
              <a:rPr lang="en-US" dirty="0"/>
              <a:t>Fear of not being believed</a:t>
            </a:r>
            <a:br>
              <a:rPr lang="en-US" dirty="0"/>
            </a:br>
            <a:endParaRPr lang="en-US" dirty="0"/>
          </a:p>
          <a:p>
            <a:r>
              <a:rPr lang="en-US" dirty="0"/>
              <a:t>Self-blame</a:t>
            </a:r>
            <a:br>
              <a:rPr lang="en-US" dirty="0"/>
            </a:br>
            <a:endParaRPr lang="en-US" dirty="0"/>
          </a:p>
          <a:p>
            <a:r>
              <a:rPr lang="en-US" dirty="0"/>
              <a:t>Concerns about getting in trouble</a:t>
            </a:r>
            <a:br>
              <a:rPr lang="en-US" dirty="0"/>
            </a:br>
            <a:endParaRPr lang="en-US" dirty="0"/>
          </a:p>
          <a:p>
            <a:r>
              <a:rPr lang="en-US" dirty="0"/>
              <a:t>Not knowing how to disclose or to whom</a:t>
            </a:r>
            <a:br>
              <a:rPr lang="en-US" dirty="0"/>
            </a:br>
            <a:endParaRPr lang="en-US" dirty="0"/>
          </a:p>
          <a:p>
            <a:r>
              <a:rPr lang="en-US" dirty="0"/>
              <a:t>What other things may deter a person from coming forward? </a:t>
            </a:r>
          </a:p>
        </p:txBody>
      </p:sp>
      <p:pic>
        <p:nvPicPr>
          <p:cNvPr id="5" name="Recorded Sound">
            <a:hlinkClick r:id="" action="ppaction://media"/>
            <a:extLst>
              <a:ext uri="{FF2B5EF4-FFF2-40B4-BE49-F238E27FC236}">
                <a16:creationId xmlns:a16="http://schemas.microsoft.com/office/drawing/2014/main" id="{D82FD1F1-4DFA-4572-BBE0-D48EB9A124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908331" y="5822742"/>
            <a:ext cx="609600" cy="609600"/>
          </a:xfrm>
          <a:prstGeom prst="rect">
            <a:avLst/>
          </a:prstGeom>
        </p:spPr>
      </p:pic>
    </p:spTree>
    <p:custDataLst>
      <p:tags r:id="rId1"/>
    </p:custDataLst>
    <p:extLst>
      <p:ext uri="{BB962C8B-B14F-4D97-AF65-F5344CB8AC3E}">
        <p14:creationId xmlns:p14="http://schemas.microsoft.com/office/powerpoint/2010/main" val="2344374002"/>
      </p:ext>
    </p:extLst>
  </p:cSld>
  <p:clrMapOvr>
    <a:masterClrMapping/>
  </p:clrMapOvr>
  <mc:AlternateContent xmlns:mc="http://schemas.openxmlformats.org/markup-compatibility/2006" xmlns:p14="http://schemas.microsoft.com/office/powerpoint/2010/main">
    <mc:Choice Requires="p14">
      <p:transition spd="slow" p14:dur="2000" advTm="18047"/>
    </mc:Choice>
    <mc:Fallback xmlns="">
      <p:transition spd="slow" advTm="18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6" name="Content Placeholder 2"/>
          <p:cNvSpPr txBox="1">
            <a:spLocks/>
          </p:cNvSpPr>
          <p:nvPr/>
        </p:nvSpPr>
        <p:spPr>
          <a:xfrm>
            <a:off x="363557" y="1770147"/>
            <a:ext cx="3799651" cy="43858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8ED8F8"/>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8ED8F8"/>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ODU Women’s Center</a:t>
            </a:r>
          </a:p>
          <a:p>
            <a:pPr lvl="1"/>
            <a:r>
              <a:rPr lang="en-US" b="1" dirty="0">
                <a:solidFill>
                  <a:srgbClr val="00B050"/>
                </a:solidFill>
              </a:rPr>
              <a:t>Confidential</a:t>
            </a:r>
            <a:r>
              <a:rPr lang="en-US" dirty="0"/>
              <a:t> victim counseling and support. Must be requested.</a:t>
            </a:r>
          </a:p>
          <a:p>
            <a:pPr lvl="1"/>
            <a:r>
              <a:rPr lang="en-US" i="1" dirty="0"/>
              <a:t>Non-confidential</a:t>
            </a:r>
            <a:r>
              <a:rPr lang="en-US" dirty="0"/>
              <a:t> services are also be available.</a:t>
            </a:r>
            <a:br>
              <a:rPr lang="en-US" dirty="0"/>
            </a:br>
            <a:endParaRPr lang="en-US" dirty="0"/>
          </a:p>
          <a:p>
            <a:r>
              <a:rPr lang="en-US" dirty="0"/>
              <a:t>ODU Police Department</a:t>
            </a:r>
          </a:p>
          <a:p>
            <a:pPr lvl="1"/>
            <a:r>
              <a:rPr lang="en-US" dirty="0"/>
              <a:t>Active threat response</a:t>
            </a:r>
          </a:p>
          <a:p>
            <a:pPr lvl="1"/>
            <a:r>
              <a:rPr lang="en-US" dirty="0"/>
              <a:t>File criminal charges</a:t>
            </a:r>
          </a:p>
          <a:p>
            <a:pPr lvl="1"/>
            <a:r>
              <a:rPr lang="en-US" dirty="0"/>
              <a:t>Protective orders</a:t>
            </a:r>
          </a:p>
          <a:p>
            <a:pPr lvl="1"/>
            <a:r>
              <a:rPr lang="en-US" dirty="0"/>
              <a:t>Safety escort services</a:t>
            </a:r>
            <a:br>
              <a:rPr lang="en-US" dirty="0"/>
            </a:br>
            <a:endParaRPr lang="en-US" dirty="0"/>
          </a:p>
          <a:p>
            <a:r>
              <a:rPr lang="en-US" dirty="0"/>
              <a:t>Office of Counseling Services</a:t>
            </a:r>
          </a:p>
          <a:p>
            <a:pPr lvl="1"/>
            <a:r>
              <a:rPr lang="en-US" b="1" dirty="0">
                <a:solidFill>
                  <a:srgbClr val="00B050"/>
                </a:solidFill>
              </a:rPr>
              <a:t>Confidential</a:t>
            </a:r>
            <a:r>
              <a:rPr lang="en-US" dirty="0"/>
              <a:t> counseling</a:t>
            </a:r>
          </a:p>
          <a:p>
            <a:pPr lvl="1"/>
            <a:r>
              <a:rPr lang="en-US" dirty="0"/>
              <a:t>Emergency mental health crisis response</a:t>
            </a:r>
          </a:p>
          <a:p>
            <a:endParaRPr lang="en-US" dirty="0"/>
          </a:p>
          <a:p>
            <a:pPr marL="0" indent="0">
              <a:buNone/>
            </a:pPr>
            <a:endParaRPr lang="en-US" dirty="0"/>
          </a:p>
        </p:txBody>
      </p:sp>
      <p:sp>
        <p:nvSpPr>
          <p:cNvPr id="7" name="Content Placeholder 2"/>
          <p:cNvSpPr txBox="1">
            <a:spLocks/>
          </p:cNvSpPr>
          <p:nvPr/>
        </p:nvSpPr>
        <p:spPr>
          <a:xfrm>
            <a:off x="4495724" y="1770147"/>
            <a:ext cx="3657600" cy="41402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8ED8F8"/>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8ED8F8"/>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Student Outreach &amp; Support</a:t>
            </a:r>
          </a:p>
          <a:p>
            <a:pPr lvl="1"/>
            <a:r>
              <a:rPr lang="en-US" dirty="0"/>
              <a:t>Help with absences, missed work, etc. </a:t>
            </a:r>
          </a:p>
          <a:p>
            <a:pPr lvl="1"/>
            <a:r>
              <a:rPr lang="en-US" dirty="0"/>
              <a:t>Administrative withdrawals</a:t>
            </a:r>
            <a:br>
              <a:rPr lang="en-US" dirty="0"/>
            </a:br>
            <a:endParaRPr lang="en-US" dirty="0"/>
          </a:p>
          <a:p>
            <a:r>
              <a:rPr lang="en-US" dirty="0"/>
              <a:t>Student Conduct &amp; Academic Integrity</a:t>
            </a:r>
          </a:p>
          <a:p>
            <a:pPr lvl="1"/>
            <a:r>
              <a:rPr lang="en-US" dirty="0"/>
              <a:t>No-contact orders</a:t>
            </a:r>
            <a:br>
              <a:rPr lang="en-US" dirty="0"/>
            </a:br>
            <a:endParaRPr lang="en-US" dirty="0"/>
          </a:p>
          <a:p>
            <a:r>
              <a:rPr lang="en-US" dirty="0"/>
              <a:t>Student Health Center</a:t>
            </a:r>
          </a:p>
          <a:p>
            <a:pPr lvl="1"/>
            <a:r>
              <a:rPr lang="en-US" b="1" dirty="0">
                <a:solidFill>
                  <a:srgbClr val="00B050"/>
                </a:solidFill>
              </a:rPr>
              <a:t>Confidential</a:t>
            </a:r>
            <a:r>
              <a:rPr lang="en-US" dirty="0"/>
              <a:t> healthcare </a:t>
            </a:r>
            <a:br>
              <a:rPr lang="en-US" dirty="0"/>
            </a:br>
            <a:endParaRPr lang="en-US" dirty="0"/>
          </a:p>
          <a:p>
            <a:r>
              <a:rPr lang="en-US" dirty="0"/>
              <a:t>Community resources also available</a:t>
            </a:r>
            <a:br>
              <a:rPr lang="en-US" dirty="0"/>
            </a:br>
            <a:endParaRPr lang="en-US" dirty="0"/>
          </a:p>
          <a:p>
            <a:endParaRPr lang="en-US" dirty="0"/>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307BAEB8-C936-4840-99CC-BD2FA5AE7A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136525" y="5775494"/>
            <a:ext cx="609600" cy="609600"/>
          </a:xfrm>
          <a:prstGeom prst="rect">
            <a:avLst/>
          </a:prstGeom>
        </p:spPr>
      </p:pic>
    </p:spTree>
    <p:custDataLst>
      <p:tags r:id="rId1"/>
    </p:custDataLst>
    <p:extLst>
      <p:ext uri="{BB962C8B-B14F-4D97-AF65-F5344CB8AC3E}">
        <p14:creationId xmlns:p14="http://schemas.microsoft.com/office/powerpoint/2010/main" val="1484570582"/>
      </p:ext>
    </p:extLst>
  </p:cSld>
  <p:clrMapOvr>
    <a:masterClrMapping/>
  </p:clrMapOvr>
  <mc:AlternateContent xmlns:mc="http://schemas.openxmlformats.org/markup-compatibility/2006" xmlns:p14="http://schemas.microsoft.com/office/powerpoint/2010/main">
    <mc:Choice Requires="p14">
      <p:transition spd="slow" p14:dur="2000" advTm="24521"/>
    </mc:Choice>
    <mc:Fallback xmlns="">
      <p:transition spd="slow" advTm="245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6">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nodeType="clickEffect">
                                  <p:stCondLst>
                                    <p:cond delay="0"/>
                                  </p:stCondLst>
                                  <p:childTnLst>
                                    <p:anim calcmode="discrete" valueType="str">
                                      <p:cBhvr override="childStyle">
                                        <p:cTn id="10" dur="2000" fill="hold"/>
                                        <p:tgtEl>
                                          <p:spTgt spid="6">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mph" presetSubtype="0" fill="hold" nodeType="clickEffect">
                                  <p:stCondLst>
                                    <p:cond delay="0"/>
                                  </p:stCondLst>
                                  <p:childTnLst>
                                    <p:anim calcmode="discrete" valueType="str">
                                      <p:cBhvr override="childStyle">
                                        <p:cTn id="14" dur="2000" fill="hold"/>
                                        <p:tgtEl>
                                          <p:spTgt spid="6">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mph" presetSubtype="0" fill="hold" nodeType="clickEffect">
                                  <p:stCondLst>
                                    <p:cond delay="0"/>
                                  </p:stCondLst>
                                  <p:childTnLst>
                                    <p:anim calcmode="discrete" valueType="str">
                                      <p:cBhvr override="childStyle">
                                        <p:cTn id="18" dur="2000" fill="hold"/>
                                        <p:tgtEl>
                                          <p:spTgt spid="6">
                                            <p:txEl>
                                              <p:pRg st="8" end="8"/>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mph" presetSubtype="0" fill="hold" nodeType="clickEffect">
                                  <p:stCondLst>
                                    <p:cond delay="0"/>
                                  </p:stCondLst>
                                  <p:childTnLst>
                                    <p:anim calcmode="discrete" valueType="str">
                                      <p:cBhvr override="childStyle">
                                        <p:cTn id="22" dur="2000" fill="hold"/>
                                        <p:tgtEl>
                                          <p:spTgt spid="7">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mph" presetSubtype="0" fill="hold" nodeType="clickEffect">
                                  <p:stCondLst>
                                    <p:cond delay="0"/>
                                  </p:stCondLst>
                                  <p:childTnLst>
                                    <p:anim calcmode="discrete" valueType="str">
                                      <p:cBhvr override="childStyle">
                                        <p:cTn id="26" dur="2000" fill="hold"/>
                                        <p:tgtEl>
                                          <p:spTgt spid="7">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mph" presetSubtype="0" fill="hold" nodeType="clickEffect">
                                  <p:stCondLst>
                                    <p:cond delay="0"/>
                                  </p:stCondLst>
                                  <p:childTnLst>
                                    <p:anim calcmode="discrete" valueType="str">
                                      <p:cBhvr override="childStyle">
                                        <p:cTn id="30" dur="2000" fill="hold"/>
                                        <p:tgtEl>
                                          <p:spTgt spid="7">
                                            <p:txEl>
                                              <p:pRg st="5" end="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41" y="643315"/>
            <a:ext cx="7556313" cy="1116106"/>
          </a:xfrm>
        </p:spPr>
        <p:txBody>
          <a:bodyPr/>
          <a:lstStyle/>
          <a:p>
            <a:pPr algn="ctr"/>
            <a:r>
              <a:rPr lang="en-US" dirty="0"/>
              <a:t>Summary</a:t>
            </a:r>
          </a:p>
        </p:txBody>
      </p:sp>
      <p:sp>
        <p:nvSpPr>
          <p:cNvPr id="3" name="Content Placeholder 2"/>
          <p:cNvSpPr>
            <a:spLocks noGrp="1"/>
          </p:cNvSpPr>
          <p:nvPr>
            <p:ph idx="1"/>
          </p:nvPr>
        </p:nvSpPr>
        <p:spPr>
          <a:xfrm>
            <a:off x="315594" y="1783353"/>
            <a:ext cx="8269008" cy="5074647"/>
          </a:xfrm>
        </p:spPr>
        <p:txBody>
          <a:bodyPr>
            <a:normAutofit/>
          </a:bodyPr>
          <a:lstStyle/>
          <a:p>
            <a:pPr>
              <a:buFont typeface="Wingdings" panose="05000000000000000000" pitchFamily="2" charset="2"/>
              <a:buChar char=""/>
            </a:pPr>
            <a:r>
              <a:rPr lang="en-US" dirty="0"/>
              <a:t>Sexual harassment is any unwelcome conduct of a sexual nature that interferes with a student’s education or an employee’s job.</a:t>
            </a:r>
            <a:br>
              <a:rPr lang="en-US" dirty="0"/>
            </a:br>
            <a:endParaRPr lang="en-US" dirty="0"/>
          </a:p>
          <a:p>
            <a:pPr>
              <a:buFont typeface="Wingdings" panose="05000000000000000000" pitchFamily="2" charset="2"/>
              <a:buChar char=""/>
            </a:pPr>
            <a:r>
              <a:rPr lang="en-US" dirty="0"/>
              <a:t>Sexual harassment is considered a type of discrimination and is prohibited by federal law.</a:t>
            </a:r>
            <a:br>
              <a:rPr lang="en-US" dirty="0"/>
            </a:br>
            <a:endParaRPr lang="en-US" dirty="0"/>
          </a:p>
          <a:p>
            <a:pPr>
              <a:buFont typeface="Wingdings" panose="05000000000000000000" pitchFamily="2" charset="2"/>
              <a:buChar char=""/>
            </a:pPr>
            <a:r>
              <a:rPr lang="en-US" dirty="0"/>
              <a:t>Title IX prohibits sexual harassment, including acts of sexual violence such as sexual assault. </a:t>
            </a:r>
            <a:br>
              <a:rPr lang="en-US" dirty="0"/>
            </a:br>
            <a:endParaRPr lang="en-US" dirty="0"/>
          </a:p>
        </p:txBody>
      </p:sp>
      <p:pic>
        <p:nvPicPr>
          <p:cNvPr id="5" name="Recorded Sound">
            <a:hlinkClick r:id="" action="ppaction://media"/>
            <a:extLst>
              <a:ext uri="{FF2B5EF4-FFF2-40B4-BE49-F238E27FC236}">
                <a16:creationId xmlns:a16="http://schemas.microsoft.com/office/drawing/2014/main" id="{ECB5AF20-147F-4934-A242-53E058B972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926317" y="5660264"/>
            <a:ext cx="609600" cy="609600"/>
          </a:xfrm>
          <a:prstGeom prst="rect">
            <a:avLst/>
          </a:prstGeom>
        </p:spPr>
      </p:pic>
    </p:spTree>
    <p:custDataLst>
      <p:tags r:id="rId1"/>
    </p:custDataLst>
    <p:extLst>
      <p:ext uri="{BB962C8B-B14F-4D97-AF65-F5344CB8AC3E}">
        <p14:creationId xmlns:p14="http://schemas.microsoft.com/office/powerpoint/2010/main" val="1421544244"/>
      </p:ext>
    </p:extLst>
  </p:cSld>
  <p:clrMapOvr>
    <a:masterClrMapping/>
  </p:clrMapOvr>
  <mc:AlternateContent xmlns:mc="http://schemas.openxmlformats.org/markup-compatibility/2006" xmlns:p14="http://schemas.microsoft.com/office/powerpoint/2010/main">
    <mc:Choice Requires="p14">
      <p:transition spd="slow" p14:dur="2000" advTm="25886"/>
    </mc:Choice>
    <mc:Fallback xmlns="">
      <p:transition spd="slow" advTm="25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play a vital role!</a:t>
            </a:r>
            <a:br>
              <a:rPr lang="en-US" dirty="0"/>
            </a:br>
            <a:endParaRPr lang="en-US" dirty="0"/>
          </a:p>
        </p:txBody>
      </p:sp>
      <p:sp>
        <p:nvSpPr>
          <p:cNvPr id="3" name="Content Placeholder 2"/>
          <p:cNvSpPr>
            <a:spLocks noGrp="1"/>
          </p:cNvSpPr>
          <p:nvPr>
            <p:ph idx="1"/>
          </p:nvPr>
        </p:nvSpPr>
        <p:spPr>
          <a:xfrm>
            <a:off x="435915" y="1411356"/>
            <a:ext cx="7681430" cy="2789583"/>
          </a:xfrm>
        </p:spPr>
        <p:txBody>
          <a:bodyPr>
            <a:normAutofit fontScale="92500" lnSpcReduction="20000"/>
          </a:bodyPr>
          <a:lstStyle/>
          <a:p>
            <a:pPr marL="0" indent="0" algn="ctr">
              <a:buNone/>
            </a:pPr>
            <a:endParaRPr lang="en-US" sz="3600" dirty="0"/>
          </a:p>
          <a:p>
            <a:pPr marL="0" indent="0" algn="ctr">
              <a:buNone/>
            </a:pPr>
            <a:r>
              <a:rPr lang="en-US" sz="3600" dirty="0"/>
              <a:t>Thank you for attending.</a:t>
            </a:r>
          </a:p>
          <a:p>
            <a:pPr marL="0" indent="0" algn="ctr">
              <a:buNone/>
            </a:pPr>
            <a:r>
              <a:rPr lang="en-US" sz="2000" dirty="0"/>
              <a:t>Further questions:</a:t>
            </a:r>
          </a:p>
          <a:p>
            <a:pPr marL="0" indent="0" algn="ctr">
              <a:buNone/>
            </a:pPr>
            <a:r>
              <a:rPr lang="en-US" sz="2000" dirty="0"/>
              <a:t>683-3141</a:t>
            </a:r>
          </a:p>
          <a:p>
            <a:pPr marL="0" indent="0" algn="ctr">
              <a:buNone/>
            </a:pPr>
            <a:r>
              <a:rPr lang="en-US" sz="2000" dirty="0">
                <a:hlinkClick r:id="rId6"/>
              </a:rPr>
              <a:t>equityanddiversity@odu.edu</a:t>
            </a:r>
            <a:r>
              <a:rPr lang="en-US" sz="2000" dirty="0"/>
              <a:t> </a:t>
            </a:r>
          </a:p>
        </p:txBody>
      </p:sp>
      <p:pic>
        <p:nvPicPr>
          <p:cNvPr id="5" name="Picture 4" descr="Record University Applications and Reduced Fees | Foreign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354" y="4356846"/>
            <a:ext cx="3574034" cy="2199939"/>
          </a:xfrm>
          <a:prstGeom prst="rect">
            <a:avLst/>
          </a:prstGeom>
        </p:spPr>
      </p:pic>
      <p:pic>
        <p:nvPicPr>
          <p:cNvPr id="4" name="Recorded Sound">
            <a:hlinkClick r:id="" action="ppaction://media"/>
            <a:extLst>
              <a:ext uri="{FF2B5EF4-FFF2-40B4-BE49-F238E27FC236}">
                <a16:creationId xmlns:a16="http://schemas.microsoft.com/office/drawing/2014/main" id="{F57B3B18-FC5F-4FBD-981F-2B2E54FE4C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445187" y="5735403"/>
            <a:ext cx="609600" cy="609600"/>
          </a:xfrm>
          <a:prstGeom prst="rect">
            <a:avLst/>
          </a:prstGeom>
        </p:spPr>
      </p:pic>
    </p:spTree>
    <p:custDataLst>
      <p:tags r:id="rId1"/>
    </p:custDataLst>
    <p:extLst>
      <p:ext uri="{BB962C8B-B14F-4D97-AF65-F5344CB8AC3E}">
        <p14:creationId xmlns:p14="http://schemas.microsoft.com/office/powerpoint/2010/main" val="1902095835"/>
      </p:ext>
    </p:extLst>
  </p:cSld>
  <p:clrMapOvr>
    <a:masterClrMapping/>
  </p:clrMapOvr>
  <mc:AlternateContent xmlns:mc="http://schemas.openxmlformats.org/markup-compatibility/2006" xmlns:p14="http://schemas.microsoft.com/office/powerpoint/2010/main">
    <mc:Choice Requires="p14">
      <p:transition spd="slow" p14:dur="2000" advTm="15187"/>
    </mc:Choice>
    <mc:Fallback xmlns="">
      <p:transition spd="slow" advTm="15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146" y="619548"/>
            <a:ext cx="3143624" cy="1215616"/>
          </a:xfrm>
        </p:spPr>
        <p:txBody>
          <a:bodyPr>
            <a:normAutofit fontScale="90000"/>
          </a:bodyPr>
          <a:lstStyle/>
          <a:p>
            <a:r>
              <a:rPr lang="en-US" b="1" dirty="0"/>
              <a:t>How do you define sexual harassment?</a:t>
            </a:r>
            <a:br>
              <a:rPr lang="en-US" b="1" dirty="0"/>
            </a:br>
            <a:endParaRPr lang="en-US" b="1" dirty="0"/>
          </a:p>
        </p:txBody>
      </p:sp>
      <p:pic>
        <p:nvPicPr>
          <p:cNvPr id="7" name="Picture 6"/>
          <p:cNvPicPr>
            <a:picLocks noChangeAspect="1"/>
          </p:cNvPicPr>
          <p:nvPr/>
        </p:nvPicPr>
        <p:blipFill>
          <a:blip r:embed="rId6"/>
          <a:stretch>
            <a:fillRect/>
          </a:stretch>
        </p:blipFill>
        <p:spPr>
          <a:xfrm>
            <a:off x="3292352" y="-314704"/>
            <a:ext cx="5465933" cy="4848374"/>
          </a:xfrm>
          <a:prstGeom prst="rect">
            <a:avLst/>
          </a:prstGeom>
        </p:spPr>
      </p:pic>
      <p:sp>
        <p:nvSpPr>
          <p:cNvPr id="9" name="TextBox 8"/>
          <p:cNvSpPr txBox="1"/>
          <p:nvPr/>
        </p:nvSpPr>
        <p:spPr>
          <a:xfrm>
            <a:off x="4364304" y="1227356"/>
            <a:ext cx="3725447"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400" dirty="0">
              <a:solidFill>
                <a:prstClr val="black"/>
              </a:solidFill>
            </a:endParaRPr>
          </a:p>
          <a:p>
            <a:r>
              <a:rPr lang="en-US" sz="2800" dirty="0">
                <a:solidFill>
                  <a:schemeClr val="bg1"/>
                </a:solidFill>
                <a:effectLst>
                  <a:outerShdw blurRad="50800" dist="38100" dir="10800000" algn="r" rotWithShape="0">
                    <a:prstClr val="white">
                      <a:alpha val="40000"/>
                    </a:prstClr>
                  </a:outerShdw>
                </a:effectLst>
              </a:rPr>
              <a:t>What is sexual harassment anyway? </a:t>
            </a:r>
          </a:p>
        </p:txBody>
      </p:sp>
      <p:pic>
        <p:nvPicPr>
          <p:cNvPr id="4" name="Picture 3"/>
          <p:cNvPicPr>
            <a:picLocks noChangeAspect="1"/>
          </p:cNvPicPr>
          <p:nvPr/>
        </p:nvPicPr>
        <p:blipFill rotWithShape="1">
          <a:blip r:embed="rId7"/>
          <a:srcRect l="18903" r="15384"/>
          <a:stretch/>
        </p:blipFill>
        <p:spPr>
          <a:xfrm>
            <a:off x="6130636" y="4032485"/>
            <a:ext cx="2753592" cy="2734868"/>
          </a:xfrm>
          <a:prstGeom prst="rect">
            <a:avLst/>
          </a:prstGeom>
        </p:spPr>
      </p:pic>
      <p:pic>
        <p:nvPicPr>
          <p:cNvPr id="5" name="Recorded Sound">
            <a:hlinkClick r:id="" action="ppaction://media"/>
            <a:extLst>
              <a:ext uri="{FF2B5EF4-FFF2-40B4-BE49-F238E27FC236}">
                <a16:creationId xmlns:a16="http://schemas.microsoft.com/office/drawing/2014/main" id="{A22F3497-D0C1-47A9-984C-360D6842493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897832" y="607573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495"/>
    </mc:Choice>
    <mc:Fallback xmlns="">
      <p:transition spd="slow" advTm="73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8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IX</a:t>
            </a:r>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4020355396"/>
              </p:ext>
            </p:extLst>
          </p:nvPr>
        </p:nvGraphicFramePr>
        <p:xfrm>
          <a:off x="624624" y="1810326"/>
          <a:ext cx="7798939" cy="3789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a:extLst>
              <a:ext uri="{FF2B5EF4-FFF2-40B4-BE49-F238E27FC236}">
                <a16:creationId xmlns:a16="http://schemas.microsoft.com/office/drawing/2014/main" id="{4B01172A-B309-4E1A-BCA8-084F9B658DE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749987" y="5764306"/>
            <a:ext cx="609600" cy="609600"/>
          </a:xfrm>
          <a:prstGeom prst="rect">
            <a:avLst/>
          </a:prstGeom>
        </p:spPr>
      </p:pic>
    </p:spTree>
    <p:custDataLst>
      <p:tags r:id="rId1"/>
    </p:custDataLst>
    <p:extLst>
      <p:ext uri="{BB962C8B-B14F-4D97-AF65-F5344CB8AC3E}">
        <p14:creationId xmlns:p14="http://schemas.microsoft.com/office/powerpoint/2010/main" val="2567319035"/>
      </p:ext>
    </p:extLst>
  </p:cSld>
  <p:clrMapOvr>
    <a:masterClrMapping/>
  </p:clrMapOvr>
  <mc:AlternateContent xmlns:mc="http://schemas.openxmlformats.org/markup-compatibility/2006" xmlns:p14="http://schemas.microsoft.com/office/powerpoint/2010/main">
    <mc:Choice Requires="p14">
      <p:transition spd="slow" p14:dur="2000" advTm="42777"/>
    </mc:Choice>
    <mc:Fallback xmlns="">
      <p:transition spd="slow" advTm="427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Harassment Defined</a:t>
            </a:r>
          </a:p>
        </p:txBody>
      </p:sp>
      <p:sp>
        <p:nvSpPr>
          <p:cNvPr id="5" name="Content Placeholder 4"/>
          <p:cNvSpPr>
            <a:spLocks noGrp="1"/>
          </p:cNvSpPr>
          <p:nvPr>
            <p:ph sz="half" idx="1"/>
          </p:nvPr>
        </p:nvSpPr>
        <p:spPr>
          <a:xfrm>
            <a:off x="498517" y="1408386"/>
            <a:ext cx="5092985" cy="5076497"/>
          </a:xfrm>
        </p:spPr>
        <p:txBody>
          <a:bodyPr>
            <a:normAutofit/>
          </a:bodyPr>
          <a:lstStyle/>
          <a:p>
            <a:pPr fontAlgn="base"/>
            <a:r>
              <a:rPr lang="en-US" dirty="0"/>
              <a:t>Any of three types of misconduct on the basis of sex which jeopardize equal access to education:</a:t>
            </a:r>
          </a:p>
          <a:p>
            <a:pPr fontAlgn="base"/>
            <a:r>
              <a:rPr lang="en-US" dirty="0"/>
              <a:t>Quid pro quo </a:t>
            </a:r>
          </a:p>
          <a:p>
            <a:pPr fontAlgn="base"/>
            <a:r>
              <a:rPr lang="en-US" dirty="0"/>
              <a:t>Hostile environment sexual harassment </a:t>
            </a:r>
          </a:p>
          <a:p>
            <a:pPr fontAlgn="base"/>
            <a:r>
              <a:rPr lang="en-US" dirty="0"/>
              <a:t>Any instance of sexual assault, dating violence, domestic violence, or stalking.</a:t>
            </a:r>
          </a:p>
          <a:p>
            <a:endParaRPr lang="en-US" dirty="0"/>
          </a:p>
        </p:txBody>
      </p:sp>
      <p:pic>
        <p:nvPicPr>
          <p:cNvPr id="4" name="Picture 3">
            <a:extLst>
              <a:ext uri="{FF2B5EF4-FFF2-40B4-BE49-F238E27FC236}">
                <a16:creationId xmlns:a16="http://schemas.microsoft.com/office/drawing/2014/main" id="{82DE6621-52F4-4F37-A39B-7C2DA832178A}"/>
              </a:ext>
            </a:extLst>
          </p:cNvPr>
          <p:cNvPicPr>
            <a:picLocks noChangeAspect="1"/>
          </p:cNvPicPr>
          <p:nvPr/>
        </p:nvPicPr>
        <p:blipFill>
          <a:blip r:embed="rId6"/>
          <a:stretch>
            <a:fillRect/>
          </a:stretch>
        </p:blipFill>
        <p:spPr>
          <a:xfrm>
            <a:off x="5438274" y="2286000"/>
            <a:ext cx="3207209" cy="2286000"/>
          </a:xfrm>
          <a:prstGeom prst="rect">
            <a:avLst/>
          </a:prstGeom>
        </p:spPr>
      </p:pic>
      <p:pic>
        <p:nvPicPr>
          <p:cNvPr id="3" name="Recorded Sound">
            <a:hlinkClick r:id="" action="ppaction://media"/>
            <a:extLst>
              <a:ext uri="{FF2B5EF4-FFF2-40B4-BE49-F238E27FC236}">
                <a16:creationId xmlns:a16="http://schemas.microsoft.com/office/drawing/2014/main" id="{CFAE60F2-BDAC-4A9B-87B8-13BF2F64A6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25407" y="5764306"/>
            <a:ext cx="609600" cy="609600"/>
          </a:xfrm>
          <a:prstGeom prst="rect">
            <a:avLst/>
          </a:prstGeom>
        </p:spPr>
      </p:pic>
    </p:spTree>
    <p:custDataLst>
      <p:tags r:id="rId1"/>
    </p:custDataLst>
    <p:extLst>
      <p:ext uri="{BB962C8B-B14F-4D97-AF65-F5344CB8AC3E}">
        <p14:creationId xmlns:p14="http://schemas.microsoft.com/office/powerpoint/2010/main" val="226773004"/>
      </p:ext>
    </p:extLst>
  </p:cSld>
  <p:clrMapOvr>
    <a:masterClrMapping/>
  </p:clrMapOvr>
  <mc:AlternateContent xmlns:mc="http://schemas.openxmlformats.org/markup-compatibility/2006" xmlns:p14="http://schemas.microsoft.com/office/powerpoint/2010/main">
    <mc:Choice Requires="p14">
      <p:transition spd="slow" p14:dur="2000" advTm="168934"/>
    </mc:Choice>
    <mc:Fallback xmlns="">
      <p:transition spd="slow" advTm="168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5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Reasonable Person Standard</a:t>
            </a:r>
          </a:p>
        </p:txBody>
      </p:sp>
      <p:sp>
        <p:nvSpPr>
          <p:cNvPr id="3" name="Content Placeholder 2"/>
          <p:cNvSpPr>
            <a:spLocks noGrp="1"/>
          </p:cNvSpPr>
          <p:nvPr>
            <p:ph sz="half" idx="1"/>
          </p:nvPr>
        </p:nvSpPr>
        <p:spPr/>
        <p:txBody>
          <a:bodyPr>
            <a:normAutofit/>
          </a:bodyPr>
          <a:lstStyle/>
          <a:p>
            <a:endParaRPr lang="en-US" dirty="0"/>
          </a:p>
          <a:p>
            <a:endParaRPr lang="en-US" dirty="0"/>
          </a:p>
          <a:p>
            <a:r>
              <a:rPr lang="en-US" dirty="0"/>
              <a:t>Would a reasonable person in the victim’s shoes find the conduct to be offensive or unwelcome?</a:t>
            </a:r>
          </a:p>
        </p:txBody>
      </p:sp>
      <p:pic>
        <p:nvPicPr>
          <p:cNvPr id="8" name="Content Placeholder 7" descr="Biblioteca- Instituto de Banca y Comercio de Ponce: Nuevo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400550" y="2798763"/>
            <a:ext cx="3657600" cy="2514600"/>
          </a:xfrm>
        </p:spPr>
      </p:pic>
      <p:pic>
        <p:nvPicPr>
          <p:cNvPr id="4" name="Recorded Sound">
            <a:hlinkClick r:id="" action="ppaction://media"/>
            <a:extLst>
              <a:ext uri="{FF2B5EF4-FFF2-40B4-BE49-F238E27FC236}">
                <a16:creationId xmlns:a16="http://schemas.microsoft.com/office/drawing/2014/main" id="{5BB379E0-B6DE-437A-98CF-02DA0093D2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5764306"/>
            <a:ext cx="609600" cy="609600"/>
          </a:xfrm>
          <a:prstGeom prst="rect">
            <a:avLst/>
          </a:prstGeom>
        </p:spPr>
      </p:pic>
    </p:spTree>
    <p:custDataLst>
      <p:tags r:id="rId1"/>
    </p:custDataLst>
    <p:extLst>
      <p:ext uri="{BB962C8B-B14F-4D97-AF65-F5344CB8AC3E}">
        <p14:creationId xmlns:p14="http://schemas.microsoft.com/office/powerpoint/2010/main" val="272793455"/>
      </p:ext>
    </p:extLst>
  </p:cSld>
  <p:clrMapOvr>
    <a:masterClrMapping/>
  </p:clrMapOvr>
  <mc:AlternateContent xmlns:mc="http://schemas.openxmlformats.org/markup-compatibility/2006" xmlns:p14="http://schemas.microsoft.com/office/powerpoint/2010/main">
    <mc:Choice Requires="p14">
      <p:transition spd="slow" p14:dur="2000" advTm="29352"/>
    </mc:Choice>
    <mc:Fallback xmlns="">
      <p:transition spd="slow" advTm="29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4185-8D02-40DB-9485-730292D73A10}"/>
              </a:ext>
            </a:extLst>
          </p:cNvPr>
          <p:cNvSpPr>
            <a:spLocks noGrp="1"/>
          </p:cNvSpPr>
          <p:nvPr>
            <p:ph type="title"/>
          </p:nvPr>
        </p:nvSpPr>
        <p:spPr/>
        <p:txBody>
          <a:bodyPr/>
          <a:lstStyle/>
          <a:p>
            <a:r>
              <a:rPr lang="en-US" dirty="0"/>
              <a:t>Sexual Assault</a:t>
            </a:r>
          </a:p>
        </p:txBody>
      </p:sp>
      <p:sp>
        <p:nvSpPr>
          <p:cNvPr id="3" name="Content Placeholder 2">
            <a:extLst>
              <a:ext uri="{FF2B5EF4-FFF2-40B4-BE49-F238E27FC236}">
                <a16:creationId xmlns:a16="http://schemas.microsoft.com/office/drawing/2014/main" id="{0461E5C2-0780-47C1-8C30-AA57302C3A48}"/>
              </a:ext>
            </a:extLst>
          </p:cNvPr>
          <p:cNvSpPr>
            <a:spLocks noGrp="1"/>
          </p:cNvSpPr>
          <p:nvPr>
            <p:ph idx="1"/>
          </p:nvPr>
        </p:nvSpPr>
        <p:spPr>
          <a:xfrm>
            <a:off x="498474" y="1981200"/>
            <a:ext cx="7556313" cy="4144963"/>
          </a:xfrm>
        </p:spPr>
        <p:txBody>
          <a:bodyPr/>
          <a:lstStyle/>
          <a:p>
            <a:r>
              <a:rPr lang="en-US" dirty="0"/>
              <a:t>Under Title IX, sexual assault is an egregious form of sexual harassment. It occurs any time there is sexual contact without consent. </a:t>
            </a:r>
            <a:br>
              <a:rPr lang="en-US" dirty="0"/>
            </a:br>
            <a:br>
              <a:rPr lang="en-US" dirty="0"/>
            </a:br>
            <a:endParaRPr lang="en-US" dirty="0"/>
          </a:p>
          <a:p>
            <a:r>
              <a:rPr lang="en-US" dirty="0"/>
              <a:t>Sexual assault can include rape and other non-consensual sexual acts. </a:t>
            </a:r>
          </a:p>
        </p:txBody>
      </p:sp>
      <p:pic>
        <p:nvPicPr>
          <p:cNvPr id="6" name="Recorded Sound">
            <a:hlinkClick r:id="" action="ppaction://media"/>
            <a:extLst>
              <a:ext uri="{FF2B5EF4-FFF2-40B4-BE49-F238E27FC236}">
                <a16:creationId xmlns:a16="http://schemas.microsoft.com/office/drawing/2014/main" id="{CA65497D-639D-4412-AEFA-E49A78F5B3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567447" y="5764306"/>
            <a:ext cx="609600" cy="609600"/>
          </a:xfrm>
          <a:prstGeom prst="rect">
            <a:avLst/>
          </a:prstGeom>
        </p:spPr>
      </p:pic>
    </p:spTree>
    <p:custDataLst>
      <p:tags r:id="rId1"/>
    </p:custDataLst>
    <p:extLst>
      <p:ext uri="{BB962C8B-B14F-4D97-AF65-F5344CB8AC3E}">
        <p14:creationId xmlns:p14="http://schemas.microsoft.com/office/powerpoint/2010/main" val="2217305221"/>
      </p:ext>
    </p:extLst>
  </p:cSld>
  <p:clrMapOvr>
    <a:masterClrMapping/>
  </p:clrMapOvr>
  <mc:AlternateContent xmlns:mc="http://schemas.openxmlformats.org/markup-compatibility/2006" xmlns:p14="http://schemas.microsoft.com/office/powerpoint/2010/main">
    <mc:Choice Requires="p14">
      <p:transition spd="slow" p14:dur="2000" advTm="17333"/>
    </mc:Choice>
    <mc:Fallback xmlns="">
      <p:transition spd="slow" advTm="17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Consent</a:t>
            </a:r>
          </a:p>
        </p:txBody>
      </p:sp>
      <p:sp>
        <p:nvSpPr>
          <p:cNvPr id="3" name="Content Placeholder 2"/>
          <p:cNvSpPr>
            <a:spLocks noGrp="1"/>
          </p:cNvSpPr>
          <p:nvPr>
            <p:ph idx="1"/>
          </p:nvPr>
        </p:nvSpPr>
        <p:spPr>
          <a:xfrm>
            <a:off x="581601" y="1731819"/>
            <a:ext cx="7556313" cy="4144963"/>
          </a:xfrm>
        </p:spPr>
        <p:txBody>
          <a:bodyPr/>
          <a:lstStyle/>
          <a:p>
            <a:r>
              <a:rPr lang="en-US" dirty="0"/>
              <a:t>Consent is defined as knowing, voluntary, and clear permission by word or action, </a:t>
            </a:r>
            <a:r>
              <a:rPr lang="en-US" b="0" i="0" dirty="0">
                <a:solidFill>
                  <a:srgbClr val="444444"/>
                </a:solidFill>
                <a:effectLst/>
                <a:latin typeface="Open Sans" panose="020B0606030504020204" pitchFamily="34" charset="0"/>
              </a:rPr>
              <a:t>which a reasonable person would interpret as a willingness to participate in mutually agreed-upon sexual acts.</a:t>
            </a:r>
            <a:endParaRPr lang="en-US" dirty="0"/>
          </a:p>
          <a:p>
            <a:r>
              <a:rPr lang="en-US" dirty="0"/>
              <a:t>Consent is the basis for all healthy sexual interactions with your partner(s)!</a:t>
            </a:r>
            <a:br>
              <a:rPr lang="en-US" dirty="0"/>
            </a:br>
            <a:endParaRPr lang="en-US" dirty="0"/>
          </a:p>
        </p:txBody>
      </p:sp>
      <p:pic>
        <p:nvPicPr>
          <p:cNvPr id="7" name="Picture 6" descr="People And Education, College Students Meeting And Doing ..."/>
          <p:cNvPicPr>
            <a:picLocks noChangeAspect="1"/>
          </p:cNvPicPr>
          <p:nvPr/>
        </p:nvPicPr>
        <p:blipFill rotWithShape="1">
          <a:blip r:embed="rId6">
            <a:extLst>
              <a:ext uri="{28A0092B-C50C-407E-A947-70E740481C1C}">
                <a14:useLocalDpi xmlns:a14="http://schemas.microsoft.com/office/drawing/2010/main" val="0"/>
              </a:ext>
            </a:extLst>
          </a:blip>
          <a:srcRect r="12307"/>
          <a:stretch/>
        </p:blipFill>
        <p:spPr>
          <a:xfrm>
            <a:off x="410799" y="4803583"/>
            <a:ext cx="2836106" cy="1822047"/>
          </a:xfrm>
          <a:prstGeom prst="rect">
            <a:avLst/>
          </a:prstGeom>
        </p:spPr>
      </p:pic>
      <p:pic>
        <p:nvPicPr>
          <p:cNvPr id="10" name="Picture 9" descr="Dating In College: 5 Things To Know At The Beginning Of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0790" y="4721744"/>
            <a:ext cx="2858621" cy="1903886"/>
          </a:xfrm>
          <a:prstGeom prst="rect">
            <a:avLst/>
          </a:prstGeom>
        </p:spPr>
      </p:pic>
      <p:pic>
        <p:nvPicPr>
          <p:cNvPr id="8" name="Picture 7" descr="5 Widespread Myths About Interracial Relationships"/>
          <p:cNvPicPr>
            <a:picLocks noChangeAspect="1"/>
          </p:cNvPicPr>
          <p:nvPr/>
        </p:nvPicPr>
        <p:blipFill rotWithShape="1">
          <a:blip r:embed="rId8">
            <a:extLst>
              <a:ext uri="{28A0092B-C50C-407E-A947-70E740481C1C}">
                <a14:useLocalDpi xmlns:a14="http://schemas.microsoft.com/office/drawing/2010/main" val="0"/>
              </a:ext>
            </a:extLst>
          </a:blip>
          <a:srcRect l="21842"/>
          <a:stretch/>
        </p:blipFill>
        <p:spPr>
          <a:xfrm>
            <a:off x="3320154" y="4393071"/>
            <a:ext cx="2617387" cy="2232559"/>
          </a:xfrm>
          <a:prstGeom prst="rect">
            <a:avLst/>
          </a:prstGeom>
        </p:spPr>
      </p:pic>
      <p:pic>
        <p:nvPicPr>
          <p:cNvPr id="4" name="Recorded Sound">
            <a:hlinkClick r:id="" action="ppaction://media"/>
            <a:extLst>
              <a:ext uri="{FF2B5EF4-FFF2-40B4-BE49-F238E27FC236}">
                <a16:creationId xmlns:a16="http://schemas.microsoft.com/office/drawing/2014/main" id="{5ADD1BF2-15A5-4E46-96A6-36F0AE59F3E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528314" y="6248400"/>
            <a:ext cx="609600" cy="609600"/>
          </a:xfrm>
          <a:prstGeom prst="rect">
            <a:avLst/>
          </a:prstGeom>
        </p:spPr>
      </p:pic>
    </p:spTree>
    <p:custDataLst>
      <p:tags r:id="rId1"/>
    </p:custDataLst>
    <p:extLst>
      <p:ext uri="{BB962C8B-B14F-4D97-AF65-F5344CB8AC3E}">
        <p14:creationId xmlns:p14="http://schemas.microsoft.com/office/powerpoint/2010/main" val="117067922"/>
      </p:ext>
    </p:extLst>
  </p:cSld>
  <p:clrMapOvr>
    <a:masterClrMapping/>
  </p:clrMapOvr>
  <mc:AlternateContent xmlns:mc="http://schemas.openxmlformats.org/markup-compatibility/2006" xmlns:p14="http://schemas.microsoft.com/office/powerpoint/2010/main">
    <mc:Choice Requires="p14">
      <p:transition spd="slow" p14:dur="2000" advTm="28933"/>
    </mc:Choice>
    <mc:Fallback xmlns="">
      <p:transition spd="slow" advTm="28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IX Compliance</a:t>
            </a:r>
          </a:p>
        </p:txBody>
      </p:sp>
      <p:sp>
        <p:nvSpPr>
          <p:cNvPr id="3" name="Content Placeholder 2"/>
          <p:cNvSpPr>
            <a:spLocks noGrp="1"/>
          </p:cNvSpPr>
          <p:nvPr>
            <p:ph idx="1"/>
          </p:nvPr>
        </p:nvSpPr>
        <p:spPr>
          <a:xfrm>
            <a:off x="498474" y="1755289"/>
            <a:ext cx="7556313" cy="4144963"/>
          </a:xfrm>
        </p:spPr>
        <p:txBody>
          <a:bodyPr/>
          <a:lstStyle/>
          <a:p>
            <a:r>
              <a:rPr lang="en-US" dirty="0"/>
              <a:t>Once the University has notice of a potential violation, it must:</a:t>
            </a:r>
            <a:br>
              <a:rPr lang="en-US" dirty="0"/>
            </a:br>
            <a:endParaRPr lang="en-US" dirty="0"/>
          </a:p>
          <a:p>
            <a:pPr lvl="1"/>
            <a:r>
              <a:rPr lang="en-US" dirty="0"/>
              <a:t>Take immediate and appropriate steps to investigate what happened</a:t>
            </a:r>
            <a:br>
              <a:rPr lang="en-US" dirty="0"/>
            </a:br>
            <a:endParaRPr lang="en-US" dirty="0"/>
          </a:p>
          <a:p>
            <a:pPr lvl="1"/>
            <a:r>
              <a:rPr lang="en-US" dirty="0"/>
              <a:t>Take prompt and effective action to end the harassment, remedy the effects, and prevent recurrences as well as prevent retaliation. </a:t>
            </a:r>
          </a:p>
        </p:txBody>
      </p:sp>
      <p:pic>
        <p:nvPicPr>
          <p:cNvPr id="4" name="Recorded Sound">
            <a:hlinkClick r:id="" action="ppaction://media"/>
            <a:extLst>
              <a:ext uri="{FF2B5EF4-FFF2-40B4-BE49-F238E27FC236}">
                <a16:creationId xmlns:a16="http://schemas.microsoft.com/office/drawing/2014/main" id="{F283BEF8-66B7-4B19-849E-8717F10A80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445187" y="5900252"/>
            <a:ext cx="609600" cy="520201"/>
          </a:xfrm>
          <a:prstGeom prst="rect">
            <a:avLst/>
          </a:prstGeom>
        </p:spPr>
      </p:pic>
    </p:spTree>
    <p:custDataLst>
      <p:tags r:id="rId1"/>
    </p:custDataLst>
    <p:extLst>
      <p:ext uri="{BB962C8B-B14F-4D97-AF65-F5344CB8AC3E}">
        <p14:creationId xmlns:p14="http://schemas.microsoft.com/office/powerpoint/2010/main" val="3242506987"/>
      </p:ext>
    </p:extLst>
  </p:cSld>
  <p:clrMapOvr>
    <a:masterClrMapping/>
  </p:clrMapOvr>
  <mc:AlternateContent xmlns:mc="http://schemas.openxmlformats.org/markup-compatibility/2006" xmlns:p14="http://schemas.microsoft.com/office/powerpoint/2010/main">
    <mc:Choice Requires="p14">
      <p:transition spd="slow" p14:dur="2000" advTm="23702"/>
    </mc:Choice>
    <mc:Fallback xmlns="">
      <p:transition spd="slow" advTm="237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12" y="472966"/>
            <a:ext cx="7556313" cy="5087007"/>
          </a:xfrm>
        </p:spPr>
        <p:txBody>
          <a:bodyPr/>
          <a:lstStyle/>
          <a:p>
            <a:r>
              <a:rPr lang="en-US" baseline="0" dirty="0">
                <a:solidFill>
                  <a:srgbClr val="FF0000"/>
                </a:solidFill>
              </a:rPr>
              <a:t>Remember:</a:t>
            </a:r>
            <a:br>
              <a:rPr lang="en-US" baseline="0" dirty="0"/>
            </a:br>
            <a:br>
              <a:rPr lang="en-US" baseline="0" dirty="0"/>
            </a:br>
            <a:r>
              <a:rPr lang="en-US" baseline="0" dirty="0"/>
              <a:t>If you are both a student and an employee, you may have a reporting obligation if you work in certain areas of the University, such as Housing. </a:t>
            </a:r>
            <a:endParaRPr lang="en-US" dirty="0"/>
          </a:p>
        </p:txBody>
      </p:sp>
      <p:pic>
        <p:nvPicPr>
          <p:cNvPr id="3" name="Recorded Sound">
            <a:hlinkClick r:id="" action="ppaction://media"/>
            <a:extLst>
              <a:ext uri="{FF2B5EF4-FFF2-40B4-BE49-F238E27FC236}">
                <a16:creationId xmlns:a16="http://schemas.microsoft.com/office/drawing/2014/main" id="{6AA507E6-8B5F-42EB-A82E-47B3CF1D5B0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00125" y="5975130"/>
            <a:ext cx="609600" cy="609600"/>
          </a:xfrm>
          <a:prstGeom prst="rect">
            <a:avLst/>
          </a:prstGeom>
        </p:spPr>
      </p:pic>
    </p:spTree>
    <p:custDataLst>
      <p:tags r:id="rId1"/>
    </p:custDataLst>
    <p:extLst>
      <p:ext uri="{BB962C8B-B14F-4D97-AF65-F5344CB8AC3E}">
        <p14:creationId xmlns:p14="http://schemas.microsoft.com/office/powerpoint/2010/main" val="653038319"/>
      </p:ext>
    </p:extLst>
  </p:cSld>
  <p:clrMapOvr>
    <a:masterClrMapping/>
  </p:clrMapOvr>
  <mc:AlternateContent xmlns:mc="http://schemas.openxmlformats.org/markup-compatibility/2006" xmlns:p14="http://schemas.microsoft.com/office/powerpoint/2010/main">
    <mc:Choice Requires="p14">
      <p:transition spd="slow" p14:dur="2000" advTm="23702"/>
    </mc:Choice>
    <mc:Fallback xmlns="">
      <p:transition spd="slow" advTm="237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1.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0.5|0.6|0.8"/>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DU Blocks">
  <a:themeElements>
    <a:clrScheme name="ODU Theme Colors 1">
      <a:dk1>
        <a:sysClr val="windowText" lastClr="000000"/>
      </a:dk1>
      <a:lt1>
        <a:sysClr val="window" lastClr="FFFFFF"/>
      </a:lt1>
      <a:dk2>
        <a:srgbClr val="2B142D"/>
      </a:dk2>
      <a:lt2>
        <a:srgbClr val="BD971F"/>
      </a:lt2>
      <a:accent1>
        <a:srgbClr val="003767"/>
      </a:accent1>
      <a:accent2>
        <a:srgbClr val="7EC8E4"/>
      </a:accent2>
      <a:accent3>
        <a:srgbClr val="DA5120"/>
      </a:accent3>
      <a:accent4>
        <a:srgbClr val="8D8E8D"/>
      </a:accent4>
      <a:accent5>
        <a:srgbClr val="DA5120"/>
      </a:accent5>
      <a:accent6>
        <a:srgbClr val="5B9029"/>
      </a:accent6>
      <a:hlink>
        <a:srgbClr val="003767"/>
      </a:hlink>
      <a:folHlink>
        <a:srgbClr val="4D393E"/>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ODU Blocks</Template>
  <TotalTime>13779</TotalTime>
  <Words>1696</Words>
  <Application>Microsoft Office PowerPoint</Application>
  <PresentationFormat>On-screen Show (4:3)</PresentationFormat>
  <Paragraphs>150</Paragraphs>
  <Slides>16</Slides>
  <Notes>15</Notes>
  <HiddenSlides>0</HiddenSlides>
  <MMClips>16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inherit</vt:lpstr>
      <vt:lpstr>Open Sans</vt:lpstr>
      <vt:lpstr>Trebuchet MS</vt:lpstr>
      <vt:lpstr>Wingdings</vt:lpstr>
      <vt:lpstr>ODU Blocks</vt:lpstr>
      <vt:lpstr>Custom Design</vt:lpstr>
      <vt:lpstr>Welcome International and Graduate Students!</vt:lpstr>
      <vt:lpstr>How do you define sexual harassment? </vt:lpstr>
      <vt:lpstr>TITLE IX</vt:lpstr>
      <vt:lpstr>Sexual Harassment Defined</vt:lpstr>
      <vt:lpstr>The Reasonable Person Standard</vt:lpstr>
      <vt:lpstr>Sexual Assault</vt:lpstr>
      <vt:lpstr>Consent</vt:lpstr>
      <vt:lpstr>Title IX Compliance</vt:lpstr>
      <vt:lpstr>Remember:  If you are both a student and an employee, you may have a reporting obligation if you work in certain areas of the University, such as Housing. </vt:lpstr>
      <vt:lpstr>PowerPoint Presentation</vt:lpstr>
      <vt:lpstr>Filing a Complaint</vt:lpstr>
      <vt:lpstr>Confidentiality Issues</vt:lpstr>
      <vt:lpstr>Barriers to Disclosure </vt:lpstr>
      <vt:lpstr>Resources</vt:lpstr>
      <vt:lpstr>Summary</vt:lpstr>
      <vt:lpstr>You play a vital role! </vt:lpstr>
    </vt:vector>
  </TitlesOfParts>
  <Manager/>
  <Company>Old Dominion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ODU Presentation</dc:title>
  <dc:subject/>
  <dc:creator>Wright, Ariana</dc:creator>
  <cp:keywords/>
  <dc:description/>
  <cp:lastModifiedBy>Fuss, Heather M.</cp:lastModifiedBy>
  <cp:revision>226</cp:revision>
  <cp:lastPrinted>2017-07-24T17:37:32Z</cp:lastPrinted>
  <dcterms:created xsi:type="dcterms:W3CDTF">2017-07-05T18:09:43Z</dcterms:created>
  <dcterms:modified xsi:type="dcterms:W3CDTF">2021-06-28T15:59:54Z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792244E6-1416-4A83-BDBE-02EE4BA8FBC2</vt:lpwstr>
  </property>
  <property fmtid="{D5CDD505-2E9C-101B-9397-08002B2CF9AE}" pid="3" name="ArticulatePath">
    <vt:lpwstr>Presentation5</vt:lpwstr>
  </property>
</Properties>
</file>