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" ContentType="image/jpe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3" r:id="rId1"/>
  </p:sldMasterIdLst>
  <p:sldIdLst>
    <p:sldId id="256" r:id="rId2"/>
    <p:sldId id="272" r:id="rId3"/>
    <p:sldId id="259" r:id="rId4"/>
    <p:sldId id="258" r:id="rId5"/>
    <p:sldId id="273" r:id="rId6"/>
    <p:sldId id="257" r:id="rId7"/>
    <p:sldId id="269" r:id="rId8"/>
    <p:sldId id="260" r:id="rId9"/>
    <p:sldId id="261" r:id="rId10"/>
    <p:sldId id="262" r:id="rId11"/>
    <p:sldId id="263" r:id="rId12"/>
    <p:sldId id="270" r:id="rId13"/>
    <p:sldId id="266" r:id="rId14"/>
    <p:sldId id="274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E58"/>
    <a:srgbClr val="6D809C"/>
    <a:srgbClr val="2B1ED9"/>
    <a:srgbClr val="097EFF"/>
    <a:srgbClr val="143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8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5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1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D4177-4657-1A4E-A921-DE8A62DA01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CD6553-ECE3-40CA-B942-299F8AE1563A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74874-739E-4FF2-A7F3-37734013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36E0C-4FEA-47A6-A298-3452F395A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B8387B4-4677-0648-895D-3D7408678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rgbClr val="0E2E5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F0CE68A-E1C4-1145-A5AA-5D580F62F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E2E58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</p:spTree>
    <p:extLst>
      <p:ext uri="{BB962C8B-B14F-4D97-AF65-F5344CB8AC3E}">
        <p14:creationId xmlns:p14="http://schemas.microsoft.com/office/powerpoint/2010/main" val="414245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804A0-1676-3C49-A32B-21DA7EDE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68A9A-A833-4ACB-8D44-8D531977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FF2D0E-777B-4CB9-8108-B84D955D3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FD18A-AB7C-7747-B042-1E242B375525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378F33-5C8E-1B45-9834-51B30ABE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ADCF7-5AF4-5049-A4F2-C6D139C5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B684-7C63-8E49-8395-17F29966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88F3A-8881-404D-8783-B2D37DD61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10488D-957F-3C40-A68F-29D340A6D0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8D57A0F-CAC3-FF47-B294-FF707EA52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A70C-CBD7-1343-BB9B-44C68B67DC10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BA6E0-D7B7-D746-BA8F-1E6704855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588E0-9743-054F-846C-0338D0DEA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B1041-6D2E-EA4F-BD6D-34F8477A9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1E593FC-EA0C-B941-9D02-8466B11A0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C52A903-1CF1-054F-9EA8-6D86F4549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B7A47C6-47CB-4646-AD8D-980AA62DD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16B1F-7E47-FA48-A154-6BEA3394FF27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0FC3C-BF9A-6248-8C0F-CE9899303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E8909F-C26F-8A4B-8139-AB1B3B6A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89E7F4-00BA-9341-87A1-CA4C83095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5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BF5BC-39BD-41B4-95A9-2DFBCC628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92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8000C-2412-4415-B270-AF828BE83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593238" y="6350793"/>
            <a:ext cx="5687469" cy="457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F6138-AA80-408C-BCB6-50A66DB3A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0" y="69373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D9D0E8-27B5-4484-A3CB-83AE97E27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5250" y="1997075"/>
            <a:ext cx="5261723" cy="50165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FB795E-A8B3-417B-81D1-D864B27AABF1}"/>
              </a:ext>
            </a:extLst>
          </p:cNvPr>
          <p:cNvSpPr/>
          <p:nvPr userDrawn="1"/>
        </p:nvSpPr>
        <p:spPr>
          <a:xfrm rot="10800000">
            <a:off x="3869307" y="-1"/>
            <a:ext cx="1130613" cy="1126108"/>
          </a:xfrm>
          <a:prstGeom prst="rtTriangle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5A28D-557A-D14C-9A30-9101180026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3" y="5623263"/>
            <a:ext cx="2430172" cy="1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4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898D-4C12-4A66-B219-AE0A8BC5C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C2CD4-3AD5-4EC9-8A17-4D3550335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0308" y="2513013"/>
            <a:ext cx="5495407" cy="915987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Divider Title</a:t>
            </a:r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831FD9-1DCF-43D0-9835-41556B9E9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308" y="3429000"/>
            <a:ext cx="5495407" cy="501650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D83F30-E740-A54E-AB8C-DAC05E73DE92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2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40FF6-52C4-4F4C-8CF4-ADE48A054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2BD534-D0E2-4C08-84FD-D4D3AC673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137" y="464013"/>
            <a:ext cx="4821202" cy="59903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09FBE-DC60-40E8-99FA-D691CFB60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38" y="1121827"/>
            <a:ext cx="1919208" cy="510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66C245-639E-4C1F-9076-DE5568F48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014" y="1292225"/>
            <a:ext cx="4954326" cy="45942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EC991C-B24D-468E-A61E-17174036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5129" y="0"/>
            <a:ext cx="6087097" cy="685800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D278B-5DFD-F74F-87F1-EE3A86762A90}"/>
              </a:ext>
            </a:extLst>
          </p:cNvPr>
          <p:cNvPicPr>
            <a:picLocks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4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7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U Blu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3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D78793-F68F-4B38-90EB-C5A02593F8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17617"/>
            <a:ext cx="4951603" cy="51185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16" y="45806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38A9-A84E-7B4E-B3CB-C46A7AF17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6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CCA2E5-982A-40DD-BF96-42DB250DD647}"/>
              </a:ext>
            </a:extLst>
          </p:cNvPr>
          <p:cNvSpPr/>
          <p:nvPr userDrawn="1"/>
        </p:nvSpPr>
        <p:spPr>
          <a:xfrm>
            <a:off x="8751094" y="3429000"/>
            <a:ext cx="3428999" cy="3428999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ea typeface="Vitesse Light" charset="0"/>
              <a:cs typeface="Vitesse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9A93C-7889-4DB1-B44C-3AF7B9FEC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4546618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EB750A-4971-426D-BB42-199A2D49C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228" y="3903566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C4E94FF-0745-451B-99A7-2B7C53F34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228" y="4788273"/>
            <a:ext cx="6993115" cy="139571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36DA81-F26E-4703-85DD-47E2FCA2D5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847AB5-0DA1-4133-8650-16D999902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888" y="4737099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613D6A5-A435-4F7B-8F85-720BF57647A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>
            <a:off x="7870826" y="3080446"/>
            <a:ext cx="1262063" cy="1262062"/>
            <a:chOff x="4966" y="1915"/>
            <a:chExt cx="795" cy="795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8FBA1E78-1695-452C-B470-22D3A9BF66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966" y="1923"/>
              <a:ext cx="787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968B465-C324-4646-AEE0-2931B30DC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2551"/>
              <a:ext cx="158" cy="159"/>
            </a:xfrm>
            <a:custGeom>
              <a:avLst/>
              <a:gdLst>
                <a:gd name="T0" fmla="*/ 0 w 176"/>
                <a:gd name="T1" fmla="*/ 176 h 176"/>
                <a:gd name="T2" fmla="*/ 0 w 176"/>
                <a:gd name="T3" fmla="*/ 176 h 176"/>
                <a:gd name="T4" fmla="*/ 176 w 176"/>
                <a:gd name="T5" fmla="*/ 176 h 176"/>
                <a:gd name="T6" fmla="*/ 176 w 176"/>
                <a:gd name="T7" fmla="*/ 0 h 176"/>
                <a:gd name="T8" fmla="*/ 0 w 176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6">
                  <a:moveTo>
                    <a:pt x="0" y="176"/>
                  </a:moveTo>
                  <a:lnTo>
                    <a:pt x="0" y="176"/>
                  </a:lnTo>
                  <a:lnTo>
                    <a:pt x="176" y="176"/>
                  </a:lnTo>
                  <a:lnTo>
                    <a:pt x="176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8BB86E4-5FDC-4AF5-A63E-1BC33A40D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4" y="2233"/>
              <a:ext cx="477" cy="477"/>
            </a:xfrm>
            <a:custGeom>
              <a:avLst/>
              <a:gdLst>
                <a:gd name="T0" fmla="*/ 0 w 529"/>
                <a:gd name="T1" fmla="*/ 529 h 529"/>
                <a:gd name="T2" fmla="*/ 0 w 529"/>
                <a:gd name="T3" fmla="*/ 529 h 529"/>
                <a:gd name="T4" fmla="*/ 178 w 529"/>
                <a:gd name="T5" fmla="*/ 529 h 529"/>
                <a:gd name="T6" fmla="*/ 529 w 529"/>
                <a:gd name="T7" fmla="*/ 178 h 529"/>
                <a:gd name="T8" fmla="*/ 529 w 529"/>
                <a:gd name="T9" fmla="*/ 0 h 529"/>
                <a:gd name="T10" fmla="*/ 0 w 529"/>
                <a:gd name="T11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29">
                  <a:moveTo>
                    <a:pt x="0" y="529"/>
                  </a:moveTo>
                  <a:lnTo>
                    <a:pt x="0" y="529"/>
                  </a:lnTo>
                  <a:lnTo>
                    <a:pt x="178" y="529"/>
                  </a:lnTo>
                  <a:lnTo>
                    <a:pt x="529" y="178"/>
                  </a:lnTo>
                  <a:lnTo>
                    <a:pt x="529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8D109F-EE45-464D-BE6D-3FFF9ACD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6" y="1915"/>
              <a:ext cx="795" cy="795"/>
            </a:xfrm>
            <a:custGeom>
              <a:avLst/>
              <a:gdLst>
                <a:gd name="T0" fmla="*/ 882 w 882"/>
                <a:gd name="T1" fmla="*/ 0 h 882"/>
                <a:gd name="T2" fmla="*/ 882 w 882"/>
                <a:gd name="T3" fmla="*/ 0 h 882"/>
                <a:gd name="T4" fmla="*/ 0 w 882"/>
                <a:gd name="T5" fmla="*/ 882 h 882"/>
                <a:gd name="T6" fmla="*/ 178 w 882"/>
                <a:gd name="T7" fmla="*/ 882 h 882"/>
                <a:gd name="T8" fmla="*/ 882 w 882"/>
                <a:gd name="T9" fmla="*/ 177 h 882"/>
                <a:gd name="T10" fmla="*/ 882 w 882"/>
                <a:gd name="T11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2" h="882">
                  <a:moveTo>
                    <a:pt x="882" y="0"/>
                  </a:moveTo>
                  <a:lnTo>
                    <a:pt x="882" y="0"/>
                  </a:lnTo>
                  <a:lnTo>
                    <a:pt x="0" y="882"/>
                  </a:lnTo>
                  <a:lnTo>
                    <a:pt x="178" y="882"/>
                  </a:lnTo>
                  <a:lnTo>
                    <a:pt x="882" y="17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39A167-50F0-D942-B096-82082E284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9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85A1F7-702A-49A4-963E-9B86BEB20D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263" y="1450975"/>
            <a:ext cx="4629150" cy="4827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11B37-9B57-4F17-974E-B889B88AF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83A94-2276-47CB-8852-0627819B3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7566" y="4533577"/>
            <a:ext cx="1745172" cy="174517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232C5EC-9F2E-4F0A-8910-2522B656F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09F48F-E7B7-4BAF-8651-F7A3E31001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4AD53-7742-B44B-ACBE-5A51B2A73E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4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9F112-C8F5-4070-95E4-FD7424E40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34000" y="1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B3672-AB1D-4A8A-9A5D-ABD958AAE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D95A90-868F-4B8A-A898-602B6054A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24C9DC9-7061-4552-A3A2-33F7EBC57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4617D0-A8FA-4DB5-9B59-6242874B8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444" y="1733092"/>
            <a:ext cx="6037262" cy="41470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DB9B5-427A-774B-9458-B1CCD5D3D2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1E2370-636D-441C-94FA-C4B8A100B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1E8987-B567-4B6B-9FCD-6444D3284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F9F54E-573D-4F95-A349-F6FBD3F22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14C2F7-FE92-4B5B-BBF0-F22986EE8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90" y="1656072"/>
            <a:ext cx="2718766" cy="264374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9D78B37-8A0D-4771-8480-C130748D04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493" y="3465215"/>
            <a:ext cx="2718766" cy="26437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3C3F7-0B1F-48DA-A16D-83ED913E4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233730" y="3952702"/>
            <a:ext cx="1249226" cy="124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BEC5-5344-C844-881C-78567904B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5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70D14-390A-4703-899F-47F2134FA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3D5516-AA4E-4EEA-9A22-5FF11567BB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C88692-E394-40F4-BFB1-BB3DF41F7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F710A-030E-4009-90C5-EBA15F54CA0C}"/>
              </a:ext>
            </a:extLst>
          </p:cNvPr>
          <p:cNvSpPr/>
          <p:nvPr userDrawn="1"/>
        </p:nvSpPr>
        <p:spPr>
          <a:xfrm>
            <a:off x="6102096" y="0"/>
            <a:ext cx="6089904" cy="6853853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701DAF-5E85-44BB-9B73-85430B6CE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0953" y="4567853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E54AA6D-DA2D-4A2F-B561-8450A9E5B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79" y="2277706"/>
            <a:ext cx="304289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C1E6DC0-05D4-40F9-9D4D-36AD300079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7048" y="-1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9A9DFF-C52B-48A4-881C-E464F6E5E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1732" y="3015575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5302AB3-07A1-4FE0-BBA9-E68B30352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1866" y="696434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976666C-95CC-455F-A77E-5F564A4B0B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866" y="5236412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7D2AF-01F7-4C4D-8352-7FF3F4096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4485F-0AEF-4ADE-92FD-76DBF598D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655664-8D53-469A-9470-BA10065DF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ADB638-9FA7-4946-8522-D1782594F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942026" cy="400729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A63D19B-4B2E-444C-A116-88CB2624FB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8275" y="710064"/>
            <a:ext cx="5394325" cy="5030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40969-9179-C047-BF00-A8278D4B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11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F8C3D-63F3-42D9-B45F-6D6B7EACB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6EF426F-942F-45BE-A72B-2DEA4C342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7EA0A-5699-4ADF-B93D-54857AC0F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9113355" y="2266756"/>
            <a:ext cx="1768534" cy="89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D0C3-F72F-4B9A-AEAD-746B3A092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38845" y="2631609"/>
            <a:ext cx="1768534" cy="892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0EB42-6359-42D2-B90C-CF8B673B0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3700156" y="2889296"/>
            <a:ext cx="1768534" cy="892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4E9EF-3D5C-4F2B-A5FA-E52703CD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5042" y="2443180"/>
            <a:ext cx="1768534" cy="8922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C203AD-4CF0-4CBB-9781-168246A09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146" y="2425647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9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302AE9A-3BCF-4E29-B416-69598365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3096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17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51E6595-4710-47FE-BB4E-BAB1B935F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630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36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221B24B-D5B9-4375-9BB1-466C6C905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39254" y="2425646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53AA34-B0FD-4DC0-8C6F-E09E10C7E1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659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E1256B8-04E3-4A74-AE71-1905ED27C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0880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F62437E-3378-4A78-ADFB-F9EEFFAE1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517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1743FF1C-F0E0-4973-80B7-0617CED140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154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461C-E82B-BD42-9B9F-C22737B551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358C2-B592-4E2D-A562-F3E67479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01CEEE-F0D0-4EA7-B149-A53185B0B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1252DC8-7098-4BCF-B826-610D2C670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F55C8266-7965-46DD-8B9A-4627A7E90B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04167" y="1468525"/>
            <a:ext cx="4791678" cy="459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F87C-91AB-8E4B-B4E9-2C4E83888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C3B69-7864-4697-9C8A-4FD69E85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47C71-3563-4AC2-BEDA-967406328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6BB0DC-7DBB-496E-9B5E-59997C813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0A5F568-05C1-44EE-B80A-C6EBC94317A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7075" y="1603375"/>
            <a:ext cx="7742238" cy="274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BD371443-8FD5-402D-A59F-252F390FFE2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27075" y="4602163"/>
            <a:ext cx="4130675" cy="15732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4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8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8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5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1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1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4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C2F9-C76C-46A3-A50B-306605AB8B1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64" r:id="rId13"/>
    <p:sldLayoutId id="2147483665" r:id="rId14"/>
    <p:sldLayoutId id="2147483666" r:id="rId15"/>
    <p:sldLayoutId id="2147483650" r:id="rId16"/>
    <p:sldLayoutId id="2147483651" r:id="rId17"/>
    <p:sldLayoutId id="2147483652" r:id="rId18"/>
    <p:sldLayoutId id="2147483707" r:id="rId19"/>
    <p:sldLayoutId id="2147483708" r:id="rId20"/>
    <p:sldLayoutId id="2147483706" r:id="rId21"/>
    <p:sldLayoutId id="2147483709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  <p:sldLayoutId id="214748366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ortal.odu.edu/" TargetMode="Externa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undup.org.za/article/covid-19-worlds-unprecedented-experiment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creativecommons.org/licenses/by-nd/3.0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earmarkethealth.blogspot.com/2016/06/the-high-cost-of-chronic-disease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creativecommons.org/licenses/by/3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du.edu/graduateschool/graduate-student-health-insurance" TargetMode="Externa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odu.edu/" TargetMode="Externa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doubtnews.com/2016/05/parents-illegal-order-register-state/" TargetMode="External"/><Relationship Id="rId2" Type="http://schemas.openxmlformats.org/officeDocument/2006/relationships/image" Target="../media/image21.jpe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EFC764-BECE-41B5-9CFF-1C256459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61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 Dominion University</a:t>
            </a:r>
            <a:b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Health Services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Graduate &amp; International Student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</a:t>
            </a:r>
            <a:b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AAHC">
            <a:extLst>
              <a:ext uri="{FF2B5EF4-FFF2-40B4-BE49-F238E27FC236}">
                <a16:creationId xmlns:a16="http://schemas.microsoft.com/office/drawing/2014/main" id="{2F53102C-CCA6-43A4-BA71-504169FD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7" y="2726772"/>
            <a:ext cx="347662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47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E81F5-0015-47B6-96A1-B31A0EDB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Wellness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F4CD3-2809-41AE-9DCF-5DC3F57BC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Promotion				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 and Gender Equity Center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Recreation and Wellness       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Registered Dietician		</a:t>
            </a:r>
          </a:p>
        </p:txBody>
      </p:sp>
      <p:pic>
        <p:nvPicPr>
          <p:cNvPr id="5" name="Picture 4" descr="A picture containing person, woman, people, wooden&#10;&#10;Description automatically generated">
            <a:extLst>
              <a:ext uri="{FF2B5EF4-FFF2-40B4-BE49-F238E27FC236}">
                <a16:creationId xmlns:a16="http://schemas.microsoft.com/office/drawing/2014/main" id="{73B4801E-5082-405F-AEA0-87DE036E3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73" y="209889"/>
            <a:ext cx="3774281" cy="3456590"/>
          </a:xfrm>
          <a:prstGeom prst="rect">
            <a:avLst/>
          </a:prstGeom>
        </p:spPr>
      </p:pic>
      <p:pic>
        <p:nvPicPr>
          <p:cNvPr id="7" name="Picture 6" descr="A group of people on a court&#10;&#10;Description automatically generated">
            <a:extLst>
              <a:ext uri="{FF2B5EF4-FFF2-40B4-BE49-F238E27FC236}">
                <a16:creationId xmlns:a16="http://schemas.microsoft.com/office/drawing/2014/main" id="{16FD0811-6A47-4686-B8F8-E3BFD604F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8" y="2100348"/>
            <a:ext cx="4232060" cy="2821373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A128354-D8D4-4A4C-851B-4945037A6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25" y="4158274"/>
            <a:ext cx="3255514" cy="23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08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9B5D-2818-4605-9FD3-3E545FC07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Monarch Wellness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40530-43E9-4164-8D8B-1E3038C58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ODU Monarch Wellness Portal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Access to review secure records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COVID-19 off campus test results upload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View and Print Immunization Records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Health Education Sites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Update contact address and phone number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Schedule appointments online 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telehealth currently)</a:t>
            </a:r>
          </a:p>
        </p:txBody>
      </p:sp>
    </p:spTree>
    <p:extLst>
      <p:ext uri="{BB962C8B-B14F-4D97-AF65-F5344CB8AC3E}">
        <p14:creationId xmlns:p14="http://schemas.microsoft.com/office/powerpoint/2010/main" val="873350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7003-DB56-4C03-AB1A-1DFA65B0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Schedule An 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BD25D-1B01-4D9F-92FC-47BC1A7CF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Walk-In or Same Day Appointments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Self-Schedule					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Student Health Services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via the Monarch Wellness Portal at </a:t>
            </a:r>
            <a:r>
              <a:rPr lang="en-US" dirty="0">
                <a:hlinkClick r:id="rId2"/>
              </a:rPr>
              <a:t>MyOdu | Main view</a:t>
            </a: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memorize your University Identification Number (UIN)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A5E24-FF43-4F94-8B8D-892BEB09CE9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60" y="498458"/>
            <a:ext cx="3253740" cy="2785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33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73099-2647-41BD-BC30-DB21693F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Protect Yourself from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2314D-D883-4CF5-A6AB-2EABCAE9F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vaccinated with the COVID-19 vaccine/booster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 your hands often with soap and water for 20 seconds; if soap is unavailable use hand sanitizer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direct contact with people outside of your household (6ft distance from other people)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your mouth and nose with a mask/face cover when around others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coughs and sneezes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 and disinfect frequently touched surfaces daily (cell phone, computer, desk, doorknobs)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 your health and if you feel sick stay in your residence hall/home; do not go to class. Coordinate your absence 	with your professor/supervisor. </a:t>
            </a:r>
          </a:p>
        </p:txBody>
      </p:sp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7C9373BE-1808-4D52-8175-DF78AF5D2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52047" y="0"/>
            <a:ext cx="4139953" cy="1690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3F788C-46C0-4C42-A357-48FF60A1A715}"/>
              </a:ext>
            </a:extLst>
          </p:cNvPr>
          <p:cNvSpPr txBox="1"/>
          <p:nvPr/>
        </p:nvSpPr>
        <p:spPr>
          <a:xfrm>
            <a:off x="14134187" y="2417892"/>
            <a:ext cx="13217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groundup.org.za/article/covid-19-worlds-unprecedented-experiment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d/3.0/"/>
              </a:rPr>
              <a:t>CC BY-ND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75814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EBB4-815F-4DD3-A840-21431DEC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Student Travel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9BB39-7639-8B86-284C-31FEF7F73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you are not vaccinated: (Recommended)</a:t>
            </a:r>
          </a:p>
          <a:p>
            <a:pPr lvl="1"/>
            <a:r>
              <a:rPr lang="en-US" dirty="0"/>
              <a:t>Get tested for COVID 3-5 days after arrival, unless you had COVID in the past 90 days.</a:t>
            </a:r>
          </a:p>
          <a:p>
            <a:pPr lvl="1"/>
            <a:r>
              <a:rPr lang="en-US" dirty="0"/>
              <a:t>Self-Quarantine upon arrival to the US for 5 days even if negative – Isolate if your test is positive.</a:t>
            </a:r>
          </a:p>
          <a:p>
            <a:pPr lvl="1"/>
            <a:r>
              <a:rPr lang="en-US" dirty="0"/>
              <a:t>Get vaccinated!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If you are vaccinated and up to date: (Recommended)</a:t>
            </a:r>
          </a:p>
          <a:p>
            <a:pPr lvl="2"/>
            <a:r>
              <a:rPr lang="en-US" dirty="0"/>
              <a:t>Get tested 3-5 days after arrival, unless you had COVID in the past 90 days. </a:t>
            </a:r>
          </a:p>
          <a:p>
            <a:pPr lvl="2"/>
            <a:r>
              <a:rPr lang="en-US" dirty="0"/>
              <a:t>Self monitor for symptoms. No Quarantine needed.</a:t>
            </a:r>
          </a:p>
          <a:p>
            <a:pPr lvl="2"/>
            <a:r>
              <a:rPr lang="en-US" dirty="0"/>
              <a:t>If you show COVID symptoms, self quarantine and retest. </a:t>
            </a:r>
          </a:p>
          <a:p>
            <a:pPr lvl="2"/>
            <a:r>
              <a:rPr lang="en-US" dirty="0"/>
              <a:t>If you test positive, self isolate for 5 days.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64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EFC764-BECE-41B5-9CFF-1C2564596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BE48C15B-6FC8-4D96-AEBE-2E939CAEE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51760" y="1952597"/>
            <a:ext cx="6230620" cy="4170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8A434-DB34-4D80-A8D9-053BD60D0C48}"/>
              </a:ext>
            </a:extLst>
          </p:cNvPr>
          <p:cNvSpPr txBox="1"/>
          <p:nvPr/>
        </p:nvSpPr>
        <p:spPr>
          <a:xfrm>
            <a:off x="2651760" y="5550217"/>
            <a:ext cx="62306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bearmarkethealth.blogspot.com/2016/06/the-high-cost-of-chronic-disease.html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5427AE9-CA76-4035-8120-11E533AA968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Holistic Health and Wellness</a:t>
            </a:r>
          </a:p>
        </p:txBody>
      </p:sp>
    </p:spTree>
    <p:extLst>
      <p:ext uri="{BB962C8B-B14F-4D97-AF65-F5344CB8AC3E}">
        <p14:creationId xmlns:p14="http://schemas.microsoft.com/office/powerpoint/2010/main" val="1616142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4E8520-9CD6-4131-AAF5-A74F2FC7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ODU Student Health Services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D4BABA-3F3E-4302-B18B-84868B59C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1007 South Webb Center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Norfolk, VA. 23529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Telephone: 757-683-3132  – CALL AHEAD for AN APPOINTMENT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studenthealth@odu.edu</a:t>
            </a: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Hours: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 2022 &amp; Spring 2023 – Academic Semester Hours: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 thru Thursday- 8 a.m. to 7 p.m. Friday 8 am -5 pm.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1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8FC2FD-70F6-4A9D-90E6-C247604B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Eligible for Our Services?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01" y="1545918"/>
            <a:ext cx="10515600" cy="458643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Full-Time Graduate Students 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Part-Time students pay a service fee during clinic visits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Health Services DOES NOT require health insurance to be seen; the United Healthcare Plan is available to students through the office of Graduate Studies;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https://www.odu.edu/graduateschool/graduate-student-health-insurance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0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5B6CF-FAE0-4112-87E4-2022E219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Fees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A8BEC-3D86-4D7F-B56C-85FE7E9A0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time graduate students are charged the $135.00 per semester health fee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Part-time graduate students are charged the $ 135.00 health fee upon seeking services per semester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or re-schedule fee is $10.00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Fees are charged for physicals, immunizations, labs, and some medical supplies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Health Services does NOT require insurance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81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C991-087E-A245-B791-A24774DB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Services Provided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32C4-205A-1C4D-8BAB-C7B2A59A2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Care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Care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Telehealth/Telemedicine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Immunizations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Sexually Transmitted Disease Testing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Planning/Contraception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Women’s Health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10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7003-DB56-4C03-AB1A-1DFA65B0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Schedule An 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BD25D-1B01-4D9F-92FC-47BC1A7CF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Walk-In or Same Day Appointments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Self-Schedule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Student Health Services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via the Monarch Wellness Portal at </a:t>
            </a:r>
            <a:r>
              <a:rPr lang="en-US" dirty="0">
                <a:hlinkClick r:id="rId2"/>
              </a:rPr>
              <a:t>MyOdu | Main view</a:t>
            </a: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memorize your MIDAS ID &amp; University Identification Number (UIN) and have a photo ID upon arrival to SHS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0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1103-6023-44D6-9D4A-80C7A1601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Care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AEDB3-E0CF-47DA-B22D-F258CC6A9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Physicians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Nurse Practitioners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Physician Assistants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Registered Nurses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Licensed Practical Nurses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Assistants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Laboratory Technicians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 Care Specialists</a:t>
            </a:r>
          </a:p>
        </p:txBody>
      </p:sp>
    </p:spTree>
    <p:extLst>
      <p:ext uri="{BB962C8B-B14F-4D97-AF65-F5344CB8AC3E}">
        <p14:creationId xmlns:p14="http://schemas.microsoft.com/office/powerpoint/2010/main" val="1519010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0BC8C-82B9-45B3-ABD9-CF215521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ODU Health Entrance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B44F9-1FD9-454D-8CBA-2E2D185F3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722" y="1321472"/>
            <a:ext cx="10515600" cy="5316991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Student Health Center is required by the Commonwealth of Virginia Law 23.1-800 to require the following upon admission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Undergraduate and Graduate students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1.) Completed Health History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2.) Current Immunizations Diphtheria, Tetanus, 				      Poliomyelitis, Measles (Rubeola), German Measles 		               	     (Rubella), Mumps, Meningococcal, Hepatitis B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(per the American College Health Association)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3.)  Tuberculosis Screening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4.) COVID-19 Vaccine (Strongly Recommended)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Date: August 1st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DATE: August 1st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82AC1897-82AB-43A2-9D5D-137FE3CF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10835" y="4266749"/>
            <a:ext cx="3096781" cy="2371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F4FDBA-C9E3-4C64-8C40-DBE3F63D2897}"/>
              </a:ext>
            </a:extLst>
          </p:cNvPr>
          <p:cNvSpPr txBox="1"/>
          <p:nvPr/>
        </p:nvSpPr>
        <p:spPr>
          <a:xfrm>
            <a:off x="8904303" y="6849882"/>
            <a:ext cx="30967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redoubtnews.com/2016/05/parents-illegal-order-register-state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54935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9C43DDF4C8CF4DBB5FE9047866DE19" ma:contentTypeVersion="4" ma:contentTypeDescription="Create a new document." ma:contentTypeScope="" ma:versionID="46a593d48dfcc0f3cc3a670160933084">
  <xsd:schema xmlns:xsd="http://www.w3.org/2001/XMLSchema" xmlns:xs="http://www.w3.org/2001/XMLSchema" xmlns:p="http://schemas.microsoft.com/office/2006/metadata/properties" xmlns:ns2="f37e507f-91f1-4553-8761-288e432d6281" targetNamespace="http://schemas.microsoft.com/office/2006/metadata/properties" ma:root="true" ma:fieldsID="87242d7b5fb227fbb58b613893c7caa9" ns2:_="">
    <xsd:import namespace="f37e507f-91f1-4553-8761-288e432d62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e507f-91f1-4553-8761-288e432d62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97204F-9B13-4AEB-9146-6DC46CFC5AEF}"/>
</file>

<file path=customXml/itemProps2.xml><?xml version="1.0" encoding="utf-8"?>
<ds:datastoreItem xmlns:ds="http://schemas.openxmlformats.org/officeDocument/2006/customXml" ds:itemID="{AB56D53D-F4B0-4654-9E8F-DD190E494649}"/>
</file>

<file path=customXml/itemProps3.xml><?xml version="1.0" encoding="utf-8"?>
<ds:datastoreItem xmlns:ds="http://schemas.openxmlformats.org/officeDocument/2006/customXml" ds:itemID="{D2A839BA-99F0-4404-80C4-B2FFBFDE107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1531</TotalTime>
  <Words>781</Words>
  <Application>Microsoft Office PowerPoint</Application>
  <PresentationFormat>Widescreen</PresentationFormat>
  <Paragraphs>108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Times New Roman</vt:lpstr>
      <vt:lpstr>Calibri Light</vt:lpstr>
      <vt:lpstr>Arial</vt:lpstr>
      <vt:lpstr>Wingdings</vt:lpstr>
      <vt:lpstr>Office Theme</vt:lpstr>
      <vt:lpstr>       Old Dominion University Student Health Services       Graduate &amp; International Student Orientation </vt:lpstr>
      <vt:lpstr>       </vt:lpstr>
      <vt:lpstr>ODU Student Health Services</vt:lpstr>
      <vt:lpstr>Who is Eligible for Our Services?</vt:lpstr>
      <vt:lpstr>Fees </vt:lpstr>
      <vt:lpstr>Services Provided </vt:lpstr>
      <vt:lpstr>How to Schedule An Appointment</vt:lpstr>
      <vt:lpstr>Health Care Providers</vt:lpstr>
      <vt:lpstr>ODU Health Entrance Requirements</vt:lpstr>
      <vt:lpstr>Wellness Services</vt:lpstr>
      <vt:lpstr>Monarch Wellness Portal</vt:lpstr>
      <vt:lpstr>How to Schedule An Appointment</vt:lpstr>
      <vt:lpstr>How to Protect Yourself from  COVID-19</vt:lpstr>
      <vt:lpstr>International Student Travel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Manganiello</dc:creator>
  <cp:lastModifiedBy>Flores, Liza M.</cp:lastModifiedBy>
  <cp:revision>79</cp:revision>
  <dcterms:created xsi:type="dcterms:W3CDTF">2018-11-06T18:12:13Z</dcterms:created>
  <dcterms:modified xsi:type="dcterms:W3CDTF">2022-08-09T13:20:34Z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0x010100E49C43DDF4C8CF4DBB5FE9047866DE19</vt:lpwstr>
  </property>
</Properties>
</file>