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0"/>
  </p:notesMasterIdLst>
  <p:sldIdLst>
    <p:sldId id="256" r:id="rId2"/>
    <p:sldId id="258" r:id="rId3"/>
    <p:sldId id="257" r:id="rId4"/>
    <p:sldId id="263" r:id="rId5"/>
    <p:sldId id="259" r:id="rId6"/>
    <p:sldId id="260" r:id="rId7"/>
    <p:sldId id="261" r:id="rId8"/>
    <p:sldId id="262" r:id="rId9"/>
  </p:sldIdLst>
  <p:sldSz cx="9144000" cy="5143500" type="screen16x9"/>
  <p:notesSz cx="6858000" cy="9144000"/>
  <p:embeddedFontLst>
    <p:embeddedFont>
      <p:font typeface="Montserrat" panose="020B0604020202020204" charset="0"/>
      <p:regular r:id="rId11"/>
      <p:bold r:id="rId12"/>
      <p:italic r:id="rId13"/>
      <p:boldItalic r:id="rId14"/>
    </p:embeddedFont>
    <p:embeddedFont>
      <p:font typeface="Proxima Nova" panose="020B0604020202020204" charset="0"/>
      <p:regular r:id="rId15"/>
      <p:bold r:id="rId16"/>
      <p:italic r:id="rId17"/>
      <p:boldItalic r:id="rId18"/>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37" autoAdjust="0"/>
  </p:normalViewPr>
  <p:slideViewPr>
    <p:cSldViewPr snapToGrid="0">
      <p:cViewPr varScale="1">
        <p:scale>
          <a:sx n="95" d="100"/>
          <a:sy n="95" d="100"/>
        </p:scale>
        <p:origin x="666" y="84"/>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3.fntdata"/><Relationship Id="rId18" Type="http://schemas.openxmlformats.org/officeDocument/2006/relationships/font" Target="fonts/font8.fntdata"/><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font" Target="fonts/font2.fntdata"/><Relationship Id="rId17" Type="http://schemas.openxmlformats.org/officeDocument/2006/relationships/font" Target="fonts/font7.fntdata"/><Relationship Id="rId2" Type="http://schemas.openxmlformats.org/officeDocument/2006/relationships/slide" Target="slides/slide1.xml"/><Relationship Id="rId16" Type="http://schemas.openxmlformats.org/officeDocument/2006/relationships/font" Target="fonts/font6.fntdata"/><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1.fntdata"/><Relationship Id="rId5" Type="http://schemas.openxmlformats.org/officeDocument/2006/relationships/slide" Target="slides/slide4.xml"/><Relationship Id="rId15" Type="http://schemas.openxmlformats.org/officeDocument/2006/relationships/font" Target="fonts/font5.fntdata"/><Relationship Id="rId10" Type="http://schemas.openxmlformats.org/officeDocument/2006/relationships/notesMaster" Target="notesMasters/notesMaster1.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4.fntdata"/><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a1c0408c68_0_9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a1c0408c68_0_9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 sz="1200">
                <a:solidFill>
                  <a:schemeClr val="dk1"/>
                </a:solidFill>
              </a:rPr>
              <a:t>Note: on these slides, feel free to use as many or as few photos or other images (logos, screenshots, etc.) as you think are appropriate.  You are not limited to the images in this layout pattern.  Make it your own! (And take this note off of the slides.)</a:t>
            </a:r>
            <a:endParaRPr sz="1200">
              <a:solidFill>
                <a:schemeClr val="dk1"/>
              </a:solidFill>
            </a:endParaRPr>
          </a:p>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ga1c0408c68_0_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6" name="Google Shape;86;ga1c0408c68_0_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 sz="1200">
                <a:solidFill>
                  <a:schemeClr val="dk1"/>
                </a:solidFill>
              </a:rPr>
              <a:t>Note: on these slides, feel free to use as many or as few photos or other images (logos, screenshots, etc.) as you think are appropriate.  You are not limited to three images in this layout pattern.  Make it your own! (And take this note off of the slides.)</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Google Shape;76;ga1c0408c68_0_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7" name="Google Shape;77;ga1c0408c68_0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 sz="1200">
                <a:solidFill>
                  <a:schemeClr val="dk1"/>
                </a:solidFill>
              </a:rPr>
              <a:t>Note: on these slides, feel free to use as many or as few photos or other images (logos, screenshots, etc.) as you think are appropriate.  You are not limited to three images in this layout pattern.  Make it your own! (And take this note off of the slides.)</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Google Shape;76;ga1c0408c68_0_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7" name="Google Shape;77;ga1c0408c68_0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 sz="1200">
                <a:solidFill>
                  <a:schemeClr val="dk1"/>
                </a:solidFill>
              </a:rPr>
              <a:t>Note: on these slides, feel free to use as many or as few photos or other images (logos, screenshots, etc.) as you think are appropriate.  You are not limited to three images in this layout pattern.  Make it your own! (And take this note off of the slides.)</a:t>
            </a:r>
            <a:endParaRPr/>
          </a:p>
        </p:txBody>
      </p:sp>
    </p:spTree>
    <p:extLst>
      <p:ext uri="{BB962C8B-B14F-4D97-AF65-F5344CB8AC3E}">
        <p14:creationId xmlns:p14="http://schemas.microsoft.com/office/powerpoint/2010/main" val="41273057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ga1c0408c68_0_6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5" name="Google Shape;95;ga1c0408c68_0_6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 sz="1200">
                <a:solidFill>
                  <a:schemeClr val="dk1"/>
                </a:solidFill>
              </a:rPr>
              <a:t>Note: on these slides, feel free to use as many or as few photos or other images (logos, screenshots, etc.) as you think are appropriate.  You are not limited to three images in this layout pattern.  Make it your own! (And take this note off of the slides.)</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ga1c0408c68_0_6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4" name="Google Shape;104;ga1c0408c68_0_6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 sz="1200">
                <a:solidFill>
                  <a:schemeClr val="dk1"/>
                </a:solidFill>
              </a:rPr>
              <a:t>Note: on these slides, feel free to use as many or as few photos or other images (logos, screenshots, etc.) as you think are appropriate.  You are not limited to three images in this layout pattern.  Make it your own! (And take this note off of the slides.)</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ga1c0408c68_0_7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3" name="Google Shape;113;ga1c0408c68_0_7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 sz="1200">
                <a:solidFill>
                  <a:schemeClr val="dk1"/>
                </a:solidFill>
              </a:rPr>
              <a:t>Note: on these slides, feel free to use as many or as few photos or other images (logos, screenshots, etc.) as you think are appropriate.  You are not limited to three images in this layout pattern.  Make it your own! (And take this note off of the slides.)</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ga1c0408c68_0_8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2" name="Google Shape;122;ga1c0408c68_0_8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 sz="1200">
                <a:solidFill>
                  <a:schemeClr val="dk1"/>
                </a:solidFill>
              </a:rPr>
              <a:t>Note: on these slides, feel free to use as many or as few photos or other images (logos, screenshots, etc.) as you think are appropriate.  You are not limited to three images in this layout pattern.  Make it your own! (And take this note off of the slides.)</a:t>
            </a:r>
            <a:endParaRPr sz="1200">
              <a:solidFill>
                <a:schemeClr val="dk1"/>
              </a:solidFill>
            </a:endParaRPr>
          </a:p>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p:nvPr/>
        </p:nvSpPr>
        <p:spPr>
          <a:xfrm>
            <a:off x="0" y="0"/>
            <a:ext cx="2436900" cy="5143500"/>
          </a:xfrm>
          <a:prstGeom prst="rect">
            <a:avLst/>
          </a:prstGeom>
          <a:solidFill>
            <a:srgbClr val="073763"/>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13"/>
          <p:cNvSpPr/>
          <p:nvPr/>
        </p:nvSpPr>
        <p:spPr>
          <a:xfrm>
            <a:off x="6707100" y="0"/>
            <a:ext cx="2436900" cy="5143500"/>
          </a:xfrm>
          <a:prstGeom prst="rect">
            <a:avLst/>
          </a:prstGeom>
          <a:solidFill>
            <a:srgbClr val="073763"/>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56" name="Google Shape;56;p13"/>
          <p:cNvPicPr preferRelativeResize="0"/>
          <p:nvPr/>
        </p:nvPicPr>
        <p:blipFill>
          <a:blip r:embed="rId3">
            <a:alphaModFix/>
          </a:blip>
          <a:stretch>
            <a:fillRect/>
          </a:stretch>
        </p:blipFill>
        <p:spPr>
          <a:xfrm>
            <a:off x="3972825" y="76200"/>
            <a:ext cx="1198350" cy="501125"/>
          </a:xfrm>
          <a:prstGeom prst="rect">
            <a:avLst/>
          </a:prstGeom>
          <a:noFill/>
          <a:ln>
            <a:noFill/>
          </a:ln>
        </p:spPr>
      </p:pic>
      <p:sp>
        <p:nvSpPr>
          <p:cNvPr id="57" name="Google Shape;57;p13"/>
          <p:cNvSpPr txBox="1"/>
          <p:nvPr/>
        </p:nvSpPr>
        <p:spPr>
          <a:xfrm>
            <a:off x="2436900" y="786075"/>
            <a:ext cx="4270200" cy="368700"/>
          </a:xfrm>
          <a:prstGeom prst="rect">
            <a:avLst/>
          </a:prstGeom>
          <a:solidFill>
            <a:srgbClr val="9FC5E8"/>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b="1" dirty="0">
                <a:latin typeface="Montserrat"/>
                <a:ea typeface="Montserrat"/>
                <a:cs typeface="Montserrat"/>
                <a:sym typeface="Montserrat"/>
              </a:rPr>
              <a:t>Student’s Presentation Title</a:t>
            </a:r>
            <a:endParaRPr b="1" dirty="0">
              <a:latin typeface="Montserrat"/>
              <a:ea typeface="Montserrat"/>
              <a:cs typeface="Montserrat"/>
              <a:sym typeface="Montserrat"/>
            </a:endParaRPr>
          </a:p>
        </p:txBody>
      </p:sp>
      <p:sp>
        <p:nvSpPr>
          <p:cNvPr id="58" name="Google Shape;58;p13"/>
          <p:cNvSpPr txBox="1"/>
          <p:nvPr/>
        </p:nvSpPr>
        <p:spPr>
          <a:xfrm>
            <a:off x="2436900" y="1099725"/>
            <a:ext cx="4270200" cy="266400"/>
          </a:xfrm>
          <a:prstGeom prst="rect">
            <a:avLst/>
          </a:prstGeom>
          <a:solidFill>
            <a:srgbClr val="9FC5E8"/>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000">
                <a:latin typeface="Montserrat"/>
                <a:ea typeface="Montserrat"/>
                <a:cs typeface="Montserrat"/>
                <a:sym typeface="Montserrat"/>
              </a:rPr>
              <a:t>Name, Major, Anticipated Graduation Date</a:t>
            </a:r>
            <a:endParaRPr sz="1000">
              <a:latin typeface="Montserrat"/>
              <a:ea typeface="Montserrat"/>
              <a:cs typeface="Montserrat"/>
              <a:sym typeface="Montserrat"/>
            </a:endParaRPr>
          </a:p>
        </p:txBody>
      </p:sp>
      <p:sp>
        <p:nvSpPr>
          <p:cNvPr id="59" name="Google Shape;59;p13"/>
          <p:cNvSpPr txBox="1"/>
          <p:nvPr/>
        </p:nvSpPr>
        <p:spPr>
          <a:xfrm>
            <a:off x="0" y="248475"/>
            <a:ext cx="2436900" cy="4614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b="1" dirty="0">
                <a:solidFill>
                  <a:srgbClr val="FFFFFF"/>
                </a:solidFill>
                <a:latin typeface="Montserrat"/>
                <a:ea typeface="Montserrat"/>
                <a:cs typeface="Montserrat"/>
                <a:sym typeface="Montserrat"/>
              </a:rPr>
              <a:t>Abstract</a:t>
            </a:r>
            <a:endParaRPr b="1" dirty="0">
              <a:solidFill>
                <a:srgbClr val="FFFFFF"/>
              </a:solidFill>
              <a:latin typeface="Montserrat"/>
              <a:ea typeface="Montserrat"/>
              <a:cs typeface="Montserrat"/>
              <a:sym typeface="Montserrat"/>
            </a:endParaRPr>
          </a:p>
        </p:txBody>
      </p:sp>
      <p:sp>
        <p:nvSpPr>
          <p:cNvPr id="60" name="Google Shape;60;p13"/>
          <p:cNvSpPr txBox="1"/>
          <p:nvPr/>
        </p:nvSpPr>
        <p:spPr>
          <a:xfrm>
            <a:off x="0" y="557475"/>
            <a:ext cx="2436900" cy="8979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000" dirty="0">
                <a:solidFill>
                  <a:srgbClr val="FFFFFF"/>
                </a:solidFill>
                <a:latin typeface="Proxima Nova"/>
                <a:ea typeface="Proxima Nova"/>
                <a:cs typeface="Proxima Nova"/>
                <a:sym typeface="Proxima Nova"/>
              </a:rPr>
              <a:t>A brief, comprehensive summary of the contents of the article; it allows readers to survey the contents of an article quickly [250 words].</a:t>
            </a:r>
            <a:endParaRPr sz="1000" dirty="0">
              <a:solidFill>
                <a:srgbClr val="FFFFFF"/>
              </a:solidFill>
              <a:latin typeface="Proxima Nova"/>
              <a:ea typeface="Proxima Nova"/>
              <a:cs typeface="Proxima Nova"/>
              <a:sym typeface="Proxima Nova"/>
            </a:endParaRPr>
          </a:p>
        </p:txBody>
      </p:sp>
      <p:sp>
        <p:nvSpPr>
          <p:cNvPr id="61" name="Google Shape;61;p13"/>
          <p:cNvSpPr txBox="1"/>
          <p:nvPr/>
        </p:nvSpPr>
        <p:spPr>
          <a:xfrm>
            <a:off x="34325" y="1762900"/>
            <a:ext cx="2436900" cy="4614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b="1" dirty="0">
                <a:solidFill>
                  <a:srgbClr val="FFFFFF"/>
                </a:solidFill>
                <a:latin typeface="Montserrat"/>
                <a:ea typeface="Montserrat"/>
                <a:cs typeface="Montserrat"/>
                <a:sym typeface="Montserrat"/>
              </a:rPr>
              <a:t>Introduction &amp; Literature</a:t>
            </a:r>
            <a:endParaRPr b="1" dirty="0">
              <a:solidFill>
                <a:srgbClr val="FFFFFF"/>
              </a:solidFill>
              <a:latin typeface="Montserrat"/>
              <a:ea typeface="Montserrat"/>
              <a:cs typeface="Montserrat"/>
              <a:sym typeface="Montserrat"/>
            </a:endParaRPr>
          </a:p>
        </p:txBody>
      </p:sp>
      <p:sp>
        <p:nvSpPr>
          <p:cNvPr id="62" name="Google Shape;62;p13"/>
          <p:cNvSpPr txBox="1"/>
          <p:nvPr/>
        </p:nvSpPr>
        <p:spPr>
          <a:xfrm>
            <a:off x="34325" y="2146240"/>
            <a:ext cx="2436900" cy="10269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000" dirty="0">
                <a:solidFill>
                  <a:srgbClr val="FFFFFF"/>
                </a:solidFill>
                <a:latin typeface="Proxima Nova"/>
                <a:ea typeface="Proxima Nova"/>
                <a:cs typeface="Proxima Nova"/>
                <a:sym typeface="Proxima Nova"/>
              </a:rPr>
              <a:t>Introduce the problem. Why is the problem important? What does previous literature state? How does this study differ from, and build on prior literature? What are the hypotheses of the study?</a:t>
            </a:r>
            <a:endParaRPr sz="1000" b="1" dirty="0">
              <a:solidFill>
                <a:srgbClr val="FFFFFF"/>
              </a:solidFill>
              <a:latin typeface="Proxima Nova"/>
              <a:ea typeface="Proxima Nova"/>
              <a:cs typeface="Proxima Nova"/>
              <a:sym typeface="Proxima Nova"/>
            </a:endParaRPr>
          </a:p>
        </p:txBody>
      </p:sp>
      <p:sp>
        <p:nvSpPr>
          <p:cNvPr id="63" name="Google Shape;63;p13"/>
          <p:cNvSpPr txBox="1"/>
          <p:nvPr/>
        </p:nvSpPr>
        <p:spPr>
          <a:xfrm>
            <a:off x="6707100" y="248475"/>
            <a:ext cx="2436900" cy="4614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b="1" dirty="0">
                <a:solidFill>
                  <a:srgbClr val="FFFFFF"/>
                </a:solidFill>
                <a:latin typeface="Montserrat"/>
                <a:ea typeface="Montserrat"/>
                <a:cs typeface="Montserrat"/>
                <a:sym typeface="Montserrat"/>
              </a:rPr>
              <a:t>Results</a:t>
            </a:r>
            <a:endParaRPr b="1" dirty="0">
              <a:solidFill>
                <a:srgbClr val="FFFFFF"/>
              </a:solidFill>
              <a:latin typeface="Montserrat"/>
              <a:ea typeface="Montserrat"/>
              <a:cs typeface="Montserrat"/>
              <a:sym typeface="Montserrat"/>
            </a:endParaRPr>
          </a:p>
        </p:txBody>
      </p:sp>
      <p:sp>
        <p:nvSpPr>
          <p:cNvPr id="64" name="Google Shape;64;p13"/>
          <p:cNvSpPr txBox="1"/>
          <p:nvPr/>
        </p:nvSpPr>
        <p:spPr>
          <a:xfrm>
            <a:off x="6707100" y="557475"/>
            <a:ext cx="2436900" cy="10269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US" sz="1000" dirty="0">
                <a:solidFill>
                  <a:srgbClr val="FFFFFF"/>
                </a:solidFill>
                <a:latin typeface="Proxima Nova"/>
                <a:ea typeface="Proxima Nova"/>
                <a:cs typeface="Proxima Nova"/>
                <a:sym typeface="Proxima Nova"/>
              </a:rPr>
              <a:t>Mention all relevant results, including those that run counter to expectation. </a:t>
            </a:r>
            <a:r>
              <a:rPr lang="en" sz="1000" dirty="0">
                <a:solidFill>
                  <a:srgbClr val="FFFFFF"/>
                </a:solidFill>
                <a:latin typeface="Proxima Nova"/>
                <a:ea typeface="Proxima Nova"/>
                <a:cs typeface="Proxima Nova"/>
                <a:sym typeface="Proxima Nova"/>
              </a:rPr>
              <a:t>Report the data in sufficient detail to justify </a:t>
            </a:r>
            <a:r>
              <a:rPr lang="en" sz="1000">
                <a:solidFill>
                  <a:srgbClr val="FFFFFF"/>
                </a:solidFill>
                <a:latin typeface="Proxima Nova"/>
                <a:ea typeface="Proxima Nova"/>
                <a:cs typeface="Proxima Nova"/>
                <a:sym typeface="Proxima Nova"/>
              </a:rPr>
              <a:t>your conclusions (e.g., </a:t>
            </a:r>
            <a:r>
              <a:rPr lang="en" sz="1000" dirty="0">
                <a:solidFill>
                  <a:srgbClr val="FFFFFF"/>
                </a:solidFill>
                <a:latin typeface="Proxima Nova"/>
                <a:ea typeface="Proxima Nova"/>
                <a:cs typeface="Proxima Nova"/>
                <a:sym typeface="Proxima Nova"/>
              </a:rPr>
              <a:t>Tables, testimonials, charts, </a:t>
            </a:r>
            <a:r>
              <a:rPr lang="en" sz="1000">
                <a:solidFill>
                  <a:srgbClr val="FFFFFF"/>
                </a:solidFill>
                <a:latin typeface="Proxima Nova"/>
                <a:ea typeface="Proxima Nova"/>
                <a:cs typeface="Proxima Nova"/>
                <a:sym typeface="Proxima Nova"/>
              </a:rPr>
              <a:t>figures).</a:t>
            </a:r>
            <a:endParaRPr sz="1000" dirty="0">
              <a:solidFill>
                <a:srgbClr val="FFFFFF"/>
              </a:solidFill>
              <a:latin typeface="Proxima Nova"/>
              <a:ea typeface="Proxima Nova"/>
              <a:cs typeface="Proxima Nova"/>
              <a:sym typeface="Proxima Nova"/>
            </a:endParaRPr>
          </a:p>
        </p:txBody>
      </p:sp>
      <p:sp>
        <p:nvSpPr>
          <p:cNvPr id="65" name="Google Shape;65;p13"/>
          <p:cNvSpPr txBox="1"/>
          <p:nvPr/>
        </p:nvSpPr>
        <p:spPr>
          <a:xfrm>
            <a:off x="6707100" y="1762900"/>
            <a:ext cx="2436900" cy="4614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b="1" dirty="0">
                <a:solidFill>
                  <a:srgbClr val="FFFFFF"/>
                </a:solidFill>
                <a:latin typeface="Montserrat"/>
                <a:ea typeface="Montserrat"/>
                <a:cs typeface="Montserrat"/>
                <a:sym typeface="Montserrat"/>
              </a:rPr>
              <a:t>Discussion</a:t>
            </a:r>
            <a:endParaRPr b="1" dirty="0">
              <a:solidFill>
                <a:srgbClr val="FFFFFF"/>
              </a:solidFill>
              <a:latin typeface="Montserrat"/>
              <a:ea typeface="Montserrat"/>
              <a:cs typeface="Montserrat"/>
              <a:sym typeface="Montserrat"/>
            </a:endParaRPr>
          </a:p>
        </p:txBody>
      </p:sp>
      <p:sp>
        <p:nvSpPr>
          <p:cNvPr id="66" name="Google Shape;66;p13"/>
          <p:cNvSpPr txBox="1"/>
          <p:nvPr/>
        </p:nvSpPr>
        <p:spPr>
          <a:xfrm>
            <a:off x="6707100" y="2071900"/>
            <a:ext cx="2436900" cy="8979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000" dirty="0">
                <a:solidFill>
                  <a:srgbClr val="FFFFFF"/>
                </a:solidFill>
                <a:latin typeface="Proxima Nova"/>
                <a:ea typeface="Proxima Nova"/>
                <a:cs typeface="Proxima Nova"/>
                <a:sym typeface="Proxima Nova"/>
              </a:rPr>
              <a:t>Evaluate and interpret the results implications, especially in respect to your original hypotheses. Emphasize any theoretical or practical consequences of the results. Discuss any limitations of study and problems left unsolved. </a:t>
            </a:r>
            <a:endParaRPr sz="1000" dirty="0">
              <a:solidFill>
                <a:srgbClr val="FFFFFF"/>
              </a:solidFill>
              <a:latin typeface="Proxima Nova"/>
              <a:ea typeface="Proxima Nova"/>
              <a:cs typeface="Proxima Nova"/>
              <a:sym typeface="Proxima Nova"/>
            </a:endParaRPr>
          </a:p>
        </p:txBody>
      </p:sp>
      <p:sp>
        <p:nvSpPr>
          <p:cNvPr id="67" name="Google Shape;67;p13"/>
          <p:cNvSpPr txBox="1"/>
          <p:nvPr/>
        </p:nvSpPr>
        <p:spPr>
          <a:xfrm>
            <a:off x="6707100" y="3558725"/>
            <a:ext cx="2436900" cy="4614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b="1" dirty="0">
                <a:solidFill>
                  <a:srgbClr val="FFFFFF"/>
                </a:solidFill>
                <a:latin typeface="Montserrat"/>
                <a:ea typeface="Montserrat"/>
                <a:cs typeface="Montserrat"/>
                <a:sym typeface="Montserrat"/>
              </a:rPr>
              <a:t>Works Cited</a:t>
            </a:r>
            <a:endParaRPr b="1" dirty="0">
              <a:solidFill>
                <a:srgbClr val="FFFFFF"/>
              </a:solidFill>
              <a:latin typeface="Montserrat"/>
              <a:ea typeface="Montserrat"/>
              <a:cs typeface="Montserrat"/>
              <a:sym typeface="Montserrat"/>
            </a:endParaRPr>
          </a:p>
        </p:txBody>
      </p:sp>
      <p:sp>
        <p:nvSpPr>
          <p:cNvPr id="68" name="Google Shape;68;p13"/>
          <p:cNvSpPr txBox="1"/>
          <p:nvPr/>
        </p:nvSpPr>
        <p:spPr>
          <a:xfrm>
            <a:off x="6707100" y="3867725"/>
            <a:ext cx="2436900" cy="10269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000" dirty="0">
                <a:solidFill>
                  <a:srgbClr val="FFFFFF"/>
                </a:solidFill>
                <a:latin typeface="Proxima Nova"/>
                <a:ea typeface="Proxima Nova"/>
                <a:cs typeface="Proxima Nova"/>
                <a:sym typeface="Proxima Nova"/>
              </a:rPr>
              <a:t>Acknowledge the work of previous scholars and provide a reliable way to locate it. </a:t>
            </a:r>
            <a:endParaRPr sz="1000" dirty="0">
              <a:solidFill>
                <a:srgbClr val="FFFFFF"/>
              </a:solidFill>
              <a:latin typeface="Proxima Nova"/>
              <a:ea typeface="Proxima Nova"/>
              <a:cs typeface="Proxima Nova"/>
              <a:sym typeface="Proxima Nova"/>
            </a:endParaRPr>
          </a:p>
        </p:txBody>
      </p:sp>
      <p:sp>
        <p:nvSpPr>
          <p:cNvPr id="69" name="Google Shape;69;p13"/>
          <p:cNvSpPr txBox="1"/>
          <p:nvPr/>
        </p:nvSpPr>
        <p:spPr>
          <a:xfrm>
            <a:off x="0" y="3558725"/>
            <a:ext cx="2436900" cy="4614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b="1" dirty="0">
                <a:solidFill>
                  <a:srgbClr val="FFFFFF"/>
                </a:solidFill>
                <a:latin typeface="Montserrat"/>
                <a:ea typeface="Montserrat"/>
                <a:cs typeface="Montserrat"/>
                <a:sym typeface="Montserrat"/>
              </a:rPr>
              <a:t>Methods</a:t>
            </a:r>
            <a:endParaRPr b="1" dirty="0">
              <a:solidFill>
                <a:srgbClr val="FFFFFF"/>
              </a:solidFill>
              <a:latin typeface="Montserrat"/>
              <a:ea typeface="Montserrat"/>
              <a:cs typeface="Montserrat"/>
              <a:sym typeface="Montserrat"/>
            </a:endParaRPr>
          </a:p>
        </p:txBody>
      </p:sp>
      <p:sp>
        <p:nvSpPr>
          <p:cNvPr id="70" name="Google Shape;70;p13"/>
          <p:cNvSpPr txBox="1"/>
          <p:nvPr/>
        </p:nvSpPr>
        <p:spPr>
          <a:xfrm>
            <a:off x="0" y="3867725"/>
            <a:ext cx="2436900" cy="10269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000" dirty="0">
                <a:solidFill>
                  <a:srgbClr val="FFFFFF"/>
                </a:solidFill>
                <a:latin typeface="Proxima Nova"/>
                <a:ea typeface="Proxima Nova"/>
                <a:cs typeface="Proxima Nova"/>
                <a:sym typeface="Proxima Nova"/>
              </a:rPr>
              <a:t>Describe in detail how the study was conducted. Identify the sample adequately. Describe the methods used to collect data as well as methods used to enhance the quality of measurement. Specify the research design.</a:t>
            </a:r>
          </a:p>
          <a:p>
            <a:pPr marL="0" lvl="0" indent="0" algn="ctr" rtl="0">
              <a:spcBef>
                <a:spcPts val="0"/>
              </a:spcBef>
              <a:spcAft>
                <a:spcPts val="0"/>
              </a:spcAft>
              <a:buNone/>
            </a:pPr>
            <a:endParaRPr lang="en" sz="1000" dirty="0">
              <a:solidFill>
                <a:srgbClr val="FFFFFF"/>
              </a:solidFill>
              <a:latin typeface="Proxima Nova"/>
              <a:ea typeface="Proxima Nova"/>
              <a:cs typeface="Proxima Nova"/>
              <a:sym typeface="Proxima Nova"/>
            </a:endParaRPr>
          </a:p>
          <a:p>
            <a:pPr marL="0" lvl="0" indent="0" algn="ctr" rtl="0">
              <a:spcBef>
                <a:spcPts val="0"/>
              </a:spcBef>
              <a:spcAft>
                <a:spcPts val="0"/>
              </a:spcAft>
              <a:buNone/>
            </a:pPr>
            <a:endParaRPr lang="en" sz="1000" b="1" dirty="0">
              <a:solidFill>
                <a:srgbClr val="FFFFFF"/>
              </a:solidFill>
              <a:latin typeface="Proxima Nova"/>
              <a:ea typeface="Proxima Nova"/>
              <a:cs typeface="Proxima Nova"/>
              <a:sym typeface="Proxima Nova"/>
            </a:endParaRPr>
          </a:p>
        </p:txBody>
      </p:sp>
      <p:sp>
        <p:nvSpPr>
          <p:cNvPr id="71" name="Google Shape;71;p13"/>
          <p:cNvSpPr txBox="1"/>
          <p:nvPr/>
        </p:nvSpPr>
        <p:spPr>
          <a:xfrm>
            <a:off x="2555400" y="1546750"/>
            <a:ext cx="4033200" cy="11181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2200">
                <a:latin typeface="Proxima Nova"/>
                <a:ea typeface="Proxima Nova"/>
                <a:cs typeface="Proxima Nova"/>
                <a:sym typeface="Proxima Nova"/>
              </a:rPr>
              <a:t>If your audience walks away only learning one thing, what should it be?  Put that here.</a:t>
            </a:r>
            <a:endParaRPr sz="2200">
              <a:latin typeface="Proxima Nova"/>
              <a:ea typeface="Proxima Nova"/>
              <a:cs typeface="Proxima Nova"/>
              <a:sym typeface="Proxima Nova"/>
            </a:endParaRPr>
          </a:p>
        </p:txBody>
      </p:sp>
      <p:pic>
        <p:nvPicPr>
          <p:cNvPr id="72" name="Google Shape;72;p13"/>
          <p:cNvPicPr preferRelativeResize="0"/>
          <p:nvPr/>
        </p:nvPicPr>
        <p:blipFill>
          <a:blip r:embed="rId4">
            <a:alphaModFix/>
          </a:blip>
          <a:stretch>
            <a:fillRect/>
          </a:stretch>
        </p:blipFill>
        <p:spPr>
          <a:xfrm>
            <a:off x="2836300" y="2893600"/>
            <a:ext cx="1664550" cy="1664550"/>
          </a:xfrm>
          <a:prstGeom prst="rect">
            <a:avLst/>
          </a:prstGeom>
          <a:noFill/>
          <a:ln>
            <a:noFill/>
          </a:ln>
        </p:spPr>
      </p:pic>
      <p:pic>
        <p:nvPicPr>
          <p:cNvPr id="73" name="Google Shape;73;p13"/>
          <p:cNvPicPr preferRelativeResize="0"/>
          <p:nvPr/>
        </p:nvPicPr>
        <p:blipFill>
          <a:blip r:embed="rId4">
            <a:alphaModFix/>
          </a:blip>
          <a:stretch>
            <a:fillRect/>
          </a:stretch>
        </p:blipFill>
        <p:spPr>
          <a:xfrm>
            <a:off x="4643150" y="2893600"/>
            <a:ext cx="1664550" cy="1664550"/>
          </a:xfrm>
          <a:prstGeom prst="rect">
            <a:avLst/>
          </a:prstGeom>
          <a:noFill/>
          <a:ln>
            <a:noFill/>
          </a:ln>
        </p:spPr>
      </p:pic>
      <p:sp>
        <p:nvSpPr>
          <p:cNvPr id="74" name="Google Shape;74;p13"/>
          <p:cNvSpPr txBox="1"/>
          <p:nvPr/>
        </p:nvSpPr>
        <p:spPr>
          <a:xfrm>
            <a:off x="2436900" y="4764300"/>
            <a:ext cx="4270200" cy="379200"/>
          </a:xfrm>
          <a:prstGeom prst="rect">
            <a:avLst/>
          </a:prstGeom>
          <a:solidFill>
            <a:srgbClr val="9FC5E8"/>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900">
                <a:latin typeface="Proxima Nova"/>
                <a:ea typeface="Proxima Nova"/>
                <a:cs typeface="Proxima Nova"/>
                <a:sym typeface="Proxima Nova"/>
              </a:rPr>
              <a:t>Add contact information here: email, ePortfolio link, professional social media, etc.</a:t>
            </a:r>
            <a:endParaRPr sz="900">
              <a:latin typeface="Proxima Nova"/>
              <a:ea typeface="Proxima Nova"/>
              <a:cs typeface="Proxima Nova"/>
              <a:sym typeface="Proxima Nova"/>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Google Shape;88;p15"/>
          <p:cNvSpPr txBox="1">
            <a:spLocks noGrp="1"/>
          </p:cNvSpPr>
          <p:nvPr>
            <p:ph type="title"/>
          </p:nvPr>
        </p:nvSpPr>
        <p:spPr>
          <a:xfrm>
            <a:off x="311700" y="445025"/>
            <a:ext cx="8520600" cy="572700"/>
          </a:xfrm>
          <a:prstGeom prst="rect">
            <a:avLst/>
          </a:prstGeom>
          <a:solidFill>
            <a:srgbClr val="073763"/>
          </a:solidFill>
        </p:spPr>
        <p:txBody>
          <a:bodyPr spcFirstLastPara="1" wrap="square" lIns="91425" tIns="91425" rIns="91425" bIns="91425" anchor="t" anchorCtr="0">
            <a:noAutofit/>
          </a:bodyPr>
          <a:lstStyle/>
          <a:p>
            <a:pPr marL="0" lvl="0" indent="0" algn="ctr" rtl="0">
              <a:spcBef>
                <a:spcPts val="0"/>
              </a:spcBef>
              <a:spcAft>
                <a:spcPts val="0"/>
              </a:spcAft>
              <a:buNone/>
            </a:pPr>
            <a:r>
              <a:rPr lang="en" dirty="0">
                <a:solidFill>
                  <a:srgbClr val="FFFFFF"/>
                </a:solidFill>
                <a:latin typeface="Montserrat"/>
                <a:ea typeface="Montserrat"/>
                <a:cs typeface="Montserrat"/>
                <a:sym typeface="Montserrat"/>
              </a:rPr>
              <a:t>[Presentation Title]: Abstract</a:t>
            </a:r>
            <a:endParaRPr dirty="0">
              <a:solidFill>
                <a:srgbClr val="FFFFFF"/>
              </a:solidFill>
              <a:latin typeface="Montserrat"/>
              <a:ea typeface="Montserrat"/>
              <a:cs typeface="Montserrat"/>
              <a:sym typeface="Montserrat"/>
            </a:endParaRPr>
          </a:p>
        </p:txBody>
      </p:sp>
      <p:pic>
        <p:nvPicPr>
          <p:cNvPr id="89" name="Google Shape;89;p15"/>
          <p:cNvPicPr preferRelativeResize="0"/>
          <p:nvPr/>
        </p:nvPicPr>
        <p:blipFill>
          <a:blip r:embed="rId3">
            <a:alphaModFix/>
          </a:blip>
          <a:stretch>
            <a:fillRect/>
          </a:stretch>
        </p:blipFill>
        <p:spPr>
          <a:xfrm>
            <a:off x="540300" y="1189975"/>
            <a:ext cx="3520575" cy="3520575"/>
          </a:xfrm>
          <a:prstGeom prst="rect">
            <a:avLst/>
          </a:prstGeom>
          <a:noFill/>
          <a:ln>
            <a:noFill/>
          </a:ln>
        </p:spPr>
      </p:pic>
      <p:pic>
        <p:nvPicPr>
          <p:cNvPr id="90" name="Google Shape;90;p15"/>
          <p:cNvPicPr preferRelativeResize="0"/>
          <p:nvPr/>
        </p:nvPicPr>
        <p:blipFill>
          <a:blip r:embed="rId3">
            <a:alphaModFix/>
          </a:blip>
          <a:stretch>
            <a:fillRect/>
          </a:stretch>
        </p:blipFill>
        <p:spPr>
          <a:xfrm>
            <a:off x="5083125" y="1189975"/>
            <a:ext cx="3520575" cy="3520575"/>
          </a:xfrm>
          <a:prstGeom prst="rect">
            <a:avLst/>
          </a:prstGeom>
          <a:noFill/>
          <a:ln>
            <a:noFill/>
          </a:ln>
        </p:spPr>
      </p:pic>
      <p:pic>
        <p:nvPicPr>
          <p:cNvPr id="91" name="Google Shape;91;p15"/>
          <p:cNvPicPr preferRelativeResize="0"/>
          <p:nvPr/>
        </p:nvPicPr>
        <p:blipFill>
          <a:blip r:embed="rId3">
            <a:alphaModFix/>
          </a:blip>
          <a:stretch>
            <a:fillRect/>
          </a:stretch>
        </p:blipFill>
        <p:spPr>
          <a:xfrm>
            <a:off x="3230800" y="1609063"/>
            <a:ext cx="2682400" cy="2682400"/>
          </a:xfrm>
          <a:prstGeom prst="rect">
            <a:avLst/>
          </a:prstGeom>
          <a:noFill/>
          <a:ln w="9525" cap="flat" cmpd="sng">
            <a:solidFill>
              <a:schemeClr val="dk2"/>
            </a:solidFill>
            <a:prstDash val="solid"/>
            <a:round/>
            <a:headEnd type="none" w="sm" len="sm"/>
            <a:tailEnd type="none" w="sm" len="sm"/>
          </a:ln>
        </p:spPr>
      </p:pic>
      <p:sp>
        <p:nvSpPr>
          <p:cNvPr id="92" name="Google Shape;92;p15"/>
          <p:cNvSpPr txBox="1"/>
          <p:nvPr/>
        </p:nvSpPr>
        <p:spPr>
          <a:xfrm>
            <a:off x="2436900" y="4764300"/>
            <a:ext cx="4270200" cy="379200"/>
          </a:xfrm>
          <a:prstGeom prst="rect">
            <a:avLst/>
          </a:prstGeom>
          <a:solidFill>
            <a:srgbClr val="9FC5E8"/>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900">
                <a:latin typeface="Proxima Nova"/>
                <a:ea typeface="Proxima Nova"/>
                <a:cs typeface="Proxima Nova"/>
                <a:sym typeface="Proxima Nova"/>
              </a:rPr>
              <a:t>Add contact information here: email, ePortfolio link, professional social media, etc.</a:t>
            </a:r>
            <a:endParaRPr sz="900">
              <a:latin typeface="Proxima Nova"/>
              <a:ea typeface="Proxima Nova"/>
              <a:cs typeface="Proxima Nova"/>
              <a:sym typeface="Proxima Nova"/>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8"/>
        <p:cNvGrpSpPr/>
        <p:nvPr/>
      </p:nvGrpSpPr>
      <p:grpSpPr>
        <a:xfrm>
          <a:off x="0" y="0"/>
          <a:ext cx="0" cy="0"/>
          <a:chOff x="0" y="0"/>
          <a:chExt cx="0" cy="0"/>
        </a:xfrm>
      </p:grpSpPr>
      <p:sp>
        <p:nvSpPr>
          <p:cNvPr id="79" name="Google Shape;79;p14"/>
          <p:cNvSpPr txBox="1">
            <a:spLocks noGrp="1"/>
          </p:cNvSpPr>
          <p:nvPr>
            <p:ph type="title"/>
          </p:nvPr>
        </p:nvSpPr>
        <p:spPr>
          <a:xfrm>
            <a:off x="311700" y="445025"/>
            <a:ext cx="8520600" cy="572700"/>
          </a:xfrm>
          <a:prstGeom prst="rect">
            <a:avLst/>
          </a:prstGeom>
          <a:solidFill>
            <a:srgbClr val="073763"/>
          </a:solidFill>
        </p:spPr>
        <p:txBody>
          <a:bodyPr spcFirstLastPara="1" wrap="square" lIns="91425" tIns="91425" rIns="91425" bIns="91425" anchor="t" anchorCtr="0">
            <a:noAutofit/>
          </a:bodyPr>
          <a:lstStyle/>
          <a:p>
            <a:pPr marL="0" lvl="0" indent="0" algn="ctr" rtl="0">
              <a:spcBef>
                <a:spcPts val="0"/>
              </a:spcBef>
              <a:spcAft>
                <a:spcPts val="0"/>
              </a:spcAft>
              <a:buNone/>
            </a:pPr>
            <a:r>
              <a:rPr lang="en" dirty="0">
                <a:solidFill>
                  <a:srgbClr val="FFFFFF"/>
                </a:solidFill>
                <a:latin typeface="Montserrat"/>
                <a:ea typeface="Montserrat"/>
                <a:cs typeface="Montserrat"/>
                <a:sym typeface="Montserrat"/>
              </a:rPr>
              <a:t>[Presentation Title]: Introduction</a:t>
            </a:r>
            <a:endParaRPr dirty="0">
              <a:solidFill>
                <a:srgbClr val="FFFFFF"/>
              </a:solidFill>
              <a:latin typeface="Montserrat"/>
              <a:ea typeface="Montserrat"/>
              <a:cs typeface="Montserrat"/>
              <a:sym typeface="Montserrat"/>
            </a:endParaRPr>
          </a:p>
        </p:txBody>
      </p:sp>
      <p:pic>
        <p:nvPicPr>
          <p:cNvPr id="80" name="Google Shape;80;p14"/>
          <p:cNvPicPr preferRelativeResize="0"/>
          <p:nvPr/>
        </p:nvPicPr>
        <p:blipFill>
          <a:blip r:embed="rId3">
            <a:alphaModFix/>
          </a:blip>
          <a:stretch>
            <a:fillRect/>
          </a:stretch>
        </p:blipFill>
        <p:spPr>
          <a:xfrm>
            <a:off x="540300" y="1189975"/>
            <a:ext cx="3520575" cy="3520575"/>
          </a:xfrm>
          <a:prstGeom prst="rect">
            <a:avLst/>
          </a:prstGeom>
          <a:noFill/>
          <a:ln>
            <a:noFill/>
          </a:ln>
        </p:spPr>
      </p:pic>
      <p:pic>
        <p:nvPicPr>
          <p:cNvPr id="81" name="Google Shape;81;p14"/>
          <p:cNvPicPr preferRelativeResize="0"/>
          <p:nvPr/>
        </p:nvPicPr>
        <p:blipFill>
          <a:blip r:embed="rId3">
            <a:alphaModFix/>
          </a:blip>
          <a:stretch>
            <a:fillRect/>
          </a:stretch>
        </p:blipFill>
        <p:spPr>
          <a:xfrm>
            <a:off x="5083125" y="1189975"/>
            <a:ext cx="3520575" cy="3520575"/>
          </a:xfrm>
          <a:prstGeom prst="rect">
            <a:avLst/>
          </a:prstGeom>
          <a:noFill/>
          <a:ln>
            <a:noFill/>
          </a:ln>
        </p:spPr>
      </p:pic>
      <p:pic>
        <p:nvPicPr>
          <p:cNvPr id="82" name="Google Shape;82;p14"/>
          <p:cNvPicPr preferRelativeResize="0"/>
          <p:nvPr/>
        </p:nvPicPr>
        <p:blipFill>
          <a:blip r:embed="rId3">
            <a:alphaModFix/>
          </a:blip>
          <a:stretch>
            <a:fillRect/>
          </a:stretch>
        </p:blipFill>
        <p:spPr>
          <a:xfrm>
            <a:off x="3230800" y="1609063"/>
            <a:ext cx="2682400" cy="2682400"/>
          </a:xfrm>
          <a:prstGeom prst="rect">
            <a:avLst/>
          </a:prstGeom>
          <a:noFill/>
          <a:ln w="9525" cap="flat" cmpd="sng">
            <a:solidFill>
              <a:schemeClr val="dk2"/>
            </a:solidFill>
            <a:prstDash val="solid"/>
            <a:round/>
            <a:headEnd type="none" w="sm" len="sm"/>
            <a:tailEnd type="none" w="sm" len="sm"/>
          </a:ln>
        </p:spPr>
      </p:pic>
      <p:sp>
        <p:nvSpPr>
          <p:cNvPr id="83" name="Google Shape;83;p14"/>
          <p:cNvSpPr txBox="1"/>
          <p:nvPr/>
        </p:nvSpPr>
        <p:spPr>
          <a:xfrm>
            <a:off x="2436900" y="4764300"/>
            <a:ext cx="4270200" cy="379200"/>
          </a:xfrm>
          <a:prstGeom prst="rect">
            <a:avLst/>
          </a:prstGeom>
          <a:solidFill>
            <a:srgbClr val="9FC5E8"/>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900">
                <a:latin typeface="Proxima Nova"/>
                <a:ea typeface="Proxima Nova"/>
                <a:cs typeface="Proxima Nova"/>
                <a:sym typeface="Proxima Nova"/>
              </a:rPr>
              <a:t>Add contact information here: email, ePortfolio link, professional social media, etc.</a:t>
            </a:r>
            <a:endParaRPr sz="900">
              <a:latin typeface="Proxima Nova"/>
              <a:ea typeface="Proxima Nova"/>
              <a:cs typeface="Proxima Nova"/>
              <a:sym typeface="Proxima Nova"/>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8"/>
        <p:cNvGrpSpPr/>
        <p:nvPr/>
      </p:nvGrpSpPr>
      <p:grpSpPr>
        <a:xfrm>
          <a:off x="0" y="0"/>
          <a:ext cx="0" cy="0"/>
          <a:chOff x="0" y="0"/>
          <a:chExt cx="0" cy="0"/>
        </a:xfrm>
      </p:grpSpPr>
      <p:sp>
        <p:nvSpPr>
          <p:cNvPr id="79" name="Google Shape;79;p14"/>
          <p:cNvSpPr txBox="1">
            <a:spLocks noGrp="1"/>
          </p:cNvSpPr>
          <p:nvPr>
            <p:ph type="title"/>
          </p:nvPr>
        </p:nvSpPr>
        <p:spPr>
          <a:xfrm>
            <a:off x="311700" y="445025"/>
            <a:ext cx="8520600" cy="572700"/>
          </a:xfrm>
          <a:prstGeom prst="rect">
            <a:avLst/>
          </a:prstGeom>
          <a:solidFill>
            <a:srgbClr val="073763"/>
          </a:solidFill>
        </p:spPr>
        <p:txBody>
          <a:bodyPr spcFirstLastPara="1" wrap="square" lIns="91425" tIns="91425" rIns="91425" bIns="91425" anchor="t" anchorCtr="0">
            <a:noAutofit/>
          </a:bodyPr>
          <a:lstStyle/>
          <a:p>
            <a:pPr marL="0" lvl="0" indent="0" algn="ctr" rtl="0">
              <a:spcBef>
                <a:spcPts val="0"/>
              </a:spcBef>
              <a:spcAft>
                <a:spcPts val="0"/>
              </a:spcAft>
              <a:buNone/>
            </a:pPr>
            <a:r>
              <a:rPr lang="en" dirty="0">
                <a:solidFill>
                  <a:srgbClr val="FFFFFF"/>
                </a:solidFill>
                <a:latin typeface="Montserrat"/>
                <a:ea typeface="Montserrat"/>
                <a:cs typeface="Montserrat"/>
                <a:sym typeface="Montserrat"/>
              </a:rPr>
              <a:t>[Presentation Title]: Literature</a:t>
            </a:r>
            <a:endParaRPr dirty="0">
              <a:solidFill>
                <a:srgbClr val="FFFFFF"/>
              </a:solidFill>
              <a:latin typeface="Montserrat"/>
              <a:ea typeface="Montserrat"/>
              <a:cs typeface="Montserrat"/>
              <a:sym typeface="Montserrat"/>
            </a:endParaRPr>
          </a:p>
        </p:txBody>
      </p:sp>
      <p:pic>
        <p:nvPicPr>
          <p:cNvPr id="80" name="Google Shape;80;p14"/>
          <p:cNvPicPr preferRelativeResize="0"/>
          <p:nvPr/>
        </p:nvPicPr>
        <p:blipFill>
          <a:blip r:embed="rId3">
            <a:alphaModFix/>
          </a:blip>
          <a:stretch>
            <a:fillRect/>
          </a:stretch>
        </p:blipFill>
        <p:spPr>
          <a:xfrm>
            <a:off x="540300" y="1189975"/>
            <a:ext cx="3520575" cy="3520575"/>
          </a:xfrm>
          <a:prstGeom prst="rect">
            <a:avLst/>
          </a:prstGeom>
          <a:noFill/>
          <a:ln>
            <a:noFill/>
          </a:ln>
        </p:spPr>
      </p:pic>
      <p:pic>
        <p:nvPicPr>
          <p:cNvPr id="81" name="Google Shape;81;p14"/>
          <p:cNvPicPr preferRelativeResize="0"/>
          <p:nvPr/>
        </p:nvPicPr>
        <p:blipFill>
          <a:blip r:embed="rId3">
            <a:alphaModFix/>
          </a:blip>
          <a:stretch>
            <a:fillRect/>
          </a:stretch>
        </p:blipFill>
        <p:spPr>
          <a:xfrm>
            <a:off x="5083125" y="1189975"/>
            <a:ext cx="3520575" cy="3520575"/>
          </a:xfrm>
          <a:prstGeom prst="rect">
            <a:avLst/>
          </a:prstGeom>
          <a:noFill/>
          <a:ln>
            <a:noFill/>
          </a:ln>
        </p:spPr>
      </p:pic>
      <p:pic>
        <p:nvPicPr>
          <p:cNvPr id="82" name="Google Shape;82;p14"/>
          <p:cNvPicPr preferRelativeResize="0"/>
          <p:nvPr/>
        </p:nvPicPr>
        <p:blipFill>
          <a:blip r:embed="rId3">
            <a:alphaModFix/>
          </a:blip>
          <a:stretch>
            <a:fillRect/>
          </a:stretch>
        </p:blipFill>
        <p:spPr>
          <a:xfrm>
            <a:off x="3230800" y="1609063"/>
            <a:ext cx="2682400" cy="2682400"/>
          </a:xfrm>
          <a:prstGeom prst="rect">
            <a:avLst/>
          </a:prstGeom>
          <a:noFill/>
          <a:ln w="9525" cap="flat" cmpd="sng">
            <a:solidFill>
              <a:schemeClr val="dk2"/>
            </a:solidFill>
            <a:prstDash val="solid"/>
            <a:round/>
            <a:headEnd type="none" w="sm" len="sm"/>
            <a:tailEnd type="none" w="sm" len="sm"/>
          </a:ln>
        </p:spPr>
      </p:pic>
      <p:sp>
        <p:nvSpPr>
          <p:cNvPr id="83" name="Google Shape;83;p14"/>
          <p:cNvSpPr txBox="1"/>
          <p:nvPr/>
        </p:nvSpPr>
        <p:spPr>
          <a:xfrm>
            <a:off x="2436900" y="4764300"/>
            <a:ext cx="4270200" cy="379200"/>
          </a:xfrm>
          <a:prstGeom prst="rect">
            <a:avLst/>
          </a:prstGeom>
          <a:solidFill>
            <a:srgbClr val="9FC5E8"/>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900">
                <a:latin typeface="Proxima Nova"/>
                <a:ea typeface="Proxima Nova"/>
                <a:cs typeface="Proxima Nova"/>
                <a:sym typeface="Proxima Nova"/>
              </a:rPr>
              <a:t>Add contact information here: email, ePortfolio link, professional social media, etc.</a:t>
            </a:r>
            <a:endParaRPr sz="900">
              <a:latin typeface="Proxima Nova"/>
              <a:ea typeface="Proxima Nova"/>
              <a:cs typeface="Proxima Nova"/>
              <a:sym typeface="Proxima Nova"/>
            </a:endParaRPr>
          </a:p>
        </p:txBody>
      </p:sp>
    </p:spTree>
    <p:extLst>
      <p:ext uri="{BB962C8B-B14F-4D97-AF65-F5344CB8AC3E}">
        <p14:creationId xmlns:p14="http://schemas.microsoft.com/office/powerpoint/2010/main" val="34489369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16"/>
          <p:cNvSpPr txBox="1">
            <a:spLocks noGrp="1"/>
          </p:cNvSpPr>
          <p:nvPr>
            <p:ph type="title"/>
          </p:nvPr>
        </p:nvSpPr>
        <p:spPr>
          <a:xfrm>
            <a:off x="311700" y="484538"/>
            <a:ext cx="8520600" cy="572700"/>
          </a:xfrm>
          <a:prstGeom prst="rect">
            <a:avLst/>
          </a:prstGeom>
          <a:solidFill>
            <a:srgbClr val="073763"/>
          </a:solidFill>
        </p:spPr>
        <p:txBody>
          <a:bodyPr spcFirstLastPara="1" wrap="square" lIns="91425" tIns="91425" rIns="91425" bIns="91425" anchor="t" anchorCtr="0">
            <a:noAutofit/>
          </a:bodyPr>
          <a:lstStyle/>
          <a:p>
            <a:pPr marL="0" lvl="0" indent="0" algn="ctr" rtl="0">
              <a:spcBef>
                <a:spcPts val="0"/>
              </a:spcBef>
              <a:spcAft>
                <a:spcPts val="0"/>
              </a:spcAft>
              <a:buNone/>
            </a:pPr>
            <a:r>
              <a:rPr lang="en" dirty="0">
                <a:solidFill>
                  <a:srgbClr val="FFFFFF"/>
                </a:solidFill>
                <a:latin typeface="Montserrat"/>
                <a:ea typeface="Montserrat"/>
                <a:cs typeface="Montserrat"/>
                <a:sym typeface="Montserrat"/>
              </a:rPr>
              <a:t>[Presentation Title]: Method</a:t>
            </a:r>
            <a:endParaRPr dirty="0">
              <a:solidFill>
                <a:srgbClr val="FFFFFF"/>
              </a:solidFill>
              <a:latin typeface="Montserrat"/>
              <a:ea typeface="Montserrat"/>
              <a:cs typeface="Montserrat"/>
              <a:sym typeface="Montserrat"/>
            </a:endParaRPr>
          </a:p>
        </p:txBody>
      </p:sp>
      <p:pic>
        <p:nvPicPr>
          <p:cNvPr id="98" name="Google Shape;98;p16"/>
          <p:cNvPicPr preferRelativeResize="0"/>
          <p:nvPr/>
        </p:nvPicPr>
        <p:blipFill>
          <a:blip r:embed="rId3">
            <a:alphaModFix/>
          </a:blip>
          <a:stretch>
            <a:fillRect/>
          </a:stretch>
        </p:blipFill>
        <p:spPr>
          <a:xfrm>
            <a:off x="540300" y="1189975"/>
            <a:ext cx="3520575" cy="3520575"/>
          </a:xfrm>
          <a:prstGeom prst="rect">
            <a:avLst/>
          </a:prstGeom>
          <a:noFill/>
          <a:ln>
            <a:noFill/>
          </a:ln>
        </p:spPr>
      </p:pic>
      <p:pic>
        <p:nvPicPr>
          <p:cNvPr id="99" name="Google Shape;99;p16"/>
          <p:cNvPicPr preferRelativeResize="0"/>
          <p:nvPr/>
        </p:nvPicPr>
        <p:blipFill>
          <a:blip r:embed="rId3">
            <a:alphaModFix/>
          </a:blip>
          <a:stretch>
            <a:fillRect/>
          </a:stretch>
        </p:blipFill>
        <p:spPr>
          <a:xfrm>
            <a:off x="5083125" y="1189975"/>
            <a:ext cx="3520575" cy="3520575"/>
          </a:xfrm>
          <a:prstGeom prst="rect">
            <a:avLst/>
          </a:prstGeom>
          <a:noFill/>
          <a:ln>
            <a:noFill/>
          </a:ln>
        </p:spPr>
      </p:pic>
      <p:pic>
        <p:nvPicPr>
          <p:cNvPr id="100" name="Google Shape;100;p16"/>
          <p:cNvPicPr preferRelativeResize="0"/>
          <p:nvPr/>
        </p:nvPicPr>
        <p:blipFill>
          <a:blip r:embed="rId3">
            <a:alphaModFix/>
          </a:blip>
          <a:stretch>
            <a:fillRect/>
          </a:stretch>
        </p:blipFill>
        <p:spPr>
          <a:xfrm>
            <a:off x="3230800" y="1609063"/>
            <a:ext cx="2682400" cy="2682400"/>
          </a:xfrm>
          <a:prstGeom prst="rect">
            <a:avLst/>
          </a:prstGeom>
          <a:noFill/>
          <a:ln w="9525" cap="flat" cmpd="sng">
            <a:solidFill>
              <a:schemeClr val="dk2"/>
            </a:solidFill>
            <a:prstDash val="solid"/>
            <a:round/>
            <a:headEnd type="none" w="sm" len="sm"/>
            <a:tailEnd type="none" w="sm" len="sm"/>
          </a:ln>
        </p:spPr>
      </p:pic>
      <p:sp>
        <p:nvSpPr>
          <p:cNvPr id="101" name="Google Shape;101;p16"/>
          <p:cNvSpPr txBox="1"/>
          <p:nvPr/>
        </p:nvSpPr>
        <p:spPr>
          <a:xfrm>
            <a:off x="2436900" y="4764300"/>
            <a:ext cx="4270200" cy="379200"/>
          </a:xfrm>
          <a:prstGeom prst="rect">
            <a:avLst/>
          </a:prstGeom>
          <a:solidFill>
            <a:srgbClr val="9FC5E8"/>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900">
                <a:latin typeface="Proxima Nova"/>
                <a:ea typeface="Proxima Nova"/>
                <a:cs typeface="Proxima Nova"/>
                <a:sym typeface="Proxima Nova"/>
              </a:rPr>
              <a:t>Add contact information here: email, ePortfolio link, professional social media, etc.</a:t>
            </a:r>
            <a:endParaRPr sz="900">
              <a:latin typeface="Proxima Nova"/>
              <a:ea typeface="Proxima Nova"/>
              <a:cs typeface="Proxima Nova"/>
              <a:sym typeface="Proxima Nova"/>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Google Shape;106;p17"/>
          <p:cNvSpPr txBox="1">
            <a:spLocks noGrp="1"/>
          </p:cNvSpPr>
          <p:nvPr>
            <p:ph type="title"/>
          </p:nvPr>
        </p:nvSpPr>
        <p:spPr>
          <a:xfrm>
            <a:off x="311700" y="445025"/>
            <a:ext cx="8520600" cy="572700"/>
          </a:xfrm>
          <a:prstGeom prst="rect">
            <a:avLst/>
          </a:prstGeom>
          <a:solidFill>
            <a:srgbClr val="073763"/>
          </a:solidFill>
        </p:spPr>
        <p:txBody>
          <a:bodyPr spcFirstLastPara="1" wrap="square" lIns="91425" tIns="91425" rIns="91425" bIns="91425" anchor="t" anchorCtr="0">
            <a:noAutofit/>
          </a:bodyPr>
          <a:lstStyle/>
          <a:p>
            <a:pPr marL="0" lvl="0" indent="0" algn="ctr" rtl="0">
              <a:spcBef>
                <a:spcPts val="0"/>
              </a:spcBef>
              <a:spcAft>
                <a:spcPts val="0"/>
              </a:spcAft>
              <a:buNone/>
            </a:pPr>
            <a:r>
              <a:rPr lang="en" dirty="0">
                <a:solidFill>
                  <a:srgbClr val="FFFFFF"/>
                </a:solidFill>
                <a:latin typeface="Montserrat"/>
                <a:ea typeface="Montserrat"/>
                <a:cs typeface="Montserrat"/>
                <a:sym typeface="Montserrat"/>
              </a:rPr>
              <a:t>[Presentation Title]: Results</a:t>
            </a:r>
            <a:endParaRPr dirty="0">
              <a:solidFill>
                <a:srgbClr val="FFFFFF"/>
              </a:solidFill>
              <a:latin typeface="Montserrat"/>
              <a:ea typeface="Montserrat"/>
              <a:cs typeface="Montserrat"/>
              <a:sym typeface="Montserrat"/>
            </a:endParaRPr>
          </a:p>
        </p:txBody>
      </p:sp>
      <p:pic>
        <p:nvPicPr>
          <p:cNvPr id="107" name="Google Shape;107;p17"/>
          <p:cNvPicPr preferRelativeResize="0"/>
          <p:nvPr/>
        </p:nvPicPr>
        <p:blipFill>
          <a:blip r:embed="rId3">
            <a:alphaModFix/>
          </a:blip>
          <a:stretch>
            <a:fillRect/>
          </a:stretch>
        </p:blipFill>
        <p:spPr>
          <a:xfrm>
            <a:off x="540300" y="1189975"/>
            <a:ext cx="3520575" cy="3520575"/>
          </a:xfrm>
          <a:prstGeom prst="rect">
            <a:avLst/>
          </a:prstGeom>
          <a:noFill/>
          <a:ln>
            <a:noFill/>
          </a:ln>
        </p:spPr>
      </p:pic>
      <p:pic>
        <p:nvPicPr>
          <p:cNvPr id="108" name="Google Shape;108;p17"/>
          <p:cNvPicPr preferRelativeResize="0"/>
          <p:nvPr/>
        </p:nvPicPr>
        <p:blipFill>
          <a:blip r:embed="rId3">
            <a:alphaModFix/>
          </a:blip>
          <a:stretch>
            <a:fillRect/>
          </a:stretch>
        </p:blipFill>
        <p:spPr>
          <a:xfrm>
            <a:off x="5083125" y="1189975"/>
            <a:ext cx="3520575" cy="3520575"/>
          </a:xfrm>
          <a:prstGeom prst="rect">
            <a:avLst/>
          </a:prstGeom>
          <a:noFill/>
          <a:ln>
            <a:noFill/>
          </a:ln>
        </p:spPr>
      </p:pic>
      <p:pic>
        <p:nvPicPr>
          <p:cNvPr id="109" name="Google Shape;109;p17"/>
          <p:cNvPicPr preferRelativeResize="0"/>
          <p:nvPr/>
        </p:nvPicPr>
        <p:blipFill>
          <a:blip r:embed="rId3">
            <a:alphaModFix/>
          </a:blip>
          <a:stretch>
            <a:fillRect/>
          </a:stretch>
        </p:blipFill>
        <p:spPr>
          <a:xfrm>
            <a:off x="3230800" y="1609063"/>
            <a:ext cx="2682400" cy="2682400"/>
          </a:xfrm>
          <a:prstGeom prst="rect">
            <a:avLst/>
          </a:prstGeom>
          <a:noFill/>
          <a:ln w="9525" cap="flat" cmpd="sng">
            <a:solidFill>
              <a:schemeClr val="dk2"/>
            </a:solidFill>
            <a:prstDash val="solid"/>
            <a:round/>
            <a:headEnd type="none" w="sm" len="sm"/>
            <a:tailEnd type="none" w="sm" len="sm"/>
          </a:ln>
        </p:spPr>
      </p:pic>
      <p:sp>
        <p:nvSpPr>
          <p:cNvPr id="110" name="Google Shape;110;p17"/>
          <p:cNvSpPr txBox="1"/>
          <p:nvPr/>
        </p:nvSpPr>
        <p:spPr>
          <a:xfrm>
            <a:off x="2436900" y="4764300"/>
            <a:ext cx="4270200" cy="379200"/>
          </a:xfrm>
          <a:prstGeom prst="rect">
            <a:avLst/>
          </a:prstGeom>
          <a:solidFill>
            <a:srgbClr val="9FC5E8"/>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900">
                <a:latin typeface="Proxima Nova"/>
                <a:ea typeface="Proxima Nova"/>
                <a:cs typeface="Proxima Nova"/>
                <a:sym typeface="Proxima Nova"/>
              </a:rPr>
              <a:t>Add contact information here: email, ePortfolio link, professional social media, etc.</a:t>
            </a:r>
            <a:endParaRPr sz="900">
              <a:latin typeface="Proxima Nova"/>
              <a:ea typeface="Proxima Nova"/>
              <a:cs typeface="Proxima Nova"/>
              <a:sym typeface="Proxima Nova"/>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Google Shape;115;p18"/>
          <p:cNvSpPr txBox="1">
            <a:spLocks noGrp="1"/>
          </p:cNvSpPr>
          <p:nvPr>
            <p:ph type="title"/>
          </p:nvPr>
        </p:nvSpPr>
        <p:spPr>
          <a:xfrm>
            <a:off x="311700" y="445025"/>
            <a:ext cx="8520600" cy="572700"/>
          </a:xfrm>
          <a:prstGeom prst="rect">
            <a:avLst/>
          </a:prstGeom>
          <a:solidFill>
            <a:srgbClr val="073763"/>
          </a:solidFill>
        </p:spPr>
        <p:txBody>
          <a:bodyPr spcFirstLastPara="1" wrap="square" lIns="91425" tIns="91425" rIns="91425" bIns="91425" anchor="t" anchorCtr="0">
            <a:noAutofit/>
          </a:bodyPr>
          <a:lstStyle/>
          <a:p>
            <a:pPr marL="0" lvl="0" indent="0" algn="ctr" rtl="0">
              <a:spcBef>
                <a:spcPts val="0"/>
              </a:spcBef>
              <a:spcAft>
                <a:spcPts val="0"/>
              </a:spcAft>
              <a:buNone/>
            </a:pPr>
            <a:r>
              <a:rPr lang="en" dirty="0">
                <a:solidFill>
                  <a:srgbClr val="FFFFFF"/>
                </a:solidFill>
                <a:latin typeface="Montserrat"/>
                <a:ea typeface="Montserrat"/>
                <a:cs typeface="Montserrat"/>
                <a:sym typeface="Montserrat"/>
              </a:rPr>
              <a:t>[Presentation Title]: Discussion</a:t>
            </a:r>
            <a:endParaRPr dirty="0">
              <a:solidFill>
                <a:srgbClr val="FFFFFF"/>
              </a:solidFill>
              <a:latin typeface="Montserrat"/>
              <a:ea typeface="Montserrat"/>
              <a:cs typeface="Montserrat"/>
              <a:sym typeface="Montserrat"/>
            </a:endParaRPr>
          </a:p>
        </p:txBody>
      </p:sp>
      <p:pic>
        <p:nvPicPr>
          <p:cNvPr id="116" name="Google Shape;116;p18"/>
          <p:cNvPicPr preferRelativeResize="0"/>
          <p:nvPr/>
        </p:nvPicPr>
        <p:blipFill>
          <a:blip r:embed="rId3">
            <a:alphaModFix/>
          </a:blip>
          <a:stretch>
            <a:fillRect/>
          </a:stretch>
        </p:blipFill>
        <p:spPr>
          <a:xfrm>
            <a:off x="540300" y="1189975"/>
            <a:ext cx="3520575" cy="3520575"/>
          </a:xfrm>
          <a:prstGeom prst="rect">
            <a:avLst/>
          </a:prstGeom>
          <a:noFill/>
          <a:ln>
            <a:noFill/>
          </a:ln>
        </p:spPr>
      </p:pic>
      <p:pic>
        <p:nvPicPr>
          <p:cNvPr id="117" name="Google Shape;117;p18"/>
          <p:cNvPicPr preferRelativeResize="0"/>
          <p:nvPr/>
        </p:nvPicPr>
        <p:blipFill>
          <a:blip r:embed="rId3">
            <a:alphaModFix/>
          </a:blip>
          <a:stretch>
            <a:fillRect/>
          </a:stretch>
        </p:blipFill>
        <p:spPr>
          <a:xfrm>
            <a:off x="5083125" y="1189975"/>
            <a:ext cx="3520575" cy="3520575"/>
          </a:xfrm>
          <a:prstGeom prst="rect">
            <a:avLst/>
          </a:prstGeom>
          <a:noFill/>
          <a:ln>
            <a:noFill/>
          </a:ln>
        </p:spPr>
      </p:pic>
      <p:pic>
        <p:nvPicPr>
          <p:cNvPr id="118" name="Google Shape;118;p18"/>
          <p:cNvPicPr preferRelativeResize="0"/>
          <p:nvPr/>
        </p:nvPicPr>
        <p:blipFill>
          <a:blip r:embed="rId3">
            <a:alphaModFix/>
          </a:blip>
          <a:stretch>
            <a:fillRect/>
          </a:stretch>
        </p:blipFill>
        <p:spPr>
          <a:xfrm>
            <a:off x="3230800" y="1609063"/>
            <a:ext cx="2682400" cy="2682400"/>
          </a:xfrm>
          <a:prstGeom prst="rect">
            <a:avLst/>
          </a:prstGeom>
          <a:noFill/>
          <a:ln w="9525" cap="flat" cmpd="sng">
            <a:solidFill>
              <a:schemeClr val="dk2"/>
            </a:solidFill>
            <a:prstDash val="solid"/>
            <a:round/>
            <a:headEnd type="none" w="sm" len="sm"/>
            <a:tailEnd type="none" w="sm" len="sm"/>
          </a:ln>
        </p:spPr>
      </p:pic>
      <p:sp>
        <p:nvSpPr>
          <p:cNvPr id="119" name="Google Shape;119;p18"/>
          <p:cNvSpPr txBox="1"/>
          <p:nvPr/>
        </p:nvSpPr>
        <p:spPr>
          <a:xfrm>
            <a:off x="2436900" y="4764300"/>
            <a:ext cx="4270200" cy="379200"/>
          </a:xfrm>
          <a:prstGeom prst="rect">
            <a:avLst/>
          </a:prstGeom>
          <a:solidFill>
            <a:srgbClr val="9FC5E8"/>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900">
                <a:latin typeface="Proxima Nova"/>
                <a:ea typeface="Proxima Nova"/>
                <a:cs typeface="Proxima Nova"/>
                <a:sym typeface="Proxima Nova"/>
              </a:rPr>
              <a:t>Add contact information here: email, ePortfolio link, professional social media, etc.</a:t>
            </a:r>
            <a:endParaRPr sz="900">
              <a:latin typeface="Proxima Nova"/>
              <a:ea typeface="Proxima Nova"/>
              <a:cs typeface="Proxima Nova"/>
              <a:sym typeface="Proxima Nova"/>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sp>
        <p:nvSpPr>
          <p:cNvPr id="124" name="Google Shape;124;p19"/>
          <p:cNvSpPr txBox="1">
            <a:spLocks noGrp="1"/>
          </p:cNvSpPr>
          <p:nvPr>
            <p:ph type="title"/>
          </p:nvPr>
        </p:nvSpPr>
        <p:spPr>
          <a:xfrm>
            <a:off x="311700" y="445025"/>
            <a:ext cx="8520600" cy="572700"/>
          </a:xfrm>
          <a:prstGeom prst="rect">
            <a:avLst/>
          </a:prstGeom>
          <a:solidFill>
            <a:srgbClr val="073763"/>
          </a:solidFill>
        </p:spPr>
        <p:txBody>
          <a:bodyPr spcFirstLastPara="1" wrap="square" lIns="91425" tIns="91425" rIns="91425" bIns="91425" anchor="t" anchorCtr="0">
            <a:noAutofit/>
          </a:bodyPr>
          <a:lstStyle/>
          <a:p>
            <a:pPr marL="0" lvl="0" indent="0" algn="ctr" rtl="0">
              <a:spcBef>
                <a:spcPts val="0"/>
              </a:spcBef>
              <a:spcAft>
                <a:spcPts val="0"/>
              </a:spcAft>
              <a:buNone/>
            </a:pPr>
            <a:r>
              <a:rPr lang="en" dirty="0">
                <a:solidFill>
                  <a:srgbClr val="FFFFFF"/>
                </a:solidFill>
                <a:latin typeface="Montserrat"/>
                <a:ea typeface="Montserrat"/>
                <a:cs typeface="Montserrat"/>
                <a:sym typeface="Montserrat"/>
              </a:rPr>
              <a:t>[Presentation Title]: Works Cited</a:t>
            </a:r>
            <a:endParaRPr dirty="0">
              <a:solidFill>
                <a:srgbClr val="FFFFFF"/>
              </a:solidFill>
              <a:latin typeface="Montserrat"/>
              <a:ea typeface="Montserrat"/>
              <a:cs typeface="Montserrat"/>
              <a:sym typeface="Montserrat"/>
            </a:endParaRPr>
          </a:p>
        </p:txBody>
      </p:sp>
      <p:pic>
        <p:nvPicPr>
          <p:cNvPr id="125" name="Google Shape;125;p19"/>
          <p:cNvPicPr preferRelativeResize="0"/>
          <p:nvPr/>
        </p:nvPicPr>
        <p:blipFill>
          <a:blip r:embed="rId3">
            <a:alphaModFix/>
          </a:blip>
          <a:stretch>
            <a:fillRect/>
          </a:stretch>
        </p:blipFill>
        <p:spPr>
          <a:xfrm>
            <a:off x="540300" y="1189975"/>
            <a:ext cx="3520575" cy="3520575"/>
          </a:xfrm>
          <a:prstGeom prst="rect">
            <a:avLst/>
          </a:prstGeom>
          <a:noFill/>
          <a:ln>
            <a:noFill/>
          </a:ln>
        </p:spPr>
      </p:pic>
      <p:pic>
        <p:nvPicPr>
          <p:cNvPr id="126" name="Google Shape;126;p19"/>
          <p:cNvPicPr preferRelativeResize="0"/>
          <p:nvPr/>
        </p:nvPicPr>
        <p:blipFill>
          <a:blip r:embed="rId3">
            <a:alphaModFix/>
          </a:blip>
          <a:stretch>
            <a:fillRect/>
          </a:stretch>
        </p:blipFill>
        <p:spPr>
          <a:xfrm>
            <a:off x="5083125" y="1189975"/>
            <a:ext cx="3520575" cy="3520575"/>
          </a:xfrm>
          <a:prstGeom prst="rect">
            <a:avLst/>
          </a:prstGeom>
          <a:noFill/>
          <a:ln>
            <a:noFill/>
          </a:ln>
        </p:spPr>
      </p:pic>
      <p:pic>
        <p:nvPicPr>
          <p:cNvPr id="127" name="Google Shape;127;p19"/>
          <p:cNvPicPr preferRelativeResize="0"/>
          <p:nvPr/>
        </p:nvPicPr>
        <p:blipFill>
          <a:blip r:embed="rId3">
            <a:alphaModFix/>
          </a:blip>
          <a:stretch>
            <a:fillRect/>
          </a:stretch>
        </p:blipFill>
        <p:spPr>
          <a:xfrm>
            <a:off x="3230800" y="1609063"/>
            <a:ext cx="2682400" cy="2682400"/>
          </a:xfrm>
          <a:prstGeom prst="rect">
            <a:avLst/>
          </a:prstGeom>
          <a:noFill/>
          <a:ln w="9525" cap="flat" cmpd="sng">
            <a:solidFill>
              <a:schemeClr val="dk2"/>
            </a:solidFill>
            <a:prstDash val="solid"/>
            <a:round/>
            <a:headEnd type="none" w="sm" len="sm"/>
            <a:tailEnd type="none" w="sm" len="sm"/>
          </a:ln>
        </p:spPr>
      </p:pic>
      <p:sp>
        <p:nvSpPr>
          <p:cNvPr id="128" name="Google Shape;128;p19"/>
          <p:cNvSpPr txBox="1"/>
          <p:nvPr/>
        </p:nvSpPr>
        <p:spPr>
          <a:xfrm>
            <a:off x="2436900" y="4764300"/>
            <a:ext cx="4270200" cy="379200"/>
          </a:xfrm>
          <a:prstGeom prst="rect">
            <a:avLst/>
          </a:prstGeom>
          <a:solidFill>
            <a:srgbClr val="9FC5E8"/>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900">
                <a:latin typeface="Proxima Nova"/>
                <a:ea typeface="Proxima Nova"/>
                <a:cs typeface="Proxima Nova"/>
                <a:sym typeface="Proxima Nova"/>
              </a:rPr>
              <a:t>Add contact information here: email, ePortfolio link, professional social media, etc.</a:t>
            </a:r>
            <a:endParaRPr sz="900">
              <a:latin typeface="Proxima Nova"/>
              <a:ea typeface="Proxima Nova"/>
              <a:cs typeface="Proxima Nova"/>
              <a:sym typeface="Proxima Nova"/>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199</TotalTime>
  <Words>862</Words>
  <Application>Microsoft Office PowerPoint</Application>
  <PresentationFormat>On-screen Show (16:9)</PresentationFormat>
  <Paragraphs>38</Paragraphs>
  <Slides>8</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Montserrat</vt:lpstr>
      <vt:lpstr>Proxima Nova</vt:lpstr>
      <vt:lpstr>Arial</vt:lpstr>
      <vt:lpstr>Simple Light</vt:lpstr>
      <vt:lpstr>PowerPoint Presentation</vt:lpstr>
      <vt:lpstr>[Presentation Title]: Abstract</vt:lpstr>
      <vt:lpstr>[Presentation Title]: Introduction</vt:lpstr>
      <vt:lpstr>[Presentation Title]: Literature</vt:lpstr>
      <vt:lpstr>[Presentation Title]: Method</vt:lpstr>
      <vt:lpstr>[Presentation Title]: Results</vt:lpstr>
      <vt:lpstr>[Presentation Title]: Discussion</vt:lpstr>
      <vt:lpstr>[Presentation Title]: Works Cited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Rio</dc:creator>
  <cp:lastModifiedBy>Banks, Brittney</cp:lastModifiedBy>
  <cp:revision>14</cp:revision>
  <dcterms:modified xsi:type="dcterms:W3CDTF">2020-11-17T14:38:01Z</dcterms:modified>
</cp:coreProperties>
</file>