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3" r:id="rId1"/>
  </p:sldMasterIdLst>
  <p:sldIdLst>
    <p:sldId id="259" r:id="rId2"/>
    <p:sldId id="260" r:id="rId3"/>
    <p:sldId id="261" r:id="rId4"/>
    <p:sldId id="262" r:id="rId5"/>
    <p:sldId id="297" r:id="rId6"/>
    <p:sldId id="296" r:id="rId7"/>
    <p:sldId id="298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9" r:id="rId26"/>
    <p:sldId id="300" r:id="rId27"/>
    <p:sldId id="301" r:id="rId28"/>
    <p:sldId id="302" r:id="rId29"/>
    <p:sldId id="303" r:id="rId30"/>
    <p:sldId id="304" r:id="rId31"/>
    <p:sldId id="273" r:id="rId32"/>
    <p:sldId id="292" r:id="rId33"/>
    <p:sldId id="293" r:id="rId34"/>
    <p:sldId id="294" r:id="rId35"/>
    <p:sldId id="270" r:id="rId36"/>
    <p:sldId id="274" r:id="rId37"/>
    <p:sldId id="275" r:id="rId38"/>
    <p:sldId id="276" r:id="rId39"/>
    <p:sldId id="277" r:id="rId40"/>
    <p:sldId id="295" r:id="rId41"/>
    <p:sldId id="278" r:id="rId42"/>
    <p:sldId id="279" r:id="rId43"/>
    <p:sldId id="280" r:id="rId44"/>
  </p:sldIdLst>
  <p:sldSz cx="12192000" cy="6858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7EFF"/>
    <a:srgbClr val="0E2E58"/>
    <a:srgbClr val="6D809C"/>
    <a:srgbClr val="2B1ED9"/>
    <a:srgbClr val="1431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1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8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88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52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17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A804A0-1676-3C49-A32B-21DA7EDE2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6B68A9A-A833-4ACB-8D44-8D5319773A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CFF2D0E-777B-4CB9-8108-B84D955D3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BFD18A-AB7C-7747-B042-1E242B375525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378F33-5C8E-1B45-9834-51B30ABEF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8ADCF7-5AF4-5049-A4F2-C6D139C5A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9B684-7C63-8E49-8395-17F2996662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48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88F3A-8881-404D-8783-B2D37DD61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110488D-957F-3C40-A68F-29D340A6D0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8D57A0F-CAC3-FF47-B294-FF707EA526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00A70C-CBD7-1343-BB9B-44C68B67DC10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2BA6E0-D7B7-D746-BA8F-1E6704855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7588E0-9743-054F-846C-0338D0DEA7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B1041-6D2E-EA4F-BD6D-34F8477A99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8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1E593FC-EA0C-B941-9D02-8466B11A0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1" cy="6858000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9C52A903-1CF1-054F-9EA8-6D86F4549A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B7A47C6-47CB-4646-AD8D-980AA62DD6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816B1F-7E47-FA48-A154-6BEA3394FF27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50FC3C-BF9A-6248-8C0F-CE9899303D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E8909F-C26F-8A4B-8139-AB1B3B6A2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89E7F4-00BA-9341-87A1-CA4C83095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45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81BF5BC-39BD-41B4-95A9-2DFBCC6285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99921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8000C-2412-4415-B270-AF828BE834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7593238" y="6350793"/>
            <a:ext cx="5687469" cy="45719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FFF6138-AA80-408C-BCB6-50A66DB3A5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75250" y="693738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6D9D0E8-27B5-4484-A3CB-83AE97E273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75250" y="1997075"/>
            <a:ext cx="5261723" cy="501650"/>
          </a:xfr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B8FB795E-A8B3-417B-81D1-D864B27AABF1}"/>
              </a:ext>
            </a:extLst>
          </p:cNvPr>
          <p:cNvSpPr/>
          <p:nvPr userDrawn="1"/>
        </p:nvSpPr>
        <p:spPr>
          <a:xfrm rot="10800000">
            <a:off x="3869307" y="-1"/>
            <a:ext cx="1130613" cy="1126108"/>
          </a:xfrm>
          <a:prstGeom prst="rtTriangle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5A28D-557A-D14C-9A30-910118002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93" y="5623263"/>
            <a:ext cx="2430172" cy="123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84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D1898D-4C12-4A66-B219-AE0A8BC5C1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7C2CD4-3AD5-4EC9-8A17-4D3550335D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60308" y="2513013"/>
            <a:ext cx="5495407" cy="915987"/>
          </a:xfrm>
        </p:spPr>
        <p:txBody>
          <a:bodyPr>
            <a:noAutofit/>
          </a:bodyPr>
          <a:lstStyle>
            <a:lvl1pPr marL="0" indent="0" algn="ctr">
              <a:buNone/>
              <a:defRPr sz="36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b="1" dirty="0"/>
              <a:t>Divider Title</a:t>
            </a:r>
            <a:endParaRPr lang="en-US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D7831FD9-1DCF-43D0-9835-41556B9E9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308" y="3429000"/>
            <a:ext cx="5495407" cy="501650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THIS IS A SUBHEAD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D83F30-E740-A54E-AB8C-DAC05E73DE92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24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440FF6-52C4-4F4C-8CF4-ADE48A054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12BD534-D0E2-4C08-84FD-D4D3AC6738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5137" y="464013"/>
            <a:ext cx="4821202" cy="599034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Table of Contents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609FBE-DC60-40E8-99FA-D691CFB604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2738" y="1121827"/>
            <a:ext cx="1919208" cy="5105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66C245-639E-4C1F-9076-DE5568F480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2014" y="1292225"/>
            <a:ext cx="4954326" cy="45942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9EC991C-B24D-468E-A61E-17174036E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5129" y="0"/>
            <a:ext cx="6087097" cy="6858000"/>
          </a:xfr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/>
          <a:lstStyle>
            <a:lvl1pPr marL="0" indent="0" algn="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D278B-5DFD-F74F-87F1-EE3A86762A90}"/>
              </a:ext>
            </a:extLst>
          </p:cNvPr>
          <p:cNvPicPr>
            <a:picLocks/>
          </p:cNvPicPr>
          <p:nvPr userDrawn="1"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54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58B6D6-77B5-4B4A-B233-B5BF6134069B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10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58B6D6-77B5-4B4A-B233-B5BF6134069B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07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9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3ACAB-13DB-B049-9E6E-DE62984E6546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84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3ACAB-13DB-B049-9E6E-DE62984E6546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03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AD78793-F68F-4B38-90EB-C5A02593F8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17617"/>
            <a:ext cx="4951603" cy="51185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9062B98-6AB6-48E6-98CC-21BBBF93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6316" y="458068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Page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E336ADC-6677-4543-9B74-CDDC926809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316" y="1347444"/>
            <a:ext cx="8461095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7438A9-A84E-7B4E-B3CB-C46A7AF17F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56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ACCA2E5-982A-40DD-BF96-42DB250DD647}"/>
              </a:ext>
            </a:extLst>
          </p:cNvPr>
          <p:cNvSpPr/>
          <p:nvPr userDrawn="1"/>
        </p:nvSpPr>
        <p:spPr>
          <a:xfrm>
            <a:off x="8751094" y="3429000"/>
            <a:ext cx="3428999" cy="3428999"/>
          </a:xfrm>
          <a:prstGeom prst="rect">
            <a:avLst/>
          </a:prstGeom>
          <a:solidFill>
            <a:srgbClr val="14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  <a:ea typeface="Vitesse Light" charset="0"/>
              <a:cs typeface="Vitesse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19A93C-7889-4DB1-B44C-3AF7B9FEC5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4546618"/>
            <a:ext cx="4951603" cy="5118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4CEB750A-4971-426D-BB42-199A2D49C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228" y="3903566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C4E94FF-0745-451B-99A7-2B7C53F34A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6228" y="4788273"/>
            <a:ext cx="6993115" cy="1395711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336DA81-F26E-4703-85DD-47E2FCA2D5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6847AB5-0DA1-4133-8650-16D999902B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32888" y="4737099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D613D6A5-A435-4F7B-8F85-720BF57647A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6200000">
            <a:off x="7870826" y="3080446"/>
            <a:ext cx="1262063" cy="1262062"/>
            <a:chOff x="4966" y="1915"/>
            <a:chExt cx="795" cy="795"/>
          </a:xfrm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8FBA1E78-1695-452C-B470-22D3A9BF66C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966" y="1923"/>
              <a:ext cx="787" cy="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968B465-C324-4646-AEE0-2931B30DC3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3" y="2551"/>
              <a:ext cx="158" cy="159"/>
            </a:xfrm>
            <a:custGeom>
              <a:avLst/>
              <a:gdLst>
                <a:gd name="T0" fmla="*/ 0 w 176"/>
                <a:gd name="T1" fmla="*/ 176 h 176"/>
                <a:gd name="T2" fmla="*/ 0 w 176"/>
                <a:gd name="T3" fmla="*/ 176 h 176"/>
                <a:gd name="T4" fmla="*/ 176 w 176"/>
                <a:gd name="T5" fmla="*/ 176 h 176"/>
                <a:gd name="T6" fmla="*/ 176 w 176"/>
                <a:gd name="T7" fmla="*/ 0 h 176"/>
                <a:gd name="T8" fmla="*/ 0 w 176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176">
                  <a:moveTo>
                    <a:pt x="0" y="176"/>
                  </a:moveTo>
                  <a:lnTo>
                    <a:pt x="0" y="176"/>
                  </a:lnTo>
                  <a:lnTo>
                    <a:pt x="176" y="176"/>
                  </a:lnTo>
                  <a:lnTo>
                    <a:pt x="176" y="0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68BB86E4-5FDC-4AF5-A63E-1BC33A40D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4" y="2233"/>
              <a:ext cx="477" cy="477"/>
            </a:xfrm>
            <a:custGeom>
              <a:avLst/>
              <a:gdLst>
                <a:gd name="T0" fmla="*/ 0 w 529"/>
                <a:gd name="T1" fmla="*/ 529 h 529"/>
                <a:gd name="T2" fmla="*/ 0 w 529"/>
                <a:gd name="T3" fmla="*/ 529 h 529"/>
                <a:gd name="T4" fmla="*/ 178 w 529"/>
                <a:gd name="T5" fmla="*/ 529 h 529"/>
                <a:gd name="T6" fmla="*/ 529 w 529"/>
                <a:gd name="T7" fmla="*/ 178 h 529"/>
                <a:gd name="T8" fmla="*/ 529 w 529"/>
                <a:gd name="T9" fmla="*/ 0 h 529"/>
                <a:gd name="T10" fmla="*/ 0 w 529"/>
                <a:gd name="T11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529">
                  <a:moveTo>
                    <a:pt x="0" y="529"/>
                  </a:moveTo>
                  <a:lnTo>
                    <a:pt x="0" y="529"/>
                  </a:lnTo>
                  <a:lnTo>
                    <a:pt x="178" y="529"/>
                  </a:lnTo>
                  <a:lnTo>
                    <a:pt x="529" y="178"/>
                  </a:lnTo>
                  <a:lnTo>
                    <a:pt x="529" y="0"/>
                  </a:lnTo>
                  <a:lnTo>
                    <a:pt x="0" y="529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38D109F-EE45-464D-BE6D-3FFF9ACDDB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6" y="1915"/>
              <a:ext cx="795" cy="795"/>
            </a:xfrm>
            <a:custGeom>
              <a:avLst/>
              <a:gdLst>
                <a:gd name="T0" fmla="*/ 882 w 882"/>
                <a:gd name="T1" fmla="*/ 0 h 882"/>
                <a:gd name="T2" fmla="*/ 882 w 882"/>
                <a:gd name="T3" fmla="*/ 0 h 882"/>
                <a:gd name="T4" fmla="*/ 0 w 882"/>
                <a:gd name="T5" fmla="*/ 882 h 882"/>
                <a:gd name="T6" fmla="*/ 178 w 882"/>
                <a:gd name="T7" fmla="*/ 882 h 882"/>
                <a:gd name="T8" fmla="*/ 882 w 882"/>
                <a:gd name="T9" fmla="*/ 177 h 882"/>
                <a:gd name="T10" fmla="*/ 882 w 882"/>
                <a:gd name="T11" fmla="*/ 0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2" h="882">
                  <a:moveTo>
                    <a:pt x="882" y="0"/>
                  </a:moveTo>
                  <a:lnTo>
                    <a:pt x="882" y="0"/>
                  </a:lnTo>
                  <a:lnTo>
                    <a:pt x="0" y="882"/>
                  </a:lnTo>
                  <a:lnTo>
                    <a:pt x="178" y="882"/>
                  </a:lnTo>
                  <a:lnTo>
                    <a:pt x="882" y="177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939A167-50F0-D942-B096-82082E284B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79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A85A1F7-702A-49A4-963E-9B86BEB20D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4263" y="1450975"/>
            <a:ext cx="4629150" cy="4827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111B37-9B57-4F17-974E-B889B88AF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183A94-2276-47CB-8852-0627819B31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7566" y="4533577"/>
            <a:ext cx="1745172" cy="1745172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7232C5EC-9F2E-4F0A-8910-2522B656F7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09F48F-E7B7-4BAF-8651-F7A3E31001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4AD53-7742-B44B-ACBE-5A51B2A73E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04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69F112-C8F5-4070-95E4-FD7424E404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5334000" y="1"/>
            <a:ext cx="6858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B3672-AB1D-4A8A-9A5D-ABD958AAE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07D95A90-868F-4B8A-A898-602B6054A8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24C9DC9-7061-4552-A3A2-33F7EBC574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048899" cy="4007291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64617D0-A8FA-4DB5-9B59-6242874B8B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43444" y="1733092"/>
            <a:ext cx="6037262" cy="41470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5DB9B5-427A-774B-9458-B1CCD5D3D2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98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1E2370-636D-441C-94FA-C4B8A100BE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F1E8987-B567-4B6B-9FCD-6444D32841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A6F9F54E-573D-4F95-A349-F6FBD3F223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14C2F7-FE92-4B5B-BBF0-F22986EE88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090" y="1656072"/>
            <a:ext cx="2718766" cy="264374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F9D78B37-8A0D-4771-8480-C130748D04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66493" y="3465215"/>
            <a:ext cx="2718766" cy="264374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33C3F7-0B1F-48DA-A16D-83ED913E4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233730" y="3952702"/>
            <a:ext cx="1249226" cy="1249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81BEC5-5344-C844-881C-78567904B9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25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70D14-390A-4703-899F-47F2134FA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23D5516-AA4E-4EEA-9A22-5FF11567BB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C88692-E394-40F4-BFB1-BB3DF41F70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048899" cy="4007291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AF710A-030E-4009-90C5-EBA15F54CA0C}"/>
              </a:ext>
            </a:extLst>
          </p:cNvPr>
          <p:cNvSpPr/>
          <p:nvPr userDrawn="1"/>
        </p:nvSpPr>
        <p:spPr>
          <a:xfrm>
            <a:off x="6102096" y="0"/>
            <a:ext cx="6089904" cy="6853853"/>
          </a:xfrm>
          <a:prstGeom prst="rect">
            <a:avLst/>
          </a:prstGeom>
          <a:solidFill>
            <a:srgbClr val="14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9701DAF-5E85-44BB-9B73-85430B6CE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0953" y="4567853"/>
            <a:ext cx="304495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7E54AA6D-DA2D-4A2F-B561-8450A9E5BE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0079" y="2277706"/>
            <a:ext cx="304289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7C1E6DC0-05D4-40F9-9D4D-36AD300079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7048" y="-1"/>
            <a:ext cx="304495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A79A9DFF-C52B-48A4-881C-E464F6E5EE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31732" y="3015575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25302AB3-07A1-4FE0-BBA9-E68B303523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1866" y="696434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0976666C-95CC-455F-A77E-5F564A4B0B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1866" y="5236412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17D2AF-01F7-4C4D-8352-7FF3F4096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491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74485F-0AEF-4ADE-92FD-76DBF598D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9655664-8D53-469A-9470-BA10065DF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4ADB638-9FA7-4946-8522-D1782594FD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942026" cy="4007291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9A63D19B-4B2E-444C-A116-88CB2624FBB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8275" y="710064"/>
            <a:ext cx="5394325" cy="50303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D40969-9179-C047-BF00-A8278D4B35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29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EF8C3D-63F3-42D9-B45F-6D6B7EACB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6EF426F-942F-45BE-A72B-2DEA4C3425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F7EA0A-5699-4ADF-B93D-54857AC0FE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9113355" y="2266756"/>
            <a:ext cx="1768534" cy="892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C1D0C3-F72F-4B9A-AEAD-746B3A092B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6438845" y="2631609"/>
            <a:ext cx="1768534" cy="892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80EB42-6359-42D2-B90C-CF8B673B00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3500000">
            <a:off x="3700156" y="2889296"/>
            <a:ext cx="1768534" cy="892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64E9EF-3D5C-4F2B-A5FA-E52703CDF8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95042" y="2443180"/>
            <a:ext cx="1768534" cy="892232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BC203AD-4CF0-4CBB-9781-168246A095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89146" y="2425647"/>
            <a:ext cx="863600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9</a:t>
            </a:r>
            <a:endParaRPr lang="en-US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302AE9A-3BCF-4E29-B416-695983655E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3096" y="2427119"/>
            <a:ext cx="1528963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17</a:t>
            </a:r>
            <a:endParaRPr lang="en-US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51E6595-4710-47FE-BB4E-BAB1B935F9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8630" y="2427119"/>
            <a:ext cx="1528963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36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3221B24B-D5B9-4375-9BB1-466C6C905B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39254" y="2425646"/>
            <a:ext cx="863600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2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153AA34-B0FD-4DC0-8C6F-E09E10C7E1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6659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DE1256B8-04E3-4A74-AE71-1905ED27C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0880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5F62437E-3378-4A78-ADFB-F9EEFFAE16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2517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1743FF1C-F0E0-4973-80B7-0617CED140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24154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37A461C-E82B-BD42-9B9F-C22737B551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28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11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4358C2-B592-4E2D-A562-F3E67479F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001CEEE-F0D0-4EA7-B149-A53185B0BF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1252DC8-7098-4BCF-B826-610D2C6702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0" name="Chart Placeholder 12">
            <a:extLst>
              <a:ext uri="{FF2B5EF4-FFF2-40B4-BE49-F238E27FC236}">
                <a16:creationId xmlns:a16="http://schemas.microsoft.com/office/drawing/2014/main" id="{F55C8266-7965-46DD-8B9A-4627A7E90BE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904167" y="1468525"/>
            <a:ext cx="4791678" cy="4594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FBF87C-91AB-8E4B-B4E9-2C4E838889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9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2C3B69-7864-4697-9C8A-4FD69E857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147C71-3563-4AC2-BEDA-967406328C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56BB0DC-7DBB-496E-9B5E-59997C8137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Table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60A5F568-05C1-44EE-B80A-C6EBC94317A6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27075" y="1603375"/>
            <a:ext cx="7742238" cy="27432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BD371443-8FD5-402D-A59F-252F390FFE2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27075" y="4602163"/>
            <a:ext cx="4130675" cy="15732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43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87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4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5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18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11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42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3C2F9-C76C-46A3-A50B-306605AB8B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4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664" r:id="rId12"/>
    <p:sldLayoutId id="2147483665" r:id="rId13"/>
    <p:sldLayoutId id="2147483666" r:id="rId14"/>
    <p:sldLayoutId id="2147483650" r:id="rId15"/>
    <p:sldLayoutId id="2147483651" r:id="rId16"/>
    <p:sldLayoutId id="2147483652" r:id="rId17"/>
    <p:sldLayoutId id="2147483707" r:id="rId18"/>
    <p:sldLayoutId id="2147483708" r:id="rId19"/>
    <p:sldLayoutId id="2147483706" r:id="rId20"/>
    <p:sldLayoutId id="2147483709" r:id="rId21"/>
    <p:sldLayoutId id="2147483653" r:id="rId22"/>
    <p:sldLayoutId id="2147483654" r:id="rId23"/>
    <p:sldLayoutId id="2147483655" r:id="rId24"/>
    <p:sldLayoutId id="2147483656" r:id="rId25"/>
    <p:sldLayoutId id="2147483657" r:id="rId26"/>
    <p:sldLayoutId id="2147483658" r:id="rId27"/>
    <p:sldLayoutId id="2147483659" r:id="rId28"/>
    <p:sldLayoutId id="2147483660" r:id="rId29"/>
    <p:sldLayoutId id="2147483661" r:id="rId30"/>
    <p:sldLayoutId id="2147483662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mailto:jhoernig@odu.edu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82D20A-8DE0-43F2-94C1-0472A787BF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27491" y="4823820"/>
            <a:ext cx="7901213" cy="631340"/>
          </a:xfrm>
        </p:spPr>
        <p:txBody>
          <a:bodyPr/>
          <a:lstStyle/>
          <a:p>
            <a:r>
              <a:rPr lang="en-US" b="1" dirty="0"/>
              <a:t>Old Dominion University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7D8D9B-0D43-495D-A7DE-6E1E06E0DE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8184" y="4249915"/>
            <a:ext cx="3679825" cy="657225"/>
          </a:xfrm>
        </p:spPr>
        <p:txBody>
          <a:bodyPr/>
          <a:lstStyle/>
          <a:p>
            <a:r>
              <a:rPr lang="en-US" b="1" i="0" dirty="0">
                <a:solidFill>
                  <a:srgbClr val="FF0000"/>
                </a:solidFill>
              </a:rPr>
              <a:t>Residence Life Training</a:t>
            </a:r>
          </a:p>
        </p:txBody>
      </p:sp>
      <p:pic>
        <p:nvPicPr>
          <p:cNvPr id="3" name="Picture 2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13657206-94E3-4646-9579-BD9D7B9E1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10" y="92279"/>
            <a:ext cx="4932727" cy="3523376"/>
          </a:xfrm>
          <a:prstGeom prst="rect">
            <a:avLst/>
          </a:prstGeom>
        </p:spPr>
      </p:pic>
      <p:pic>
        <p:nvPicPr>
          <p:cNvPr id="4" name="Picture 3" descr="A group of people in a grassy yard&#10;&#10;Description automatically generated">
            <a:extLst>
              <a:ext uri="{FF2B5EF4-FFF2-40B4-BE49-F238E27FC236}">
                <a16:creationId xmlns:a16="http://schemas.microsoft.com/office/drawing/2014/main" id="{A7BC69E3-8499-41E3-97F8-2D2B8D58C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2279"/>
            <a:ext cx="5092116" cy="352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13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DD0DF-5C89-4FBF-A269-8D93DCA97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Powhatan Village Apartments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9634C1-279A-4713-8221-68980DC5F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38525"/>
            <a:ext cx="5530442" cy="3758268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automatic sprinkler system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Smoke detectors alarm in apartments only; they do not report to Public Safety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Pull stations are in common areas and they do report to Public Safety</a:t>
            </a:r>
          </a:p>
          <a:p>
            <a:pPr lvl="0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EAA-Powhatan I – Parking lot adjacent to building A-G (Lot 32)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EAA-Powhatan II – Parking lot adjacent to Facilities Management building (Lot 41)</a:t>
            </a:r>
          </a:p>
          <a:p>
            <a:endParaRPr lang="en-US" dirty="0"/>
          </a:p>
        </p:txBody>
      </p:sp>
      <p:pic>
        <p:nvPicPr>
          <p:cNvPr id="6" name="Picture 8" descr="Powhatan Apts">
            <a:extLst>
              <a:ext uri="{FF2B5EF4-FFF2-40B4-BE49-F238E27FC236}">
                <a16:creationId xmlns:a16="http://schemas.microsoft.com/office/drawing/2014/main" id="{E4061DCE-10DB-43BD-B881-A82E77D1B8E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8423" y="2038525"/>
            <a:ext cx="3810923" cy="37582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32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D97B67-6A73-462F-B130-233D62BCE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Quad Complex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5AD8F5-1875-4D38-8D52-0511C3A15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58641"/>
            <a:ext cx="5181600" cy="3618321"/>
          </a:xfrm>
        </p:spPr>
        <p:txBody>
          <a:bodyPr/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 Sprinklers throughout 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Fully Addressable Fire Alarm System Safety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alarms report to Public Safety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EAA-Center of quad (grassy area)</a:t>
            </a:r>
          </a:p>
          <a:p>
            <a:endParaRPr lang="en-US" dirty="0"/>
          </a:p>
        </p:txBody>
      </p:sp>
      <p:pic>
        <p:nvPicPr>
          <p:cNvPr id="7" name="Picture 10" descr="Virginia &amp; Ireland House">
            <a:extLst>
              <a:ext uri="{FF2B5EF4-FFF2-40B4-BE49-F238E27FC236}">
                <a16:creationId xmlns:a16="http://schemas.microsoft.com/office/drawing/2014/main" id="{829D6DA4-8BF6-4793-9D8D-9524F0C1CB0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0686" y="2021747"/>
            <a:ext cx="4160940" cy="3447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129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3000D7-35D2-4AC4-A378-6FE0C33E4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Old Dominion Inn – “The Inn”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FA2A25-A150-4144-B58D-830AC77A5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7912" y="2407639"/>
            <a:ext cx="4885888" cy="3769323"/>
          </a:xfrm>
        </p:spPr>
        <p:txBody>
          <a:bodyPr/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Alarm System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 Sprinkler System Throughout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detectors and pull stations report to Public Safety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EAA– Parking area left (street side) of front entrance</a:t>
            </a:r>
          </a:p>
          <a:p>
            <a:endParaRPr lang="en-US" dirty="0"/>
          </a:p>
        </p:txBody>
      </p:sp>
      <p:pic>
        <p:nvPicPr>
          <p:cNvPr id="7" name="Content Placeholder 6" descr="The Inn">
            <a:extLst>
              <a:ext uri="{FF2B5EF4-FFF2-40B4-BE49-F238E27FC236}">
                <a16:creationId xmlns:a16="http://schemas.microsoft.com/office/drawing/2014/main" id="{3369651D-867A-4FDD-854F-10562E1811E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94" y="2058194"/>
            <a:ext cx="4644006" cy="3886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944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14E3AF-39DD-428C-B5C4-5C4DD6DF2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Nusbaum Apartments</a:t>
            </a:r>
          </a:p>
        </p:txBody>
      </p:sp>
      <p:pic>
        <p:nvPicPr>
          <p:cNvPr id="7" name="Picture 11" descr="Nusbaum Apartments 1">
            <a:extLst>
              <a:ext uri="{FF2B5EF4-FFF2-40B4-BE49-F238E27FC236}">
                <a16:creationId xmlns:a16="http://schemas.microsoft.com/office/drawing/2014/main" id="{4552318A-43CC-47E4-8E20-8FDCC6E80E2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73" y="1894265"/>
            <a:ext cx="3590247" cy="19825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Nusbaum Apartments 3">
            <a:extLst>
              <a:ext uri="{FF2B5EF4-FFF2-40B4-BE49-F238E27FC236}">
                <a16:creationId xmlns:a16="http://schemas.microsoft.com/office/drawing/2014/main" id="{A9BC9DFF-019F-4FC1-B720-44B17C860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72" y="4307047"/>
            <a:ext cx="3590247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Nusbaum Apartments 2">
            <a:extLst>
              <a:ext uri="{FF2B5EF4-FFF2-40B4-BE49-F238E27FC236}">
                <a16:creationId xmlns:a16="http://schemas.microsoft.com/office/drawing/2014/main" id="{784BA1A0-FB3A-4F1B-869C-A7F8D8FD620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331" y="1894264"/>
            <a:ext cx="3590247" cy="19825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j0183290">
            <a:extLst>
              <a:ext uri="{FF2B5EF4-FFF2-40B4-BE49-F238E27FC236}">
                <a16:creationId xmlns:a16="http://schemas.microsoft.com/office/drawing/2014/main" id="{7E288B4A-CAA7-4931-95B2-54F1DFC23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9331" y="4220435"/>
            <a:ext cx="3590247" cy="199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49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91435-1E78-444A-85F3-85945330A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Nusbaum Apartments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CB5C5-4347-4D6E-94A9-069FB9284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848" y="2382473"/>
            <a:ext cx="10170952" cy="3794489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/>
              <a:t>These buildings do not have an automatic fire alarm system or automatic sprinkler systems</a:t>
            </a:r>
          </a:p>
          <a:p>
            <a:pPr>
              <a:defRPr/>
            </a:pPr>
            <a:r>
              <a:rPr lang="en-US" dirty="0"/>
              <a:t>These buildings do have smoke detectors in rooms and halls.</a:t>
            </a:r>
          </a:p>
          <a:p>
            <a:pPr>
              <a:defRPr/>
            </a:pPr>
            <a:r>
              <a:rPr lang="en-US" dirty="0"/>
              <a:t>Any emergencies will require physically notifying police or fire</a:t>
            </a:r>
          </a:p>
          <a:p>
            <a:pPr>
              <a:defRPr/>
            </a:pPr>
            <a:r>
              <a:rPr lang="en-US" dirty="0"/>
              <a:t>All sleeping areas have battery powered smoke detectors</a:t>
            </a:r>
          </a:p>
          <a:p>
            <a:r>
              <a:rPr lang="en-US" dirty="0"/>
              <a:t>For A-N apartments beside the VAPBW house, evacuate to opposite side of 49</a:t>
            </a:r>
            <a:r>
              <a:rPr lang="en-US" baseline="30000" dirty="0"/>
              <a:t>th</a:t>
            </a:r>
            <a:r>
              <a:rPr lang="en-US" dirty="0"/>
              <a:t> Street </a:t>
            </a:r>
          </a:p>
          <a:p>
            <a:r>
              <a:rPr lang="en-US" dirty="0"/>
              <a:t>For O-V apartments, evacuate to parking lot across 49</a:t>
            </a:r>
            <a:r>
              <a:rPr lang="en-US" baseline="30000" dirty="0"/>
              <a:t>th</a:t>
            </a:r>
            <a:r>
              <a:rPr lang="en-US" dirty="0"/>
              <a:t> Street – Lot 37.</a:t>
            </a:r>
          </a:p>
          <a:p>
            <a:pPr marL="0" indent="0">
              <a:buNone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061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DE2933-F6B0-461C-AFEE-532FCE3E0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Scholarship House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014060-8E38-4767-9903-79BA86FFE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80469"/>
            <a:ext cx="5181600" cy="4096494"/>
          </a:xfrm>
        </p:spPr>
        <p:txBody>
          <a:bodyPr/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 sprinkler system throughout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 fire alarm system that reports to Public Safety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Accommodations for 9 students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EAA-Gresham Hall side of 49</a:t>
            </a: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street</a:t>
            </a:r>
          </a:p>
          <a:p>
            <a:endParaRPr lang="en-US" dirty="0"/>
          </a:p>
        </p:txBody>
      </p:sp>
      <p:pic>
        <p:nvPicPr>
          <p:cNvPr id="7" name="Picture 13" descr="Scholarship House 2">
            <a:extLst>
              <a:ext uri="{FF2B5EF4-FFF2-40B4-BE49-F238E27FC236}">
                <a16:creationId xmlns:a16="http://schemas.microsoft.com/office/drawing/2014/main" id="{A07CA734-4C69-4D8D-99D3-3D8CE9DCD30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8424" y="2080469"/>
            <a:ext cx="3785756" cy="32968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148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F4FC8-C9CB-46DD-85CB-9ECCFF6C7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University Village Apartments</a:t>
            </a:r>
          </a:p>
        </p:txBody>
      </p:sp>
      <p:pic>
        <p:nvPicPr>
          <p:cNvPr id="4" name="Picture 5" descr="University Village Apartments">
            <a:extLst>
              <a:ext uri="{FF2B5EF4-FFF2-40B4-BE49-F238E27FC236}">
                <a16:creationId xmlns:a16="http://schemas.microsoft.com/office/drawing/2014/main" id="{2F950EAA-11A3-4987-B4CA-AACDA05B1BB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0DC58B-BD7B-4FEF-9488-C1A6FAF856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6910" y="2058193"/>
            <a:ext cx="5511566" cy="4118769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10 Buildings/3 Stories/960 Beds</a:t>
            </a:r>
          </a:p>
          <a:p>
            <a:pPr>
              <a:defRPr/>
            </a:pPr>
            <a:r>
              <a:rPr lang="en-US" dirty="0"/>
              <a:t>Automatic Sprinkler System</a:t>
            </a:r>
          </a:p>
          <a:p>
            <a:pPr>
              <a:defRPr/>
            </a:pPr>
            <a:r>
              <a:rPr lang="en-US" dirty="0"/>
              <a:t>Fully Addressable/Networked Fire Alarm System</a:t>
            </a:r>
          </a:p>
          <a:p>
            <a:pPr>
              <a:defRPr/>
            </a:pPr>
            <a:r>
              <a:rPr lang="en-US" dirty="0"/>
              <a:t>Monitored by campus police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Buildings 1,4,5,8 &amp; 9 have retail  spaces on the first floor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residential areas are separated from the retail spaces by a fire barrier </a:t>
            </a:r>
          </a:p>
          <a:p>
            <a:pPr lvl="0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EAA- Across the street from their building and or in the 2</a:t>
            </a: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row of parking closet to the building.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7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63E0A5-0B6B-4546-AF46-433C70B97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Owens House- New Construction</a:t>
            </a:r>
          </a:p>
        </p:txBody>
      </p:sp>
      <p:pic>
        <p:nvPicPr>
          <p:cNvPr id="9" name="Content Placeholder 8" descr="A view of a building&#10;&#10;Description automatically generated">
            <a:extLst>
              <a:ext uri="{FF2B5EF4-FFF2-40B4-BE49-F238E27FC236}">
                <a16:creationId xmlns:a16="http://schemas.microsoft.com/office/drawing/2014/main" id="{58F9C61A-2CD2-4CF6-96CF-52FB9CDFFB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50" y="1825624"/>
            <a:ext cx="4748169" cy="4351337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D705FC-EBEB-45A7-9FC6-7D4D1D68A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88028" y="1825625"/>
            <a:ext cx="4748169" cy="4351338"/>
          </a:xfrm>
        </p:spPr>
        <p:txBody>
          <a:bodyPr/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 Sprinklers throughout 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Fully Addressable Fire Alarm System Safety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alarms report to Public Safety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EAA- Left of Building in parking lot, and in front of SRC.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385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5ABFB-96A8-4ECA-B88F-0ED512E3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According to FEMA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BF2046D-AF31-490B-8F2E-6DCCC361B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9016" y="2676087"/>
            <a:ext cx="9994783" cy="3500875"/>
          </a:xfrm>
        </p:spPr>
        <p:txBody>
          <a:bodyPr/>
          <a:lstStyle/>
          <a:p>
            <a:r>
              <a:rPr lang="en-US" dirty="0"/>
              <a:t>In cases where fatalities occurred on university campuses, alcohol was a factor.</a:t>
            </a:r>
          </a:p>
          <a:p>
            <a:r>
              <a:rPr lang="en-US" dirty="0"/>
              <a:t>In 50% of dorm fire fatalities, victims were under the influence at the time of the fire.</a:t>
            </a:r>
          </a:p>
          <a:p>
            <a:r>
              <a:rPr lang="en-US" dirty="0"/>
              <a:t>Cooking is the leading cause of fire injuries on university campuses.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098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F861CF-3838-4E7B-85D4-05B9CCEFF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Campus Fire Statistics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BEB51-E985-4A54-ACFB-D9720D792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290" y="2315361"/>
            <a:ext cx="10922466" cy="4177514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en-US" b="1" dirty="0"/>
              <a:t>From January 2000 to present</a:t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92 fatal fires have been documented that occurred on a college campus, in Greek housing or in off-campus housing within 3-miles of the campus – claiming a total of 132 victims:</a:t>
            </a:r>
          </a:p>
          <a:p>
            <a:pPr marL="0" indent="0" fontAlgn="base">
              <a:buNone/>
            </a:pPr>
            <a:r>
              <a:rPr lang="en-US" dirty="0"/>
              <a:t>• 79 fires have occurred in off-campus housing claiming 113 victims</a:t>
            </a:r>
            <a:br>
              <a:rPr lang="en-US" dirty="0"/>
            </a:br>
            <a:r>
              <a:rPr lang="en-US" dirty="0"/>
              <a:t>• 7 fires have occurred in on-campus building or residence halls claiming 9 victims</a:t>
            </a:r>
            <a:br>
              <a:rPr lang="en-US" dirty="0"/>
            </a:br>
            <a:r>
              <a:rPr lang="en-US" dirty="0"/>
              <a:t>• 6 fires have occurred in Greek housing claiming 10 victims</a:t>
            </a:r>
          </a:p>
          <a:p>
            <a:pPr marL="0" indent="0" fontAlgn="base">
              <a:buNone/>
            </a:pPr>
            <a:br>
              <a:rPr lang="en-US" b="1" dirty="0"/>
            </a:br>
            <a:r>
              <a:rPr lang="en-US" b="1" dirty="0"/>
              <a:t>Of the 92 fires documented: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• 14 were intentionally set claiming 22 victims</a:t>
            </a:r>
            <a:br>
              <a:rPr lang="en-US" dirty="0"/>
            </a:br>
            <a:r>
              <a:rPr lang="en-US" dirty="0"/>
              <a:t>• 38 were accidental – includes cooking, candles, smoking or electrical claiming 51 victims</a:t>
            </a:r>
            <a:br>
              <a:rPr lang="en-US" dirty="0"/>
            </a:br>
            <a:r>
              <a:rPr lang="en-US" dirty="0"/>
              <a:t>• 40 of the fires the cause was never determined – These fires claimed 59 victims</a:t>
            </a:r>
          </a:p>
        </p:txBody>
      </p:sp>
    </p:spTree>
    <p:extLst>
      <p:ext uri="{BB962C8B-B14F-4D97-AF65-F5344CB8AC3E}">
        <p14:creationId xmlns:p14="http://schemas.microsoft.com/office/powerpoint/2010/main" val="446020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446"/>
            <a:ext cx="10515600" cy="872456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Agenda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1138" y="1560352"/>
            <a:ext cx="9840285" cy="461661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1.Residence Hall Buildings &amp; Maps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2.Reporting a Fire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3. According to FEMA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4. Campus Fire Statistics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5.  Evacuation Procedures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6.  Fire Extinguishing Policy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7. Fire Prevention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8. Fire Watch Forms and Signage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9. Nuisance Alarm Prevention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10. Fire Safety Regulations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11. Prohibited Items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12. Contact Information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13. Closing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14. Contact 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030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29EB3-3106-4A0F-AE64-3EEB75F5C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972" y="365125"/>
            <a:ext cx="9046828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/>
              <a:t>Common Causes of fire in a Dormitory are: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8CB015-0534-4089-93F7-879BC8A87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1589"/>
            <a:ext cx="10515600" cy="3425374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Candles</a:t>
            </a:r>
          </a:p>
          <a:p>
            <a:pPr marL="0" indent="0" algn="ctr">
              <a:buNone/>
            </a:pPr>
            <a:r>
              <a:rPr lang="en-US" sz="3200" dirty="0"/>
              <a:t>Smoking</a:t>
            </a:r>
          </a:p>
          <a:p>
            <a:pPr marL="0" indent="0" algn="ctr">
              <a:buNone/>
            </a:pPr>
            <a:r>
              <a:rPr lang="en-US" sz="3200" dirty="0"/>
              <a:t>Overloading Outlets</a:t>
            </a:r>
          </a:p>
          <a:p>
            <a:pPr marL="0" indent="0" algn="ctr">
              <a:buNone/>
            </a:pPr>
            <a:r>
              <a:rPr lang="en-US" sz="3200" dirty="0"/>
              <a:t>Unattended Cooking Items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551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74D3-366F-4BF4-B174-DD7533690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Candles</a:t>
            </a:r>
          </a:p>
        </p:txBody>
      </p:sp>
      <p:pic>
        <p:nvPicPr>
          <p:cNvPr id="6" name="Content Placeholder 5" descr="A picture containing cake, nature, indoor, building&#10;&#10;Description automatically generated">
            <a:extLst>
              <a:ext uri="{FF2B5EF4-FFF2-40B4-BE49-F238E27FC236}">
                <a16:creationId xmlns:a16="http://schemas.microsoft.com/office/drawing/2014/main" id="{5D062E2F-098C-43F8-BCED-4DE2772B7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517" y="2001793"/>
            <a:ext cx="4179824" cy="4351338"/>
          </a:xfrm>
          <a:prstGeom prst="rect">
            <a:avLst/>
          </a:prstGeom>
        </p:spPr>
      </p:pic>
      <p:pic>
        <p:nvPicPr>
          <p:cNvPr id="7" name="Picture 6" descr="A close up of a fire&#10;&#10;Description automatically generated">
            <a:extLst>
              <a:ext uri="{FF2B5EF4-FFF2-40B4-BE49-F238E27FC236}">
                <a16:creationId xmlns:a16="http://schemas.microsoft.com/office/drawing/2014/main" id="{15265EF8-CA28-48FC-BD65-7CDE8B944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921" y="298013"/>
            <a:ext cx="4520559" cy="3560923"/>
          </a:xfrm>
          <a:prstGeom prst="rect">
            <a:avLst/>
          </a:prstGeom>
        </p:spPr>
      </p:pic>
      <p:pic>
        <p:nvPicPr>
          <p:cNvPr id="8" name="Content Placeholder 4" descr="A blurry photo of a fire&#10;&#10;Description automatically generated">
            <a:extLst>
              <a:ext uri="{FF2B5EF4-FFF2-40B4-BE49-F238E27FC236}">
                <a16:creationId xmlns:a16="http://schemas.microsoft.com/office/drawing/2014/main" id="{C6D29E65-13A4-4700-8D42-E73E90ABB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16" y="4067336"/>
            <a:ext cx="5191196" cy="228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95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04779-686D-41F0-A166-62A08D95C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Careless Smoking</a:t>
            </a:r>
          </a:p>
        </p:txBody>
      </p:sp>
      <p:pic>
        <p:nvPicPr>
          <p:cNvPr id="4" name="Picture 4" descr="Careless Smoking Causes Steinbach House Fire - Steinbachonline.com">
            <a:extLst>
              <a:ext uri="{FF2B5EF4-FFF2-40B4-BE49-F238E27FC236}">
                <a16:creationId xmlns:a16="http://schemas.microsoft.com/office/drawing/2014/main" id="{657AAF14-38B6-4105-819A-B81B413D1A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363" y="1985016"/>
            <a:ext cx="477663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hief: Careless cigarette disposal may have caused Newmarket ...">
            <a:extLst>
              <a:ext uri="{FF2B5EF4-FFF2-40B4-BE49-F238E27FC236}">
                <a16:creationId xmlns:a16="http://schemas.microsoft.com/office/drawing/2014/main" id="{9B2BB85C-B54E-43DC-8D96-F7EB9AED8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70" y="727308"/>
            <a:ext cx="38100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igarette sparked fire that destroyed Foxborough's Lakeview ...">
            <a:extLst>
              <a:ext uri="{FF2B5EF4-FFF2-40B4-BE49-F238E27FC236}">
                <a16:creationId xmlns:a16="http://schemas.microsoft.com/office/drawing/2014/main" id="{8DB7AA77-4600-4077-95DC-7360ABA07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856" y="3682767"/>
            <a:ext cx="4947408" cy="271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75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CF0C3-D713-4D5F-9D88-1FC0C4819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Overloading Outlets</a:t>
            </a:r>
          </a:p>
        </p:txBody>
      </p:sp>
      <p:pic>
        <p:nvPicPr>
          <p:cNvPr id="4" name="Picture 4" descr="Multiple socket outlet catching fire - YouTube">
            <a:extLst>
              <a:ext uri="{FF2B5EF4-FFF2-40B4-BE49-F238E27FC236}">
                <a16:creationId xmlns:a16="http://schemas.microsoft.com/office/drawing/2014/main" id="{72E3D067-D1D1-471A-8D91-3C7DCA4505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710" y="1867344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ire from plugging power cable into overloaded electric outlet ...">
            <a:extLst>
              <a:ext uri="{FF2B5EF4-FFF2-40B4-BE49-F238E27FC236}">
                <a16:creationId xmlns:a16="http://schemas.microsoft.com/office/drawing/2014/main" id="{941DEA89-88F6-4D54-90EC-F24FFD82E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77" y="1492957"/>
            <a:ext cx="4100817" cy="251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port a Fire Hazard | UC Davis Health System">
            <a:extLst>
              <a:ext uri="{FF2B5EF4-FFF2-40B4-BE49-F238E27FC236}">
                <a16:creationId xmlns:a16="http://schemas.microsoft.com/office/drawing/2014/main" id="{C277B7CC-A2C1-4D0D-B080-AEAA75B38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171" y="4320330"/>
            <a:ext cx="4572000" cy="229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794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FA300-509A-466F-8E44-6EAC6D843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Unattended Cooking</a:t>
            </a:r>
          </a:p>
        </p:txBody>
      </p:sp>
      <p:pic>
        <p:nvPicPr>
          <p:cNvPr id="4" name="Picture 4" descr="Knowledge, preparation essential in preventing home cooking fires ...">
            <a:extLst>
              <a:ext uri="{FF2B5EF4-FFF2-40B4-BE49-F238E27FC236}">
                <a16:creationId xmlns:a16="http://schemas.microsoft.com/office/drawing/2014/main" id="{79ED9E6C-A073-4316-8808-56541C826C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661" y="2068906"/>
            <a:ext cx="458006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IDAY FIRE SAFETY TIP – CARELESS COOKING">
            <a:extLst>
              <a:ext uri="{FF2B5EF4-FFF2-40B4-BE49-F238E27FC236}">
                <a16:creationId xmlns:a16="http://schemas.microsoft.com/office/drawing/2014/main" id="{65A5DC9A-3F40-42C9-9E42-F081AAC9C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976" y="1501629"/>
            <a:ext cx="4632522" cy="304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Ways to avoid a Kitchen Fire – Dove Designs">
            <a:extLst>
              <a:ext uri="{FF2B5EF4-FFF2-40B4-BE49-F238E27FC236}">
                <a16:creationId xmlns:a16="http://schemas.microsoft.com/office/drawing/2014/main" id="{8C6D8AAF-7444-4BA2-A44E-18CD0ECEE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428" y="4622333"/>
            <a:ext cx="3580700" cy="209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223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BBC0A-127F-4AFC-B0AD-14A315286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Fire Prevention</a:t>
            </a:r>
          </a:p>
        </p:txBody>
      </p:sp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3D1C6F39-4227-4D84-8B80-39B112A8D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0" b="4380"/>
          <a:stretch>
            <a:fillRect/>
          </a:stretch>
        </p:blipFill>
        <p:spPr>
          <a:xfrm>
            <a:off x="8686800" y="882461"/>
            <a:ext cx="2667000" cy="161645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3D96B7-186C-48B7-B968-CBE39A7385A3}"/>
              </a:ext>
            </a:extLst>
          </p:cNvPr>
          <p:cNvSpPr/>
          <p:nvPr/>
        </p:nvSpPr>
        <p:spPr>
          <a:xfrm>
            <a:off x="1073791" y="2136339"/>
            <a:ext cx="656857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Smoking (including hookahs and vapes) is prohibited in all University buildings including residence halls and apartments.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Tampering with fire protection equipment is strictly prohibited and is considered a Class 1 Misdemeanor.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Fine of up to $2500 and/or 12 months in jail.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Cooking is allowed in kitchens and other approved locations only.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</a:rPr>
              <a:t>Refer to Housing &amp; Residence Life Policies &amp; Procedures Manual for more information.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0FC242-4A0E-4BEC-887E-108CC99A1E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270" y="2718032"/>
            <a:ext cx="2606530" cy="390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88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57930-7FC7-4618-A263-A729910C0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Nuisance Alarm Prevention</a:t>
            </a:r>
            <a:br>
              <a:rPr lang="en-US" dirty="0"/>
            </a:br>
            <a:r>
              <a:rPr lang="en-US" i="1" dirty="0"/>
              <a:t> </a:t>
            </a:r>
            <a:r>
              <a:rPr lang="en-US" i="1" dirty="0">
                <a:solidFill>
                  <a:srgbClr val="FFFF00"/>
                </a:solidFill>
              </a:rPr>
              <a:t>#1 </a:t>
            </a:r>
            <a:r>
              <a:rPr lang="en-US" dirty="0"/>
              <a:t>Cause: Burned Food or Hairstyling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F0B4-285D-4A87-BE89-F0AD4DED3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574" y="1825625"/>
            <a:ext cx="9810226" cy="43513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b="1" dirty="0"/>
              <a:t>      Cooking</a:t>
            </a:r>
          </a:p>
          <a:p>
            <a:pPr lvl="1">
              <a:defRPr/>
            </a:pPr>
            <a:r>
              <a:rPr lang="en-US" dirty="0"/>
              <a:t>Turn on range hood fans</a:t>
            </a:r>
          </a:p>
          <a:p>
            <a:pPr lvl="1">
              <a:defRPr/>
            </a:pPr>
            <a:r>
              <a:rPr lang="en-US" dirty="0"/>
              <a:t>Don’t leave food unattended when preparing on range or in microwave</a:t>
            </a:r>
          </a:p>
          <a:p>
            <a:pPr lvl="1">
              <a:defRPr/>
            </a:pPr>
            <a:r>
              <a:rPr lang="en-US" dirty="0"/>
              <a:t>Follow directions on packaging</a:t>
            </a:r>
            <a:br>
              <a:rPr lang="en-US" dirty="0"/>
            </a:br>
            <a:r>
              <a:rPr lang="en-US" dirty="0"/>
              <a:t>(ever smell burned popcorn?)</a:t>
            </a:r>
          </a:p>
          <a:p>
            <a:pPr lvl="1"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b="1" dirty="0"/>
              <a:t>      Hairstyling</a:t>
            </a:r>
          </a:p>
          <a:p>
            <a:pPr lvl="1">
              <a:defRPr/>
            </a:pPr>
            <a:r>
              <a:rPr lang="en-US" b="1" dirty="0"/>
              <a:t>Use exhaust fans in restrooms</a:t>
            </a:r>
          </a:p>
          <a:p>
            <a:pPr lvl="1">
              <a:defRPr/>
            </a:pPr>
            <a:r>
              <a:rPr lang="en-US" dirty="0"/>
              <a:t>Don’t stand directly under smoke detectors when styling hair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36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FCAF5-744B-4960-A86E-2ECC33D30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False Fire Alarms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7F24F-61AC-47E0-B8A7-C686076C1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0803" y="2650921"/>
            <a:ext cx="9529893" cy="352604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Any student or person found responsible for causing a false fire alarm will fully be </a:t>
            </a:r>
            <a:r>
              <a:rPr lang="en-US" b="1" dirty="0">
                <a:solidFill>
                  <a:srgbClr val="FF0000"/>
                </a:solidFill>
              </a:rPr>
              <a:t>expelled</a:t>
            </a:r>
            <a:r>
              <a:rPr lang="en-US" b="1" dirty="0"/>
              <a:t> from the University and/or </a:t>
            </a:r>
            <a:r>
              <a:rPr lang="en-US" b="1" dirty="0">
                <a:solidFill>
                  <a:srgbClr val="FF0000"/>
                </a:solidFill>
              </a:rPr>
              <a:t>prosecuted </a:t>
            </a:r>
            <a:r>
              <a:rPr lang="en-US" b="1" dirty="0"/>
              <a:t> of the law.</a:t>
            </a:r>
          </a:p>
          <a:p>
            <a:pPr marL="0" indent="0">
              <a:buNone/>
            </a:pPr>
            <a:r>
              <a:rPr lang="en-US" dirty="0"/>
              <a:t>Class 1 Misdemeanor Penalties</a:t>
            </a:r>
          </a:p>
          <a:p>
            <a:pPr lvl="1"/>
            <a:r>
              <a:rPr lang="en-US" dirty="0"/>
              <a:t>Fine of up to $2500 and/or 12 months in jail</a:t>
            </a:r>
          </a:p>
        </p:txBody>
      </p:sp>
    </p:spTree>
    <p:extLst>
      <p:ext uri="{BB962C8B-B14F-4D97-AF65-F5344CB8AC3E}">
        <p14:creationId xmlns:p14="http://schemas.microsoft.com/office/powerpoint/2010/main" val="3893866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9F9F-266F-4006-BB3A-B74867864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Fire Watch Form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55A01944-8308-4E40-B84B-37E751F455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21" y="1526796"/>
            <a:ext cx="5167618" cy="51676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9071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D6CCD-86EF-4029-A7BB-B718FFD2D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Fire Watch Log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111153C-96EC-4245-804F-4A82BE819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95" y="1484851"/>
            <a:ext cx="5939406" cy="50080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3248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F31B5-095F-4267-A70C-5485CCC2A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Residence Halls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3EC89-4F18-4504-A0D9-4D59802E1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0018" y="2181137"/>
            <a:ext cx="9843782" cy="399582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en-US" dirty="0"/>
              <a:t>Whitehurst Hall</a:t>
            </a:r>
          </a:p>
          <a:p>
            <a:pPr>
              <a:lnSpc>
                <a:spcPct val="80000"/>
              </a:lnSpc>
              <a:defRPr/>
            </a:pPr>
            <a:r>
              <a:rPr lang="en-US" dirty="0"/>
              <a:t>The Inn (Old Dominion Inn)</a:t>
            </a:r>
          </a:p>
          <a:p>
            <a:pPr>
              <a:lnSpc>
                <a:spcPct val="80000"/>
              </a:lnSpc>
              <a:defRPr/>
            </a:pPr>
            <a:r>
              <a:rPr lang="en-US" dirty="0"/>
              <a:t>Powhatan I &amp; II </a:t>
            </a:r>
          </a:p>
          <a:p>
            <a:pPr>
              <a:lnSpc>
                <a:spcPct val="80000"/>
              </a:lnSpc>
              <a:defRPr/>
            </a:pPr>
            <a:r>
              <a:rPr lang="en-US" dirty="0"/>
              <a:t>Village Apartments</a:t>
            </a:r>
          </a:p>
          <a:p>
            <a:pPr>
              <a:lnSpc>
                <a:spcPct val="80000"/>
              </a:lnSpc>
              <a:defRPr/>
            </a:pPr>
            <a:r>
              <a:rPr lang="en-US" dirty="0"/>
              <a:t>Nusbaum Apartments</a:t>
            </a:r>
          </a:p>
          <a:p>
            <a:pPr>
              <a:lnSpc>
                <a:spcPct val="80000"/>
              </a:lnSpc>
              <a:defRPr/>
            </a:pPr>
            <a:r>
              <a:rPr lang="en-US" dirty="0"/>
              <a:t>Scholarship House</a:t>
            </a:r>
          </a:p>
          <a:p>
            <a:pPr>
              <a:lnSpc>
                <a:spcPct val="80000"/>
              </a:lnSpc>
              <a:defRPr/>
            </a:pPr>
            <a:r>
              <a:rPr lang="en-US" dirty="0"/>
              <a:t>Rogers Hall/Rogers East</a:t>
            </a:r>
          </a:p>
          <a:p>
            <a:pPr>
              <a:lnSpc>
                <a:spcPct val="80000"/>
              </a:lnSpc>
              <a:defRPr/>
            </a:pPr>
            <a:r>
              <a:rPr lang="en-US" dirty="0"/>
              <a:t>Gresham Hall/Gresham East</a:t>
            </a:r>
          </a:p>
          <a:p>
            <a:pPr>
              <a:lnSpc>
                <a:spcPct val="80000"/>
              </a:lnSpc>
              <a:defRPr/>
            </a:pPr>
            <a:r>
              <a:rPr lang="en-US" dirty="0"/>
              <a:t>University Village Apartments</a:t>
            </a:r>
          </a:p>
          <a:p>
            <a:pPr>
              <a:lnSpc>
                <a:spcPct val="80000"/>
              </a:lnSpc>
              <a:defRPr/>
            </a:pPr>
            <a:r>
              <a:rPr lang="en-US" dirty="0"/>
              <a:t>Owens House- </a:t>
            </a:r>
            <a:r>
              <a:rPr lang="en-US" dirty="0">
                <a:solidFill>
                  <a:srgbClr val="097EFF"/>
                </a:solidFill>
              </a:rPr>
              <a:t>New Construction</a:t>
            </a:r>
          </a:p>
        </p:txBody>
      </p:sp>
    </p:spTree>
    <p:extLst>
      <p:ext uri="{BB962C8B-B14F-4D97-AF65-F5344CB8AC3E}">
        <p14:creationId xmlns:p14="http://schemas.microsoft.com/office/powerpoint/2010/main" val="135089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86AFC-B34F-4720-9CC7-2BFC02C58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Fire Watch Signage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C78187F-1C83-4F24-A166-4AAD3C40D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761" y="1526796"/>
            <a:ext cx="5922628" cy="49660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4553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35FE3-B4CF-4691-87C1-A336BF8F1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Reporting a Fire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CC1F7-31AD-4F79-96DB-F70F50802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902" y="2021747"/>
            <a:ext cx="10363898" cy="415521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Dial 757-683-4000 or 911</a:t>
            </a:r>
          </a:p>
          <a:p>
            <a:pPr>
              <a:defRPr/>
            </a:pPr>
            <a:r>
              <a:rPr lang="en-US" dirty="0"/>
              <a:t>If the fire alarm system is activated, you should always call campus police from a safe location</a:t>
            </a:r>
          </a:p>
          <a:p>
            <a:pPr>
              <a:defRPr/>
            </a:pPr>
            <a:r>
              <a:rPr lang="en-US" dirty="0"/>
              <a:t>Norfolk Fire/Rescue are our First Responders. They will be responding to all fire alarms</a:t>
            </a:r>
          </a:p>
          <a:p>
            <a:pPr>
              <a:defRPr/>
            </a:pPr>
            <a:r>
              <a:rPr lang="en-US" dirty="0"/>
              <a:t>Campus police will also be responding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578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D79FD-53AA-4639-91BD-F9CA6101F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Fire Safety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7C734-CDB0-40CD-86ED-AB240FC26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988" y="2063691"/>
            <a:ext cx="10515600" cy="411327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Don’t be complacent! </a:t>
            </a:r>
            <a:r>
              <a:rPr lang="en-US" b="1" dirty="0">
                <a:solidFill>
                  <a:srgbClr val="FF0000"/>
                </a:solidFill>
              </a:rPr>
              <a:t>SOUND THE ALARM!</a:t>
            </a:r>
          </a:p>
          <a:p>
            <a:r>
              <a:rPr lang="en-US" dirty="0"/>
              <a:t>If an alarm is activated……..</a:t>
            </a:r>
            <a:r>
              <a:rPr lang="en-US" dirty="0">
                <a:solidFill>
                  <a:srgbClr val="FF0000"/>
                </a:solidFill>
              </a:rPr>
              <a:t>Don’t ignore it!</a:t>
            </a:r>
          </a:p>
          <a:p>
            <a:r>
              <a:rPr lang="en-US" dirty="0"/>
              <a:t>Listen for public address announcements and directions</a:t>
            </a:r>
            <a:r>
              <a:rPr lang="en-US" dirty="0">
                <a:solidFill>
                  <a:srgbClr val="FFFF00"/>
                </a:solidFill>
              </a:rPr>
              <a:t>. Do NOT USE ELEVATORS</a:t>
            </a:r>
            <a:r>
              <a:rPr lang="en-US" dirty="0"/>
              <a:t>,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unless instructed to do so.</a:t>
            </a:r>
          </a:p>
          <a:p>
            <a:r>
              <a:rPr lang="en-US" dirty="0"/>
              <a:t>Public Safety personnel will use the public address system to let you know if there is an actual fire or smoke condition.</a:t>
            </a:r>
          </a:p>
          <a:p>
            <a:r>
              <a:rPr lang="en-US" dirty="0"/>
              <a:t>If the fire alarm sounds, proceed to your door and check it for heat with the back of your hand.</a:t>
            </a:r>
          </a:p>
          <a:p>
            <a:r>
              <a:rPr lang="en-US" dirty="0"/>
              <a:t>If the door is </a:t>
            </a:r>
            <a:r>
              <a:rPr lang="en-US" dirty="0">
                <a:solidFill>
                  <a:srgbClr val="FF0000"/>
                </a:solidFill>
              </a:rPr>
              <a:t>HOT</a:t>
            </a:r>
            <a:r>
              <a:rPr lang="en-US" dirty="0"/>
              <a:t>, do not open it.</a:t>
            </a:r>
          </a:p>
        </p:txBody>
      </p:sp>
    </p:spTree>
    <p:extLst>
      <p:ext uri="{BB962C8B-B14F-4D97-AF65-F5344CB8AC3E}">
        <p14:creationId xmlns:p14="http://schemas.microsoft.com/office/powerpoint/2010/main" val="518955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C4D08-9383-4C97-BB79-42B27FCF9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Fire Safety Awareness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E4F3F-85A4-4400-88A4-EB7684357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296" y="2164359"/>
            <a:ext cx="10108735" cy="4012603"/>
          </a:xfrm>
        </p:spPr>
        <p:txBody>
          <a:bodyPr/>
          <a:lstStyle/>
          <a:p>
            <a:r>
              <a:rPr lang="en-US" dirty="0"/>
              <a:t>If there is heavy smoke in the hallway, stay in the room and pack towels and blankets under your door to keep smoke out of your room.</a:t>
            </a:r>
          </a:p>
          <a:p>
            <a:r>
              <a:rPr lang="en-US" dirty="0"/>
              <a:t>Call 911 and notify dispatcher that you can not evacuate and what room number you are in.</a:t>
            </a:r>
          </a:p>
          <a:p>
            <a:r>
              <a:rPr lang="en-US" dirty="0"/>
              <a:t>If able to evacuate, follow the directions from your Building Emergency Coordinator.</a:t>
            </a:r>
          </a:p>
          <a:p>
            <a:r>
              <a:rPr lang="en-US" dirty="0"/>
              <a:t>Look out for your neighbor, bang on doors while evacuating and/ or assist anyone in need if you can safely do so.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4361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F3134-4BA1-4B9C-AED7-549DFF179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Fire Safety Awareness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C4F2D-BC18-40CA-89E0-2B774808C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10980"/>
            <a:ext cx="11116112" cy="3265982"/>
          </a:xfrm>
        </p:spPr>
        <p:txBody>
          <a:bodyPr/>
          <a:lstStyle/>
          <a:p>
            <a:r>
              <a:rPr lang="en-US" dirty="0"/>
              <a:t>Know where your nearest exit stairways are so you can locate them even in the dark.</a:t>
            </a:r>
          </a:p>
          <a:p>
            <a:r>
              <a:rPr lang="en-US" dirty="0"/>
              <a:t>Establish a “buddy system” with your neighbor or roommate.</a:t>
            </a:r>
          </a:p>
          <a:p>
            <a:r>
              <a:rPr lang="en-US" dirty="0"/>
              <a:t>Go to your Emergency Evacuation Area so the Building Emergency Coordinator can have a proper head count.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2910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770B7-FDFF-4584-A53A-58543585B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If a Fire Occurs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3383C-9463-4DDB-B3D5-84448DDA4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242" y="2399251"/>
            <a:ext cx="9709558" cy="37777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</a:t>
            </a:r>
            <a:r>
              <a:rPr lang="en-US" dirty="0"/>
              <a:t>-RESCUE- someone who needs help.</a:t>
            </a:r>
          </a:p>
          <a:p>
            <a:r>
              <a:rPr lang="en-US" dirty="0">
                <a:solidFill>
                  <a:srgbClr val="C00000"/>
                </a:solidFill>
              </a:rPr>
              <a:t>A</a:t>
            </a:r>
            <a:r>
              <a:rPr lang="en-US" dirty="0"/>
              <a:t>-ALARM- alert everyone in the building.</a:t>
            </a:r>
          </a:p>
          <a:p>
            <a:r>
              <a:rPr lang="en-US" dirty="0">
                <a:solidFill>
                  <a:srgbClr val="C00000"/>
                </a:solidFill>
              </a:rPr>
              <a:t>C</a:t>
            </a:r>
            <a:r>
              <a:rPr lang="en-US" dirty="0"/>
              <a:t>-CONFINE- the fire by shutting door or using a fire extinguisher.</a:t>
            </a:r>
          </a:p>
          <a:p>
            <a:r>
              <a:rPr lang="en-US" dirty="0">
                <a:solidFill>
                  <a:srgbClr val="C00000"/>
                </a:solidFill>
              </a:rPr>
              <a:t>E</a:t>
            </a:r>
            <a:r>
              <a:rPr lang="en-US" dirty="0"/>
              <a:t>-EVACUATE OR ESCAPE- the building.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01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73C92-D63A-474B-8CA6-AE355C3A1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Evacuation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5D7FE-5278-4566-9F84-EF3A239D8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574" y="1825625"/>
            <a:ext cx="9810226" cy="4351338"/>
          </a:xfrm>
        </p:spPr>
        <p:txBody>
          <a:bodyPr/>
          <a:lstStyle/>
          <a:p>
            <a:pPr>
              <a:defRPr/>
            </a:pPr>
            <a:r>
              <a:rPr lang="en-US" dirty="0"/>
              <a:t>You must assume there is an emergency any time the fire alarm sounds</a:t>
            </a:r>
          </a:p>
          <a:p>
            <a:pPr>
              <a:defRPr/>
            </a:pPr>
            <a:r>
              <a:rPr lang="en-US" dirty="0"/>
              <a:t>Remain Calm – Don’t Panic - Act Quickly</a:t>
            </a:r>
          </a:p>
          <a:p>
            <a:pPr>
              <a:defRPr/>
            </a:pPr>
            <a:r>
              <a:rPr lang="en-US" dirty="0"/>
              <a:t>Always close doors behind you</a:t>
            </a:r>
          </a:p>
          <a:p>
            <a:pPr>
              <a:defRPr/>
            </a:pPr>
            <a:r>
              <a:rPr lang="en-US" dirty="0"/>
              <a:t>If smoke is encountered during egress, crawl – the air is cooler &amp; less toxic near the floor</a:t>
            </a:r>
          </a:p>
          <a:p>
            <a:pPr>
              <a:defRPr/>
            </a:pPr>
            <a:r>
              <a:rPr lang="en-US" dirty="0"/>
              <a:t>Call ODU Public Safety – 757-683-4000 or 911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7996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60DAE-1328-440F-B32B-98C395F2A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Evacuation Procedures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DCA56-303D-405E-8AF4-BD72E398F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186" y="2172749"/>
            <a:ext cx="9818614" cy="40042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Go to the nearest exit</a:t>
            </a:r>
          </a:p>
          <a:p>
            <a:pPr>
              <a:defRPr/>
            </a:pPr>
            <a:r>
              <a:rPr lang="en-US" dirty="0"/>
              <a:t>Never use the elevator, go to the nearest stairwell</a:t>
            </a:r>
          </a:p>
          <a:p>
            <a:pPr>
              <a:defRPr/>
            </a:pPr>
            <a:r>
              <a:rPr lang="en-US" dirty="0"/>
              <a:t>Report to the designated outside assembly area</a:t>
            </a:r>
          </a:p>
          <a:p>
            <a:pPr>
              <a:defRPr/>
            </a:pPr>
            <a:r>
              <a:rPr lang="en-US" dirty="0"/>
              <a:t>Do not re-enter the building for any purpose until directed to do so by the proper authorities</a:t>
            </a:r>
          </a:p>
          <a:p>
            <a:pPr>
              <a:defRPr/>
            </a:pPr>
            <a:r>
              <a:rPr lang="en-US" dirty="0"/>
              <a:t>Be available to assist emergency personnel as needed</a:t>
            </a:r>
          </a:p>
          <a:p>
            <a:pPr algn="ctr">
              <a:buNone/>
              <a:defRPr/>
            </a:pPr>
            <a:r>
              <a:rPr lang="en-US" dirty="0">
                <a:solidFill>
                  <a:srgbClr val="FF0000"/>
                </a:solidFill>
              </a:rPr>
              <a:t>FAILURE TO EVACUATE THE BUILDING FOR ANY REASON WILL     RESULT IN DICIPLINARY ACTION AND POSSIBLE MONETARY FINES</a:t>
            </a:r>
          </a:p>
          <a:p>
            <a:pPr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446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D1019-58DF-4B77-8D92-BF1F74442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Fire Extinguishing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2FDA2-22F0-4339-BABC-C19071395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0352" y="2130804"/>
            <a:ext cx="9169167" cy="4046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It is the desire of the University that you leave the fire fighting to the professionals. We have no problem with a person attempting to extinguish a small fire or using an extinguisher to clear your way to an exit if needed. Our primary concern is </a:t>
            </a:r>
            <a:r>
              <a:rPr lang="en-US" dirty="0">
                <a:solidFill>
                  <a:srgbClr val="FF0000"/>
                </a:solidFill>
              </a:rPr>
              <a:t>YOUR</a:t>
            </a:r>
            <a:r>
              <a:rPr lang="en-US" dirty="0"/>
              <a:t> safety.</a:t>
            </a:r>
          </a:p>
          <a:p>
            <a:pPr marL="0" indent="0">
              <a:buNone/>
            </a:pPr>
            <a:r>
              <a:rPr lang="en-US" dirty="0"/>
              <a:t>If an emergency  situation arises when you need to use a fire extinguisher, you must notify your RA or Staff member immediately after the </a:t>
            </a:r>
            <a:r>
              <a:rPr lang="en-US" dirty="0" err="1"/>
              <a:t>incident.Other</a:t>
            </a:r>
            <a:r>
              <a:rPr lang="en-US" dirty="0"/>
              <a:t> notifications must include ODU Police and notify Maintenance Direct.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867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37B58-103C-4C32-9902-2AA8BF9FA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024" y="365125"/>
            <a:ext cx="10228976" cy="1325563"/>
          </a:xfrm>
        </p:spPr>
        <p:txBody>
          <a:bodyPr/>
          <a:lstStyle/>
          <a:p>
            <a:pPr algn="ctr"/>
            <a:r>
              <a:rPr lang="en-US" b="1" dirty="0"/>
              <a:t>Proper use of a Portable Fire Extinguisher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7E557B-9538-4AFA-B6AA-774B9E44D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5023" y="2097247"/>
            <a:ext cx="5108895" cy="356798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-PULL THE PIN</a:t>
            </a:r>
          </a:p>
          <a:p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-AIM THE NOZZLE AT THE BASE OF THE FIRE</a:t>
            </a:r>
          </a:p>
          <a:p>
            <a:r>
              <a:rPr lang="en-US" dirty="0">
                <a:solidFill>
                  <a:srgbClr val="C00000"/>
                </a:solidFill>
              </a:rPr>
              <a:t>S</a:t>
            </a:r>
            <a:r>
              <a:rPr lang="en-US" dirty="0"/>
              <a:t>-SQUEEZE THE HANDLE</a:t>
            </a:r>
          </a:p>
          <a:p>
            <a:r>
              <a:rPr lang="en-US" dirty="0">
                <a:solidFill>
                  <a:srgbClr val="C00000"/>
                </a:solidFill>
              </a:rPr>
              <a:t>S</a:t>
            </a:r>
            <a:r>
              <a:rPr lang="en-US" dirty="0"/>
              <a:t>-SWEEP THE NOZZLE SIDE TO SIDE</a:t>
            </a:r>
          </a:p>
          <a:p>
            <a:endParaRPr lang="en-US" dirty="0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29D5DF12-CB3C-40ED-B8D8-C867EDA9D4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048" y="1627237"/>
            <a:ext cx="4379053" cy="237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B598E2A-5AA0-4E23-8E14-1592B3B22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5048" y="3999137"/>
            <a:ext cx="4379052" cy="241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318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EC8BD-3F6B-44E5-9E88-DF7081A7D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307" y="365125"/>
            <a:ext cx="9471171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b="1" dirty="0"/>
              <a:t>Residence Halls cont.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7E91B-FF8F-4AF2-AFC3-C37783465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9193" y="1770077"/>
            <a:ext cx="9222995" cy="437333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600" dirty="0"/>
              <a:t>The Quad of 6 Complex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Scotland House</a:t>
            </a:r>
          </a:p>
          <a:p>
            <a:pPr>
              <a:defRPr/>
            </a:pPr>
            <a:r>
              <a:rPr lang="en-US" dirty="0"/>
              <a:t>Ireland House</a:t>
            </a:r>
          </a:p>
          <a:p>
            <a:pPr>
              <a:defRPr/>
            </a:pPr>
            <a:r>
              <a:rPr lang="en-US" dirty="0"/>
              <a:t>Virginia House</a:t>
            </a:r>
          </a:p>
          <a:p>
            <a:pPr>
              <a:defRPr/>
            </a:pPr>
            <a:r>
              <a:rPr lang="en-US" dirty="0"/>
              <a:t>England House</a:t>
            </a:r>
          </a:p>
          <a:p>
            <a:pPr>
              <a:defRPr/>
            </a:pPr>
            <a:r>
              <a:rPr lang="en-US" dirty="0"/>
              <a:t>France House</a:t>
            </a:r>
          </a:p>
          <a:p>
            <a:pPr>
              <a:defRPr/>
            </a:pPr>
            <a:r>
              <a:rPr lang="en-US" dirty="0"/>
              <a:t>Dominion House</a:t>
            </a:r>
          </a:p>
        </p:txBody>
      </p:sp>
    </p:spTree>
    <p:extLst>
      <p:ext uri="{BB962C8B-B14F-4D97-AF65-F5344CB8AC3E}">
        <p14:creationId xmlns:p14="http://schemas.microsoft.com/office/powerpoint/2010/main" val="23725321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3EFA993-E852-442F-ACE1-A47C99B9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943"/>
            <a:ext cx="10515600" cy="1241875"/>
          </a:xfrm>
        </p:spPr>
        <p:txBody>
          <a:bodyPr/>
          <a:lstStyle/>
          <a:p>
            <a:pPr algn="ctr"/>
            <a:r>
              <a:rPr lang="en-US" b="1" dirty="0"/>
              <a:t>Previous RA Training</a:t>
            </a:r>
          </a:p>
        </p:txBody>
      </p:sp>
      <p:pic>
        <p:nvPicPr>
          <p:cNvPr id="8" name="Content Placeholder 7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7B6D4DB4-2D39-4A42-9832-3094C79EA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49" y="1345818"/>
            <a:ext cx="3266645" cy="1788697"/>
          </a:xfrm>
        </p:spPr>
      </p:pic>
      <p:pic>
        <p:nvPicPr>
          <p:cNvPr id="10" name="Picture 9" descr="A person standing next to a fire hydrant in the grass&#10;&#10;Description automatically generated">
            <a:extLst>
              <a:ext uri="{FF2B5EF4-FFF2-40B4-BE49-F238E27FC236}">
                <a16:creationId xmlns:a16="http://schemas.microsoft.com/office/drawing/2014/main" id="{7F8E8D95-F4AC-44DB-9398-6E0CE5A24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533" y="3195948"/>
            <a:ext cx="3266645" cy="1707979"/>
          </a:xfrm>
          <a:prstGeom prst="rect">
            <a:avLst/>
          </a:prstGeom>
        </p:spPr>
      </p:pic>
      <p:pic>
        <p:nvPicPr>
          <p:cNvPr id="12" name="Picture 11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9F938BBB-4270-4743-A56B-4A00B9B2C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155" y="4965360"/>
            <a:ext cx="3266645" cy="178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787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8AB54-EEFE-4F26-A295-2E78C4B80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470" y="1115735"/>
            <a:ext cx="9273330" cy="123318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Fire Safety is Everyone’s Concern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87C70-32E0-4571-BE58-F2DADE8D3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968" y="3187817"/>
            <a:ext cx="9348831" cy="1233181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00"/>
                </a:solidFill>
              </a:rPr>
              <a:t>Please Be safe and Think Smart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4400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A3EBC-0412-42B6-8CE6-3DF575861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Closing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EAD02-4ECB-4D43-A266-FCDA003A2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09643"/>
            <a:ext cx="10839275" cy="346731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Please feel free to contact Old Dominion University Fire Prevention Bureau and/or Emergency Management for any questions, comments, or concerns. Thank you for your time and attention to this very important matter.</a:t>
            </a:r>
          </a:p>
        </p:txBody>
      </p:sp>
    </p:spTree>
    <p:extLst>
      <p:ext uri="{BB962C8B-B14F-4D97-AF65-F5344CB8AC3E}">
        <p14:creationId xmlns:p14="http://schemas.microsoft.com/office/powerpoint/2010/main" val="39526164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46F0C-47C7-46D0-A78F-3C06199D7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4ECD1-49C1-4800-A445-274B3981A4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8593" y="1950324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Fire Prevention Bureau </a:t>
            </a:r>
            <a:r>
              <a:rPr lang="en-US" sz="2400" dirty="0"/>
              <a:t>- 757-683-5166</a:t>
            </a:r>
          </a:p>
          <a:p>
            <a:pPr marL="0" indent="0">
              <a:buNone/>
            </a:pPr>
            <a:r>
              <a:rPr lang="en-US" sz="2000" dirty="0"/>
              <a:t>                                      </a:t>
            </a:r>
            <a:r>
              <a:rPr lang="en-US" sz="2400" dirty="0"/>
              <a:t>Greg Wooldridge</a:t>
            </a:r>
          </a:p>
          <a:p>
            <a:pPr marL="0" indent="0">
              <a:buNone/>
            </a:pPr>
            <a:r>
              <a:rPr lang="en-US" sz="2000" dirty="0"/>
              <a:t>                                      Fire Prevention Manager</a:t>
            </a:r>
          </a:p>
          <a:p>
            <a:pPr marL="0" indent="0">
              <a:buNone/>
            </a:pPr>
            <a:r>
              <a:rPr lang="en-US" dirty="0"/>
              <a:t>                           </a:t>
            </a:r>
            <a:r>
              <a:rPr lang="en-US" sz="2000" dirty="0"/>
              <a:t>757-683-3023</a:t>
            </a:r>
          </a:p>
          <a:p>
            <a:pPr marL="0" indent="0">
              <a:buNone/>
            </a:pPr>
            <a:r>
              <a:rPr lang="en-US" sz="2000" dirty="0"/>
              <a:t>                  </a:t>
            </a:r>
            <a:r>
              <a:rPr lang="en-US" dirty="0"/>
              <a:t>              </a:t>
            </a:r>
            <a:r>
              <a:rPr lang="en-US" sz="2000" u="sng" dirty="0">
                <a:solidFill>
                  <a:srgbClr val="097EFF"/>
                </a:solidFill>
              </a:rPr>
              <a:t>gwooldri@odu.edu</a:t>
            </a:r>
            <a:endParaRPr lang="en-US" u="sng" dirty="0">
              <a:solidFill>
                <a:srgbClr val="097EFF"/>
              </a:solidFill>
            </a:endParaRPr>
          </a:p>
          <a:p>
            <a:pPr marL="0" indent="0">
              <a:buNone/>
            </a:pPr>
            <a:r>
              <a:rPr lang="en-US" u="sng" dirty="0">
                <a:solidFill>
                  <a:srgbClr val="097EFF"/>
                </a:solidFill>
              </a:rPr>
              <a:t>                          </a:t>
            </a:r>
          </a:p>
          <a:p>
            <a:pPr marL="0" indent="0">
              <a:buNone/>
            </a:pPr>
            <a:r>
              <a:rPr lang="en-US" sz="2000" dirty="0"/>
              <a:t>                                      </a:t>
            </a:r>
            <a:r>
              <a:rPr lang="en-US" sz="2400" dirty="0"/>
              <a:t>Karen Barnes</a:t>
            </a:r>
          </a:p>
          <a:p>
            <a:pPr marL="0" indent="0">
              <a:buNone/>
            </a:pPr>
            <a:r>
              <a:rPr lang="en-US" sz="2000" dirty="0"/>
              <a:t>                                      Fire Prevention Inspector</a:t>
            </a:r>
          </a:p>
          <a:p>
            <a:pPr marL="0" indent="0">
              <a:buNone/>
            </a:pPr>
            <a:r>
              <a:rPr lang="en-US" dirty="0"/>
              <a:t>                         </a:t>
            </a:r>
            <a:r>
              <a:rPr lang="en-US" sz="2000" dirty="0"/>
              <a:t>   757-683-4087</a:t>
            </a:r>
          </a:p>
          <a:p>
            <a:pPr marL="0" indent="0">
              <a:buNone/>
            </a:pPr>
            <a:r>
              <a:rPr lang="en-US" sz="2000" dirty="0"/>
              <a:t>                                      </a:t>
            </a:r>
            <a:r>
              <a:rPr lang="en-US" sz="2000" u="sng" dirty="0">
                <a:solidFill>
                  <a:srgbClr val="097EFF"/>
                </a:solidFill>
              </a:rPr>
              <a:t>kmbarnes@odu.edu</a:t>
            </a:r>
            <a:endParaRPr lang="en-US" u="sng" dirty="0">
              <a:solidFill>
                <a:srgbClr val="097E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EEFC2E-0FBE-425C-A9BA-4E5041C58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6635" y="1950324"/>
            <a:ext cx="5553512" cy="42402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Emergency Management </a:t>
            </a:r>
            <a:r>
              <a:rPr lang="en-US" sz="2400" dirty="0"/>
              <a:t>- 757-683-5116</a:t>
            </a:r>
          </a:p>
          <a:p>
            <a:pPr marL="0" indent="0">
              <a:buNone/>
            </a:pPr>
            <a:r>
              <a:rPr lang="en-US" sz="2400" dirty="0"/>
              <a:t>                            Jared Hoernig</a:t>
            </a:r>
          </a:p>
          <a:p>
            <a:pPr marL="0" indent="0">
              <a:buNone/>
            </a:pPr>
            <a:r>
              <a:rPr lang="en-US" sz="2000" dirty="0"/>
              <a:t>                                 Director  Emergency Mgmt.</a:t>
            </a:r>
          </a:p>
          <a:p>
            <a:pPr marL="0" indent="0">
              <a:buNone/>
            </a:pPr>
            <a:r>
              <a:rPr lang="en-US" sz="2000" dirty="0"/>
              <a:t>                                 757-683-35116</a:t>
            </a:r>
          </a:p>
          <a:p>
            <a:pPr marL="0" indent="0">
              <a:buNone/>
            </a:pPr>
            <a:r>
              <a:rPr lang="en-US" sz="2400" dirty="0"/>
              <a:t>                            </a:t>
            </a:r>
            <a:r>
              <a:rPr lang="en-US" sz="2000" u="sng" dirty="0">
                <a:solidFill>
                  <a:srgbClr val="097EFF"/>
                </a:solidFill>
                <a:hlinkClick r:id="rId2"/>
              </a:rPr>
              <a:t>jhoernig@odu.edu</a:t>
            </a:r>
            <a:endParaRPr lang="en-US" sz="2000" u="sng" dirty="0">
              <a:solidFill>
                <a:srgbClr val="097EFF"/>
              </a:solidFill>
            </a:endParaRPr>
          </a:p>
          <a:p>
            <a:pPr marL="0" indent="0">
              <a:buNone/>
            </a:pPr>
            <a:endParaRPr lang="en-US" sz="2400" u="sng" dirty="0">
              <a:solidFill>
                <a:srgbClr val="097EFF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97EFF"/>
                </a:solidFill>
              </a:rPr>
              <a:t>                             </a:t>
            </a:r>
            <a:r>
              <a:rPr lang="en-US" sz="2400" dirty="0"/>
              <a:t>Jerry Reed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97EFF"/>
                </a:solidFill>
              </a:rPr>
              <a:t>                             </a:t>
            </a:r>
            <a:r>
              <a:rPr lang="en-US" sz="2000" dirty="0"/>
              <a:t>Emergency Planner</a:t>
            </a:r>
          </a:p>
          <a:p>
            <a:pPr marL="0" indent="0">
              <a:buNone/>
            </a:pPr>
            <a:r>
              <a:rPr lang="en-US" sz="2000" dirty="0"/>
              <a:t>                                   757-683-3109</a:t>
            </a:r>
          </a:p>
          <a:p>
            <a:pPr marL="0" indent="0">
              <a:buNone/>
            </a:pPr>
            <a:r>
              <a:rPr lang="en-US" sz="2000" dirty="0"/>
              <a:t>                                   </a:t>
            </a:r>
            <a:r>
              <a:rPr lang="en-US" sz="2000" u="sng" dirty="0">
                <a:solidFill>
                  <a:srgbClr val="097EFF"/>
                </a:solidFill>
              </a:rPr>
              <a:t>j1reed@odu.edu</a:t>
            </a:r>
          </a:p>
        </p:txBody>
      </p:sp>
      <p:pic>
        <p:nvPicPr>
          <p:cNvPr id="1028" name="Picture 4" descr="greg-wooldridge">
            <a:extLst>
              <a:ext uri="{FF2B5EF4-FFF2-40B4-BE49-F238E27FC236}">
                <a16:creationId xmlns:a16="http://schemas.microsoft.com/office/drawing/2014/main" id="{1D7A4C6B-1D2E-4CB5-8781-A469DFF78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590" y="2717477"/>
            <a:ext cx="1873891" cy="160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ren-barnes">
            <a:extLst>
              <a:ext uri="{FF2B5EF4-FFF2-40B4-BE49-F238E27FC236}">
                <a16:creationId xmlns:a16="http://schemas.microsoft.com/office/drawing/2014/main" id="{E5E04CDA-ADD9-46B2-846F-E479E2FBA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589" y="4701404"/>
            <a:ext cx="1873891" cy="160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jhoernig-jared-hoernig">
            <a:extLst>
              <a:ext uri="{FF2B5EF4-FFF2-40B4-BE49-F238E27FC236}">
                <a16:creationId xmlns:a16="http://schemas.microsoft.com/office/drawing/2014/main" id="{FAE365DA-3310-423A-88AD-BD83B2D66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634" y="2717475"/>
            <a:ext cx="1828800" cy="160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Jerry Reed">
            <a:extLst>
              <a:ext uri="{FF2B5EF4-FFF2-40B4-BE49-F238E27FC236}">
                <a16:creationId xmlns:a16="http://schemas.microsoft.com/office/drawing/2014/main" id="{C5CCCF11-A66D-4D12-AFD3-CCB71D8AC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634" y="4701404"/>
            <a:ext cx="1828800" cy="160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741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29E09-72EB-43D4-8666-9C73D2879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334" y="473875"/>
            <a:ext cx="9474666" cy="1325563"/>
          </a:xfrm>
        </p:spPr>
        <p:txBody>
          <a:bodyPr/>
          <a:lstStyle/>
          <a:p>
            <a:pPr algn="ctr"/>
            <a:r>
              <a:rPr lang="en-US" b="1" dirty="0"/>
              <a:t>Example of Internal Assembly Areas (IAA)</a:t>
            </a:r>
            <a:br>
              <a:rPr lang="en-US" dirty="0"/>
            </a:br>
            <a:r>
              <a:rPr lang="en-US" sz="4000" dirty="0"/>
              <a:t>Go </a:t>
            </a:r>
            <a:r>
              <a:rPr lang="en-US" sz="4000" b="1" u="sng" dirty="0">
                <a:solidFill>
                  <a:srgbClr val="00B050"/>
                </a:solidFill>
              </a:rPr>
              <a:t>here</a:t>
            </a:r>
            <a:r>
              <a:rPr lang="en-US" sz="4000" dirty="0"/>
              <a:t> when sheltering in place</a:t>
            </a:r>
          </a:p>
        </p:txBody>
      </p:sp>
      <p:pic>
        <p:nvPicPr>
          <p:cNvPr id="4" name="Content Placeholder 3" descr="E:\Work files\Home1 Folder\Departmental EAP's\Housing and Residence Life EAP\HRL IAA maps\Gresham Annex\Gresham Annex 1st floor IAA.jpg">
            <a:extLst>
              <a:ext uri="{FF2B5EF4-FFF2-40B4-BE49-F238E27FC236}">
                <a16:creationId xmlns:a16="http://schemas.microsoft.com/office/drawing/2014/main" id="{F65A0C0F-F4D6-42ED-A3DC-031ACEDB42E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t="12015" r="2214" b="3388"/>
          <a:stretch/>
        </p:blipFill>
        <p:spPr bwMode="auto">
          <a:xfrm>
            <a:off x="5259897" y="1979802"/>
            <a:ext cx="6719582" cy="43538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5D5974-B1BC-470B-9308-AEC680AD0B45}"/>
              </a:ext>
            </a:extLst>
          </p:cNvPr>
          <p:cNvCxnSpPr>
            <a:cxnSpLocks/>
          </p:cNvCxnSpPr>
          <p:nvPr/>
        </p:nvCxnSpPr>
        <p:spPr>
          <a:xfrm>
            <a:off x="4471332" y="1619075"/>
            <a:ext cx="1979802" cy="1809925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03BAE8E-E131-4D19-BD00-9D8FFB979518}"/>
              </a:ext>
            </a:extLst>
          </p:cNvPr>
          <p:cNvSpPr/>
          <p:nvPr/>
        </p:nvSpPr>
        <p:spPr>
          <a:xfrm>
            <a:off x="788566" y="2494683"/>
            <a:ext cx="432033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Shelter internal areas away from windows.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Mainly used during a sudden severe storm event (tornados, earthquake, etc.)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NOAA Weather Radios at RA desks sound an alarm during severe weather events.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587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BFD77-2E32-4B80-ADEA-A6F3C8EB5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367" y="365125"/>
            <a:ext cx="904333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b="1" dirty="0"/>
              <a:t>Example of Evacuation Map/Emergency Assembly Areas (EAA)</a:t>
            </a:r>
            <a:br>
              <a:rPr lang="en-US" sz="3800" b="1" dirty="0"/>
            </a:br>
            <a:r>
              <a:rPr lang="en-US" sz="4000" dirty="0"/>
              <a:t>Go </a:t>
            </a:r>
            <a:r>
              <a:rPr lang="en-US" sz="4000" b="1" u="sng" dirty="0">
                <a:solidFill>
                  <a:srgbClr val="FF0000"/>
                </a:solidFill>
              </a:rPr>
              <a:t>here</a:t>
            </a:r>
            <a:r>
              <a:rPr lang="en-US" sz="4000" dirty="0"/>
              <a:t> during fire alarms/drills</a:t>
            </a:r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637BD88F-5E91-4A6F-9A3F-EA297DC7D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854" t="12691" r="41005" b="14026"/>
          <a:stretch/>
        </p:blipFill>
        <p:spPr>
          <a:xfrm>
            <a:off x="5519956" y="1867570"/>
            <a:ext cx="6320905" cy="43513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F12CB9E-D5E4-48AF-9FAF-4BE4935893EC}"/>
              </a:ext>
            </a:extLst>
          </p:cNvPr>
          <p:cNvCxnSpPr>
            <a:cxnSpLocks/>
          </p:cNvCxnSpPr>
          <p:nvPr/>
        </p:nvCxnSpPr>
        <p:spPr>
          <a:xfrm>
            <a:off x="5830577" y="1690688"/>
            <a:ext cx="4639112" cy="66303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DE15CEC-9086-45D2-990B-247E619D8868}"/>
              </a:ext>
            </a:extLst>
          </p:cNvPr>
          <p:cNvSpPr/>
          <p:nvPr/>
        </p:nvSpPr>
        <p:spPr>
          <a:xfrm>
            <a:off x="741027" y="2827557"/>
            <a:ext cx="45356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Review your Building Emergency Action Plan to determine where your Primary and Secondary Emergency Assembly Areas are located.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Remain 50 feet away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from building.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Keep roads/driveways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clear.</a:t>
            </a:r>
          </a:p>
        </p:txBody>
      </p:sp>
    </p:spTree>
    <p:extLst>
      <p:ext uri="{BB962C8B-B14F-4D97-AF65-F5344CB8AC3E}">
        <p14:creationId xmlns:p14="http://schemas.microsoft.com/office/powerpoint/2010/main" val="2490758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2BC29-C2F0-4414-8DB5-4EFC688BD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Building Emergency Coordinator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C52CA1-79A8-4D6C-A3F6-F188B4C10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5978" y="1825625"/>
            <a:ext cx="4971875" cy="435133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Usually the Residence Hall Director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Main building Point of Contact in an emergency.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Wears an orange vest and carries an orange drawstring bag with basic emergency supplies.</a:t>
            </a:r>
          </a:p>
          <a:p>
            <a:endParaRPr lang="en-US" dirty="0"/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25F795B2-151C-4A18-BD0D-F5512A5BF8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972" y="1825625"/>
            <a:ext cx="4228050" cy="481845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5915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E9741-F09C-432A-8C3C-9F48FC16B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Whitehurst Hall</a:t>
            </a:r>
          </a:p>
        </p:txBody>
      </p:sp>
      <p:pic>
        <p:nvPicPr>
          <p:cNvPr id="4" name="Picture 6" descr="Whitehurst">
            <a:extLst>
              <a:ext uri="{FF2B5EF4-FFF2-40B4-BE49-F238E27FC236}">
                <a16:creationId xmlns:a16="http://schemas.microsoft.com/office/drawing/2014/main" id="{A4272988-D582-4B19-94C7-C3406EABEA0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85" y="2155971"/>
            <a:ext cx="4118995" cy="35569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7A7D5-6D10-4E73-977C-4C2CC77EE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46913"/>
            <a:ext cx="5181600" cy="4130049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Fire Alarm System</a:t>
            </a:r>
          </a:p>
          <a:p>
            <a:pPr>
              <a:defRPr/>
            </a:pPr>
            <a:r>
              <a:rPr lang="en-US" dirty="0"/>
              <a:t>No Sprinkler System</a:t>
            </a:r>
          </a:p>
          <a:p>
            <a:pPr>
              <a:defRPr/>
            </a:pPr>
            <a:r>
              <a:rPr lang="en-US" dirty="0"/>
              <a:t>Room smoke detector alarm in room only; they do not report to Public Safety</a:t>
            </a:r>
          </a:p>
          <a:p>
            <a:pPr>
              <a:defRPr/>
            </a:pPr>
            <a:r>
              <a:rPr lang="en-US" dirty="0"/>
              <a:t>Detectors in common areas &amp; pull stations all report to Public Safety</a:t>
            </a:r>
          </a:p>
          <a:p>
            <a:pPr>
              <a:defRPr/>
            </a:pPr>
            <a:r>
              <a:rPr lang="en-US" dirty="0"/>
              <a:t>EAA-parking lot parallel to 48</a:t>
            </a:r>
            <a:r>
              <a:rPr lang="en-US" baseline="30000" dirty="0"/>
              <a:t>th</a:t>
            </a:r>
            <a:r>
              <a:rPr lang="en-US" dirty="0"/>
              <a:t> street or Whitehurst beach area by volleyball area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847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FB701-4F7C-4DE9-8A07-BC2F48565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Rogers Hall/Rogers East</a:t>
            </a:r>
            <a:br>
              <a:rPr lang="en-US" b="1" dirty="0"/>
            </a:br>
            <a:r>
              <a:rPr lang="en-US" b="1" dirty="0"/>
              <a:t>Gresham Hall/Gresham East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A37CB2-66FD-4AB0-88EC-9ECF80436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7912" y="2021747"/>
            <a:ext cx="4885888" cy="415521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Alarm System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Sprinkler System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 smoke detectors alarm in room only; they do not report to Public Safety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Detectors in common areas &amp; pull stations alarm to Public Safety</a:t>
            </a:r>
          </a:p>
          <a:p>
            <a:pPr lvl="0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EAA- Rogers Main and East   WHRO parking lot (Lot 1)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EAA-Gresham Main and East– Parking lot on west side of building in the back (Lot 16)</a:t>
            </a:r>
          </a:p>
          <a:p>
            <a:endParaRPr lang="en-US" dirty="0"/>
          </a:p>
        </p:txBody>
      </p:sp>
      <p:pic>
        <p:nvPicPr>
          <p:cNvPr id="6" name="Picture 6" descr="Roger's Hall">
            <a:extLst>
              <a:ext uri="{FF2B5EF4-FFF2-40B4-BE49-F238E27FC236}">
                <a16:creationId xmlns:a16="http://schemas.microsoft.com/office/drawing/2014/main" id="{2489F295-3C5D-4C47-ABD7-FA2700CECAB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4850" y="2021747"/>
            <a:ext cx="4446167" cy="41552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351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667</TotalTime>
  <Words>1808</Words>
  <Application>Microsoft Office PowerPoint</Application>
  <PresentationFormat>Widescreen</PresentationFormat>
  <Paragraphs>221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Agenda </vt:lpstr>
      <vt:lpstr>Residence Halls</vt:lpstr>
      <vt:lpstr>  Residence Halls cont.  </vt:lpstr>
      <vt:lpstr>Example of Internal Assembly Areas (IAA) Go here when sheltering in place</vt:lpstr>
      <vt:lpstr>Example of Evacuation Map/Emergency Assembly Areas (EAA) Go here during fire alarms/drills</vt:lpstr>
      <vt:lpstr>Building Emergency Coordinator</vt:lpstr>
      <vt:lpstr>Whitehurst Hall</vt:lpstr>
      <vt:lpstr>Rogers Hall/Rogers East Gresham Hall/Gresham East</vt:lpstr>
      <vt:lpstr>Powhatan Village Apartments</vt:lpstr>
      <vt:lpstr>The Quad Complex</vt:lpstr>
      <vt:lpstr>Old Dominion Inn – “The Inn”</vt:lpstr>
      <vt:lpstr>Nusbaum Apartments</vt:lpstr>
      <vt:lpstr>Nusbaum Apartments cont.</vt:lpstr>
      <vt:lpstr>Scholarship House</vt:lpstr>
      <vt:lpstr>University Village Apartments</vt:lpstr>
      <vt:lpstr>Owens House- New Construction</vt:lpstr>
      <vt:lpstr>According to FEMA</vt:lpstr>
      <vt:lpstr>Campus Fire Statistics</vt:lpstr>
      <vt:lpstr>Common Causes of fire in a Dormitory are:</vt:lpstr>
      <vt:lpstr>Candles</vt:lpstr>
      <vt:lpstr>Careless Smoking</vt:lpstr>
      <vt:lpstr>Overloading Outlets</vt:lpstr>
      <vt:lpstr>Unattended Cooking</vt:lpstr>
      <vt:lpstr>Fire Prevention</vt:lpstr>
      <vt:lpstr>Nuisance Alarm Prevention  #1 Cause: Burned Food or Hairstyling</vt:lpstr>
      <vt:lpstr>False Fire Alarms</vt:lpstr>
      <vt:lpstr>Fire Watch Form</vt:lpstr>
      <vt:lpstr>Fire Watch Log</vt:lpstr>
      <vt:lpstr>Fire Watch Signage</vt:lpstr>
      <vt:lpstr>Reporting a Fire</vt:lpstr>
      <vt:lpstr>Fire Safety Awareness</vt:lpstr>
      <vt:lpstr>Fire Safety Awareness cont.</vt:lpstr>
      <vt:lpstr>Fire Safety Awareness cont.</vt:lpstr>
      <vt:lpstr>If a Fire Occurs</vt:lpstr>
      <vt:lpstr>Evacuation Procedures</vt:lpstr>
      <vt:lpstr>Evacuation Procedures cont.</vt:lpstr>
      <vt:lpstr>Fire Extinguishing Policy</vt:lpstr>
      <vt:lpstr>Proper use of a Portable Fire Extinguisher</vt:lpstr>
      <vt:lpstr>Previous RA Training</vt:lpstr>
      <vt:lpstr>Fire Safety is Everyone’s Concern</vt:lpstr>
      <vt:lpstr>Closing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Manganiello</dc:creator>
  <cp:lastModifiedBy>Wooldridge, Gregory A.</cp:lastModifiedBy>
  <cp:revision>73</cp:revision>
  <dcterms:created xsi:type="dcterms:W3CDTF">2018-11-06T18:12:13Z</dcterms:created>
  <dcterms:modified xsi:type="dcterms:W3CDTF">2020-07-10T21:25:05Z</dcterms:modified>
</cp:coreProperties>
</file>