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338" r:id="rId5"/>
    <p:sldId id="317" r:id="rId6"/>
    <p:sldId id="323" r:id="rId7"/>
    <p:sldId id="305" r:id="rId8"/>
    <p:sldId id="306" r:id="rId9"/>
    <p:sldId id="307" r:id="rId10"/>
    <p:sldId id="310" r:id="rId11"/>
    <p:sldId id="311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282" r:id="rId2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64" autoAdjust="0"/>
    <p:restoredTop sz="69954" autoAdjust="0"/>
  </p:normalViewPr>
  <p:slideViewPr>
    <p:cSldViewPr snapToGrid="0">
      <p:cViewPr varScale="1">
        <p:scale>
          <a:sx n="79" d="100"/>
          <a:sy n="79" d="100"/>
        </p:scale>
        <p:origin x="133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C89F7F-C280-44B9-9AC0-B7002E3D6D0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DB6A3B-E8A6-4A63-9BFC-D0C2DF12C3BD}">
      <dgm:prSet/>
      <dgm:spPr>
        <a:solidFill>
          <a:schemeClr val="bg1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 Nova" panose="020B0504020202020204" pitchFamily="34" charset="0"/>
            </a:rPr>
            <a:t>Carnegie Classification</a:t>
          </a:r>
        </a:p>
      </dgm:t>
    </dgm:pt>
    <dgm:pt modelId="{3294E316-E87E-460C-9A94-4FE65082BBDC}" type="parTrans" cxnId="{C911E853-63D7-438C-B7BC-562637A89904}">
      <dgm:prSet/>
      <dgm:spPr/>
      <dgm:t>
        <a:bodyPr/>
        <a:lstStyle/>
        <a:p>
          <a:endParaRPr lang="en-US"/>
        </a:p>
      </dgm:t>
    </dgm:pt>
    <dgm:pt modelId="{921A7F08-617B-4C01-9E1D-7DAAD8132975}" type="sibTrans" cxnId="{C911E853-63D7-438C-B7BC-562637A89904}">
      <dgm:prSet/>
      <dgm:spPr/>
      <dgm:t>
        <a:bodyPr/>
        <a:lstStyle/>
        <a:p>
          <a:endParaRPr lang="en-US"/>
        </a:p>
      </dgm:t>
    </dgm:pt>
    <dgm:pt modelId="{029874D3-F5D2-40B6-B877-4E06608562B0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Arial Nova" panose="020B0504020202020204" pitchFamily="34" charset="0"/>
            </a:rPr>
            <a:t>Doctoral Universities: Very High Research Activity (R1) – January 2022</a:t>
          </a:r>
        </a:p>
      </dgm:t>
    </dgm:pt>
    <dgm:pt modelId="{6B8C8A59-AD6B-4C63-B691-5AD0237F475C}" type="parTrans" cxnId="{3E6F5808-5CC4-4B81-B0C4-B6F590AEC569}">
      <dgm:prSet/>
      <dgm:spPr/>
      <dgm:t>
        <a:bodyPr/>
        <a:lstStyle/>
        <a:p>
          <a:endParaRPr lang="en-US"/>
        </a:p>
      </dgm:t>
    </dgm:pt>
    <dgm:pt modelId="{DD3EB19D-3485-4B10-BB1C-54084D0A8F31}" type="sibTrans" cxnId="{3E6F5808-5CC4-4B81-B0C4-B6F590AEC569}">
      <dgm:prSet/>
      <dgm:spPr/>
      <dgm:t>
        <a:bodyPr/>
        <a:lstStyle/>
        <a:p>
          <a:endParaRPr lang="en-US"/>
        </a:p>
      </dgm:t>
    </dgm:pt>
    <dgm:pt modelId="{E93FCC50-8256-4517-91D4-01351058BB01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Arial Nova" panose="020B0504020202020204" pitchFamily="34" charset="0"/>
            </a:rPr>
            <a:t>Research Doctoral: Comprehensive Programs, no medical and/or veterinary school</a:t>
          </a:r>
        </a:p>
      </dgm:t>
    </dgm:pt>
    <dgm:pt modelId="{F10BD20B-6AF7-40A3-B4FD-F982C1797BC9}" type="parTrans" cxnId="{E9473E64-ACD6-4965-9E83-E9989D1E99E8}">
      <dgm:prSet/>
      <dgm:spPr/>
      <dgm:t>
        <a:bodyPr/>
        <a:lstStyle/>
        <a:p>
          <a:endParaRPr lang="en-US"/>
        </a:p>
      </dgm:t>
    </dgm:pt>
    <dgm:pt modelId="{21B5CB96-9ECA-4ACC-8A87-F79052E0A14F}" type="sibTrans" cxnId="{E9473E64-ACD6-4965-9E83-E9989D1E99E8}">
      <dgm:prSet/>
      <dgm:spPr/>
      <dgm:t>
        <a:bodyPr/>
        <a:lstStyle/>
        <a:p>
          <a:endParaRPr lang="en-US"/>
        </a:p>
      </dgm:t>
    </dgm:pt>
    <dgm:pt modelId="{928C3013-BA4D-4A51-8E36-7C5E8D515D0B}">
      <dgm:prSet/>
      <dgm:spPr>
        <a:solidFill>
          <a:schemeClr val="bg1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 Nova" panose="020B0504020202020204" pitchFamily="34" charset="0"/>
            </a:rPr>
            <a:t>Enrollments </a:t>
          </a:r>
        </a:p>
        <a:p>
          <a:r>
            <a:rPr lang="en-US" dirty="0">
              <a:solidFill>
                <a:schemeClr val="tx1"/>
              </a:solidFill>
              <a:latin typeface="Arial Nova" panose="020B0504020202020204" pitchFamily="34" charset="0"/>
            </a:rPr>
            <a:t>(Fall 2021 official census)</a:t>
          </a:r>
        </a:p>
      </dgm:t>
    </dgm:pt>
    <dgm:pt modelId="{82064D86-9909-4E08-BFD7-21AD1EC69EE9}" type="parTrans" cxnId="{46F48949-BC63-4E1A-997D-8DE11C2CEDAB}">
      <dgm:prSet/>
      <dgm:spPr/>
      <dgm:t>
        <a:bodyPr/>
        <a:lstStyle/>
        <a:p>
          <a:endParaRPr lang="en-US"/>
        </a:p>
      </dgm:t>
    </dgm:pt>
    <dgm:pt modelId="{EBC60FE4-8304-4AAC-959D-A0F892D3C9D2}" type="sibTrans" cxnId="{46F48949-BC63-4E1A-997D-8DE11C2CEDAB}">
      <dgm:prSet/>
      <dgm:spPr/>
      <dgm:t>
        <a:bodyPr/>
        <a:lstStyle/>
        <a:p>
          <a:endParaRPr lang="en-US"/>
        </a:p>
      </dgm:t>
    </dgm:pt>
    <dgm:pt modelId="{FFD0F978-13AD-421C-A6D6-B43BF17E1E51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Arial Nova" panose="020B0504020202020204" pitchFamily="34" charset="0"/>
            </a:rPr>
            <a:t>23,494 students overall with 18,678 classified as undergraduate and 4,816 as graduate</a:t>
          </a:r>
        </a:p>
      </dgm:t>
    </dgm:pt>
    <dgm:pt modelId="{3332A608-B22D-41A2-A2A2-A37D5E8EF3B4}" type="parTrans" cxnId="{011A5DB2-55D5-4A96-BF7B-EC03051F80C3}">
      <dgm:prSet/>
      <dgm:spPr/>
      <dgm:t>
        <a:bodyPr/>
        <a:lstStyle/>
        <a:p>
          <a:endParaRPr lang="en-US"/>
        </a:p>
      </dgm:t>
    </dgm:pt>
    <dgm:pt modelId="{92D9DAB5-855B-44DC-9BC5-E1E27DD255C3}" type="sibTrans" cxnId="{011A5DB2-55D5-4A96-BF7B-EC03051F80C3}">
      <dgm:prSet/>
      <dgm:spPr/>
      <dgm:t>
        <a:bodyPr/>
        <a:lstStyle/>
        <a:p>
          <a:endParaRPr lang="en-US"/>
        </a:p>
      </dgm:t>
    </dgm:pt>
    <dgm:pt modelId="{45BD9C1A-3F92-484D-950F-19DCFBB5DF74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Arial Nova" panose="020B0504020202020204" pitchFamily="34" charset="0"/>
            </a:rPr>
            <a:t>Elective Classification for Community Engagement – January 2020</a:t>
          </a:r>
        </a:p>
      </dgm:t>
    </dgm:pt>
    <dgm:pt modelId="{48D67925-A5DF-438B-BCA6-78282CF311E8}" type="parTrans" cxnId="{4D9DC064-19A2-4BCB-B87D-35334E1A5B0E}">
      <dgm:prSet/>
      <dgm:spPr/>
      <dgm:t>
        <a:bodyPr/>
        <a:lstStyle/>
        <a:p>
          <a:endParaRPr lang="en-US"/>
        </a:p>
      </dgm:t>
    </dgm:pt>
    <dgm:pt modelId="{CFD1FAB1-25BB-473D-B289-A9FDB5033C62}" type="sibTrans" cxnId="{4D9DC064-19A2-4BCB-B87D-35334E1A5B0E}">
      <dgm:prSet/>
      <dgm:spPr/>
      <dgm:t>
        <a:bodyPr/>
        <a:lstStyle/>
        <a:p>
          <a:endParaRPr lang="en-US"/>
        </a:p>
      </dgm:t>
    </dgm:pt>
    <dgm:pt modelId="{37F6BD14-2777-4A71-B1DD-882C91765363}" type="pres">
      <dgm:prSet presAssocID="{28C89F7F-C280-44B9-9AC0-B7002E3D6D00}" presName="Name0" presStyleCnt="0">
        <dgm:presLayoutVars>
          <dgm:dir/>
          <dgm:animLvl val="lvl"/>
          <dgm:resizeHandles val="exact"/>
        </dgm:presLayoutVars>
      </dgm:prSet>
      <dgm:spPr/>
    </dgm:pt>
    <dgm:pt modelId="{E8B191E5-9548-4652-BC79-E5CC669566CA}" type="pres">
      <dgm:prSet presAssocID="{21DB6A3B-E8A6-4A63-9BFC-D0C2DF12C3BD}" presName="composite" presStyleCnt="0"/>
      <dgm:spPr/>
    </dgm:pt>
    <dgm:pt modelId="{82B96253-2B08-43E4-9AA6-7087205B1325}" type="pres">
      <dgm:prSet presAssocID="{21DB6A3B-E8A6-4A63-9BFC-D0C2DF12C3B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1D7BDCE9-E710-4968-A225-E65177BA9F63}" type="pres">
      <dgm:prSet presAssocID="{21DB6A3B-E8A6-4A63-9BFC-D0C2DF12C3BD}" presName="desTx" presStyleLbl="alignAccFollowNode1" presStyleIdx="0" presStyleCnt="2">
        <dgm:presLayoutVars>
          <dgm:bulletEnabled val="1"/>
        </dgm:presLayoutVars>
      </dgm:prSet>
      <dgm:spPr/>
    </dgm:pt>
    <dgm:pt modelId="{3AA384EC-23A5-400D-8B25-FD5EB395093F}" type="pres">
      <dgm:prSet presAssocID="{921A7F08-617B-4C01-9E1D-7DAAD8132975}" presName="space" presStyleCnt="0"/>
      <dgm:spPr/>
    </dgm:pt>
    <dgm:pt modelId="{A5D6BFB7-38CB-4304-AF54-7954356BF99D}" type="pres">
      <dgm:prSet presAssocID="{928C3013-BA4D-4A51-8E36-7C5E8D515D0B}" presName="composite" presStyleCnt="0"/>
      <dgm:spPr/>
    </dgm:pt>
    <dgm:pt modelId="{F935B6BC-2532-45C1-A5A4-0738AD621432}" type="pres">
      <dgm:prSet presAssocID="{928C3013-BA4D-4A51-8E36-7C5E8D515D0B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1A5EE93E-8F5F-418D-A210-02FD1B6E1447}" type="pres">
      <dgm:prSet presAssocID="{928C3013-BA4D-4A51-8E36-7C5E8D515D0B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A3F7C802-1639-47E7-98E4-8709740026FE}" type="presOf" srcId="{E93FCC50-8256-4517-91D4-01351058BB01}" destId="{1D7BDCE9-E710-4968-A225-E65177BA9F63}" srcOrd="0" destOrd="1" presId="urn:microsoft.com/office/officeart/2005/8/layout/hList1"/>
    <dgm:cxn modelId="{1E4FA506-A4CA-4FBC-9CA0-4377C08CA1A9}" type="presOf" srcId="{28C89F7F-C280-44B9-9AC0-B7002E3D6D00}" destId="{37F6BD14-2777-4A71-B1DD-882C91765363}" srcOrd="0" destOrd="0" presId="urn:microsoft.com/office/officeart/2005/8/layout/hList1"/>
    <dgm:cxn modelId="{3E6F5808-5CC4-4B81-B0C4-B6F590AEC569}" srcId="{21DB6A3B-E8A6-4A63-9BFC-D0C2DF12C3BD}" destId="{029874D3-F5D2-40B6-B877-4E06608562B0}" srcOrd="0" destOrd="0" parTransId="{6B8C8A59-AD6B-4C63-B691-5AD0237F475C}" sibTransId="{DD3EB19D-3485-4B10-BB1C-54084D0A8F31}"/>
    <dgm:cxn modelId="{08411517-229D-44A8-9B42-9361E104286C}" type="presOf" srcId="{029874D3-F5D2-40B6-B877-4E06608562B0}" destId="{1D7BDCE9-E710-4968-A225-E65177BA9F63}" srcOrd="0" destOrd="0" presId="urn:microsoft.com/office/officeart/2005/8/layout/hList1"/>
    <dgm:cxn modelId="{432D4B1B-16A5-4AFE-B1CE-90525BB4F817}" type="presOf" srcId="{45BD9C1A-3F92-484D-950F-19DCFBB5DF74}" destId="{1D7BDCE9-E710-4968-A225-E65177BA9F63}" srcOrd="0" destOrd="2" presId="urn:microsoft.com/office/officeart/2005/8/layout/hList1"/>
    <dgm:cxn modelId="{40788E5E-9E39-4120-B2DE-850587342976}" type="presOf" srcId="{FFD0F978-13AD-421C-A6D6-B43BF17E1E51}" destId="{1A5EE93E-8F5F-418D-A210-02FD1B6E1447}" srcOrd="0" destOrd="0" presId="urn:microsoft.com/office/officeart/2005/8/layout/hList1"/>
    <dgm:cxn modelId="{E9473E64-ACD6-4965-9E83-E9989D1E99E8}" srcId="{029874D3-F5D2-40B6-B877-4E06608562B0}" destId="{E93FCC50-8256-4517-91D4-01351058BB01}" srcOrd="0" destOrd="0" parTransId="{F10BD20B-6AF7-40A3-B4FD-F982C1797BC9}" sibTransId="{21B5CB96-9ECA-4ACC-8A87-F79052E0A14F}"/>
    <dgm:cxn modelId="{4D9DC064-19A2-4BCB-B87D-35334E1A5B0E}" srcId="{21DB6A3B-E8A6-4A63-9BFC-D0C2DF12C3BD}" destId="{45BD9C1A-3F92-484D-950F-19DCFBB5DF74}" srcOrd="1" destOrd="0" parTransId="{48D67925-A5DF-438B-BCA6-78282CF311E8}" sibTransId="{CFD1FAB1-25BB-473D-B289-A9FDB5033C62}"/>
    <dgm:cxn modelId="{46F48949-BC63-4E1A-997D-8DE11C2CEDAB}" srcId="{28C89F7F-C280-44B9-9AC0-B7002E3D6D00}" destId="{928C3013-BA4D-4A51-8E36-7C5E8D515D0B}" srcOrd="1" destOrd="0" parTransId="{82064D86-9909-4E08-BFD7-21AD1EC69EE9}" sibTransId="{EBC60FE4-8304-4AAC-959D-A0F892D3C9D2}"/>
    <dgm:cxn modelId="{C911E853-63D7-438C-B7BC-562637A89904}" srcId="{28C89F7F-C280-44B9-9AC0-B7002E3D6D00}" destId="{21DB6A3B-E8A6-4A63-9BFC-D0C2DF12C3BD}" srcOrd="0" destOrd="0" parTransId="{3294E316-E87E-460C-9A94-4FE65082BBDC}" sibTransId="{921A7F08-617B-4C01-9E1D-7DAAD8132975}"/>
    <dgm:cxn modelId="{011A5DB2-55D5-4A96-BF7B-EC03051F80C3}" srcId="{928C3013-BA4D-4A51-8E36-7C5E8D515D0B}" destId="{FFD0F978-13AD-421C-A6D6-B43BF17E1E51}" srcOrd="0" destOrd="0" parTransId="{3332A608-B22D-41A2-A2A2-A37D5E8EF3B4}" sibTransId="{92D9DAB5-855B-44DC-9BC5-E1E27DD255C3}"/>
    <dgm:cxn modelId="{E404D2C0-47AC-4F8B-8561-BEC225FAA79D}" type="presOf" srcId="{928C3013-BA4D-4A51-8E36-7C5E8D515D0B}" destId="{F935B6BC-2532-45C1-A5A4-0738AD621432}" srcOrd="0" destOrd="0" presId="urn:microsoft.com/office/officeart/2005/8/layout/hList1"/>
    <dgm:cxn modelId="{0948EAE1-A466-404B-81BF-AA34ECD63CB4}" type="presOf" srcId="{21DB6A3B-E8A6-4A63-9BFC-D0C2DF12C3BD}" destId="{82B96253-2B08-43E4-9AA6-7087205B1325}" srcOrd="0" destOrd="0" presId="urn:microsoft.com/office/officeart/2005/8/layout/hList1"/>
    <dgm:cxn modelId="{D4682C19-5516-48EE-BBA1-F75BF873A194}" type="presParOf" srcId="{37F6BD14-2777-4A71-B1DD-882C91765363}" destId="{E8B191E5-9548-4652-BC79-E5CC669566CA}" srcOrd="0" destOrd="0" presId="urn:microsoft.com/office/officeart/2005/8/layout/hList1"/>
    <dgm:cxn modelId="{FB80D819-B743-43B9-A727-130359EEDAF3}" type="presParOf" srcId="{E8B191E5-9548-4652-BC79-E5CC669566CA}" destId="{82B96253-2B08-43E4-9AA6-7087205B1325}" srcOrd="0" destOrd="0" presId="urn:microsoft.com/office/officeart/2005/8/layout/hList1"/>
    <dgm:cxn modelId="{5E5C9498-4CAD-4DDC-BCD5-2454339CB300}" type="presParOf" srcId="{E8B191E5-9548-4652-BC79-E5CC669566CA}" destId="{1D7BDCE9-E710-4968-A225-E65177BA9F63}" srcOrd="1" destOrd="0" presId="urn:microsoft.com/office/officeart/2005/8/layout/hList1"/>
    <dgm:cxn modelId="{E72BA537-FF79-4EA6-86A7-2A336FD6CA92}" type="presParOf" srcId="{37F6BD14-2777-4A71-B1DD-882C91765363}" destId="{3AA384EC-23A5-400D-8B25-FD5EB395093F}" srcOrd="1" destOrd="0" presId="urn:microsoft.com/office/officeart/2005/8/layout/hList1"/>
    <dgm:cxn modelId="{44AD3F1D-BBA0-44FA-990E-D22318055017}" type="presParOf" srcId="{37F6BD14-2777-4A71-B1DD-882C91765363}" destId="{A5D6BFB7-38CB-4304-AF54-7954356BF99D}" srcOrd="2" destOrd="0" presId="urn:microsoft.com/office/officeart/2005/8/layout/hList1"/>
    <dgm:cxn modelId="{CF5C4F48-9A27-460A-869D-F6570E7509CF}" type="presParOf" srcId="{A5D6BFB7-38CB-4304-AF54-7954356BF99D}" destId="{F935B6BC-2532-45C1-A5A4-0738AD621432}" srcOrd="0" destOrd="0" presId="urn:microsoft.com/office/officeart/2005/8/layout/hList1"/>
    <dgm:cxn modelId="{1524129C-7FF6-472E-B850-92CEB00ECFF1}" type="presParOf" srcId="{A5D6BFB7-38CB-4304-AF54-7954356BF99D}" destId="{1A5EE93E-8F5F-418D-A210-02FD1B6E144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C5B8F1-66E8-4C98-9AEB-A09A71B786B8}" type="doc">
      <dgm:prSet loTypeId="urn:microsoft.com/office/officeart/2005/8/layout/radial6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ADEC875-5FD4-43AB-8A42-0A8E853CB312}">
      <dgm:prSet phldrT="[Text]" custT="1"/>
      <dgm:spPr/>
      <dgm:t>
        <a:bodyPr/>
        <a:lstStyle/>
        <a:p>
          <a:r>
            <a:rPr lang="en-US" sz="2000" dirty="0">
              <a:latin typeface="Arial Nova" panose="020B0504020202020204" pitchFamily="34" charset="0"/>
            </a:rPr>
            <a:t>The Graduate School</a:t>
          </a:r>
        </a:p>
      </dgm:t>
    </dgm:pt>
    <dgm:pt modelId="{D3D17BD0-EF39-4D0A-B778-BAA330738241}" type="parTrans" cxnId="{53539F01-3AA3-4715-A26C-EE80ED3032CA}">
      <dgm:prSet/>
      <dgm:spPr/>
      <dgm:t>
        <a:bodyPr/>
        <a:lstStyle/>
        <a:p>
          <a:endParaRPr lang="en-US"/>
        </a:p>
      </dgm:t>
    </dgm:pt>
    <dgm:pt modelId="{71AEA1BC-57B4-4CF0-9249-65B152AF82E0}" type="sibTrans" cxnId="{53539F01-3AA3-4715-A26C-EE80ED3032CA}">
      <dgm:prSet/>
      <dgm:spPr/>
      <dgm:t>
        <a:bodyPr/>
        <a:lstStyle/>
        <a:p>
          <a:endParaRPr lang="en-US"/>
        </a:p>
      </dgm:t>
    </dgm:pt>
    <dgm:pt modelId="{28793FC9-E1A2-463C-B3A2-579AE3075B6E}">
      <dgm:prSet phldrT="[Text]" custT="1"/>
      <dgm:spPr/>
      <dgm:t>
        <a:bodyPr/>
        <a:lstStyle/>
        <a:p>
          <a:r>
            <a:rPr lang="en-US" sz="1400" dirty="0">
              <a:latin typeface="Arial Nova" panose="020B0504020202020204" pitchFamily="34" charset="0"/>
            </a:rPr>
            <a:t>College of Arts &amp; Letters</a:t>
          </a:r>
        </a:p>
      </dgm:t>
    </dgm:pt>
    <dgm:pt modelId="{2F30B83B-3145-4D7D-A691-E3CD5A84D01D}" type="parTrans" cxnId="{59474153-521D-40E9-93E2-5B9612AA2978}">
      <dgm:prSet/>
      <dgm:spPr/>
      <dgm:t>
        <a:bodyPr/>
        <a:lstStyle/>
        <a:p>
          <a:endParaRPr lang="en-US"/>
        </a:p>
      </dgm:t>
    </dgm:pt>
    <dgm:pt modelId="{146F440C-FDAD-4C51-AF72-1FC4B5A04479}" type="sibTrans" cxnId="{59474153-521D-40E9-93E2-5B9612AA2978}">
      <dgm:prSet/>
      <dgm:spPr/>
      <dgm:t>
        <a:bodyPr/>
        <a:lstStyle/>
        <a:p>
          <a:endParaRPr lang="en-US"/>
        </a:p>
      </dgm:t>
    </dgm:pt>
    <dgm:pt modelId="{EF4B52BE-275A-4CCE-A830-585B2F514EC3}">
      <dgm:prSet phldrT="[Text]" custT="1"/>
      <dgm:spPr/>
      <dgm:t>
        <a:bodyPr/>
        <a:lstStyle/>
        <a:p>
          <a:r>
            <a:rPr lang="en-US" sz="1400" dirty="0" err="1">
              <a:latin typeface="Arial Nova" panose="020B0504020202020204" pitchFamily="34" charset="0"/>
            </a:rPr>
            <a:t>Strome</a:t>
          </a:r>
          <a:r>
            <a:rPr lang="en-US" sz="1400" dirty="0">
              <a:latin typeface="Arial Nova" panose="020B0504020202020204" pitchFamily="34" charset="0"/>
            </a:rPr>
            <a:t> College of Business</a:t>
          </a:r>
        </a:p>
      </dgm:t>
    </dgm:pt>
    <dgm:pt modelId="{043E60D9-C730-4BA7-9C23-9E0CFF4685E5}" type="parTrans" cxnId="{40BA6D32-CB4F-45C6-9018-501202D9DF6B}">
      <dgm:prSet/>
      <dgm:spPr/>
      <dgm:t>
        <a:bodyPr/>
        <a:lstStyle/>
        <a:p>
          <a:endParaRPr lang="en-US"/>
        </a:p>
      </dgm:t>
    </dgm:pt>
    <dgm:pt modelId="{B569C87F-AC95-4A11-A6AE-BE9917B0D5D9}" type="sibTrans" cxnId="{40BA6D32-CB4F-45C6-9018-501202D9DF6B}">
      <dgm:prSet/>
      <dgm:spPr/>
      <dgm:t>
        <a:bodyPr/>
        <a:lstStyle/>
        <a:p>
          <a:endParaRPr lang="en-US"/>
        </a:p>
      </dgm:t>
    </dgm:pt>
    <dgm:pt modelId="{903099CC-0478-4710-B6B4-916F6D61C3B9}">
      <dgm:prSet phldrT="[Text]" custT="1"/>
      <dgm:spPr/>
      <dgm:t>
        <a:bodyPr/>
        <a:lstStyle/>
        <a:p>
          <a:r>
            <a:rPr lang="en-US" sz="1200" dirty="0">
              <a:latin typeface="Arial Nova" panose="020B0504020202020204" pitchFamily="34" charset="0"/>
            </a:rPr>
            <a:t>Batten College of Engineering &amp; Technology</a:t>
          </a:r>
        </a:p>
      </dgm:t>
    </dgm:pt>
    <dgm:pt modelId="{B8E24381-903E-4E45-AE41-3E6C89898E10}" type="parTrans" cxnId="{545DABF4-876B-48E1-A829-DA0A63CF1040}">
      <dgm:prSet/>
      <dgm:spPr/>
      <dgm:t>
        <a:bodyPr/>
        <a:lstStyle/>
        <a:p>
          <a:endParaRPr lang="en-US"/>
        </a:p>
      </dgm:t>
    </dgm:pt>
    <dgm:pt modelId="{160F6BA1-B035-4F3E-B3C6-1B9DE1BA28D8}" type="sibTrans" cxnId="{545DABF4-876B-48E1-A829-DA0A63CF1040}">
      <dgm:prSet/>
      <dgm:spPr/>
      <dgm:t>
        <a:bodyPr/>
        <a:lstStyle/>
        <a:p>
          <a:endParaRPr lang="en-US"/>
        </a:p>
      </dgm:t>
    </dgm:pt>
    <dgm:pt modelId="{061C88CD-095F-4DED-927B-FB92941D05DA}">
      <dgm:prSet phldrT="[Text]" custT="1"/>
      <dgm:spPr/>
      <dgm:t>
        <a:bodyPr/>
        <a:lstStyle/>
        <a:p>
          <a:r>
            <a:rPr lang="en-US" sz="1600" dirty="0">
              <a:latin typeface="Arial Nova" panose="020B0504020202020204" pitchFamily="34" charset="0"/>
            </a:rPr>
            <a:t>College of Sciences</a:t>
          </a:r>
        </a:p>
      </dgm:t>
    </dgm:pt>
    <dgm:pt modelId="{89EA42D0-5A6E-4ED0-98A1-19D7599B32C5}" type="parTrans" cxnId="{BF4A9499-AB70-4A1E-8D94-C5E08B4989CC}">
      <dgm:prSet/>
      <dgm:spPr/>
      <dgm:t>
        <a:bodyPr/>
        <a:lstStyle/>
        <a:p>
          <a:endParaRPr lang="en-US"/>
        </a:p>
      </dgm:t>
    </dgm:pt>
    <dgm:pt modelId="{79156E39-D655-4651-BDBD-2E69CA8166D4}" type="sibTrans" cxnId="{BF4A9499-AB70-4A1E-8D94-C5E08B4989CC}">
      <dgm:prSet/>
      <dgm:spPr/>
      <dgm:t>
        <a:bodyPr/>
        <a:lstStyle/>
        <a:p>
          <a:endParaRPr lang="en-US"/>
        </a:p>
      </dgm:t>
    </dgm:pt>
    <dgm:pt modelId="{7A4D568C-A16E-4B67-91B4-B2A470FB6816}">
      <dgm:prSet phldrT="[Text]" custT="1"/>
      <dgm:spPr/>
      <dgm:t>
        <a:bodyPr/>
        <a:lstStyle/>
        <a:p>
          <a:r>
            <a:rPr lang="en-US" sz="1400" dirty="0">
              <a:latin typeface="Arial Nova" panose="020B0504020202020204" pitchFamily="34" charset="0"/>
            </a:rPr>
            <a:t>College of Health Sciences</a:t>
          </a:r>
        </a:p>
      </dgm:t>
    </dgm:pt>
    <dgm:pt modelId="{7CFE77D3-3545-47EA-ABEC-4EA57140BAC7}" type="parTrans" cxnId="{0105A077-1364-4367-BE28-DA27C677DAFC}">
      <dgm:prSet/>
      <dgm:spPr/>
      <dgm:t>
        <a:bodyPr/>
        <a:lstStyle/>
        <a:p>
          <a:endParaRPr lang="en-US"/>
        </a:p>
      </dgm:t>
    </dgm:pt>
    <dgm:pt modelId="{1A198931-2E24-45B3-A569-9D4C3B91204F}" type="sibTrans" cxnId="{0105A077-1364-4367-BE28-DA27C677DAFC}">
      <dgm:prSet/>
      <dgm:spPr/>
      <dgm:t>
        <a:bodyPr/>
        <a:lstStyle/>
        <a:p>
          <a:endParaRPr lang="en-US"/>
        </a:p>
      </dgm:t>
    </dgm:pt>
    <dgm:pt modelId="{C2F787BF-12FE-4BD7-B678-94D681990DF8}">
      <dgm:prSet phldrT="[Text]" custT="1"/>
      <dgm:spPr/>
      <dgm:t>
        <a:bodyPr/>
        <a:lstStyle/>
        <a:p>
          <a:r>
            <a:rPr lang="en-US" sz="1200" dirty="0">
              <a:latin typeface="Arial Nova" panose="020B0504020202020204" pitchFamily="34" charset="0"/>
            </a:rPr>
            <a:t>Darden College of Education &amp; Professional Studies</a:t>
          </a:r>
        </a:p>
      </dgm:t>
    </dgm:pt>
    <dgm:pt modelId="{DC993B13-5B33-4CA5-A613-03551C378A4F}" type="parTrans" cxnId="{44C98804-0F1F-494E-A6A5-68AFE27D39C3}">
      <dgm:prSet/>
      <dgm:spPr/>
      <dgm:t>
        <a:bodyPr/>
        <a:lstStyle/>
        <a:p>
          <a:endParaRPr lang="en-US"/>
        </a:p>
      </dgm:t>
    </dgm:pt>
    <dgm:pt modelId="{3AA4FBD9-F6E9-470D-8E5B-9A412173E3E0}" type="sibTrans" cxnId="{44C98804-0F1F-494E-A6A5-68AFE27D39C3}">
      <dgm:prSet/>
      <dgm:spPr/>
      <dgm:t>
        <a:bodyPr/>
        <a:lstStyle/>
        <a:p>
          <a:endParaRPr lang="en-US"/>
        </a:p>
      </dgm:t>
    </dgm:pt>
    <dgm:pt modelId="{EA2DAA6B-21D2-46A3-B253-7F4C5B56CFD7}">
      <dgm:prSet/>
      <dgm:spPr/>
      <dgm:t>
        <a:bodyPr/>
        <a:lstStyle/>
        <a:p>
          <a:endParaRPr lang="en-US"/>
        </a:p>
      </dgm:t>
    </dgm:pt>
    <dgm:pt modelId="{0319F3F8-49F6-461D-B392-A93A1D015BDB}" type="parTrans" cxnId="{7AF6600E-7A45-4A08-B438-F334CF3BD523}">
      <dgm:prSet/>
      <dgm:spPr/>
      <dgm:t>
        <a:bodyPr/>
        <a:lstStyle/>
        <a:p>
          <a:endParaRPr lang="en-US"/>
        </a:p>
      </dgm:t>
    </dgm:pt>
    <dgm:pt modelId="{EB3F7F49-4A7F-458B-8666-D2DCBC5B122B}" type="sibTrans" cxnId="{7AF6600E-7A45-4A08-B438-F334CF3BD523}">
      <dgm:prSet/>
      <dgm:spPr/>
      <dgm:t>
        <a:bodyPr/>
        <a:lstStyle/>
        <a:p>
          <a:endParaRPr lang="en-US"/>
        </a:p>
      </dgm:t>
    </dgm:pt>
    <dgm:pt modelId="{A75AF6E7-6503-4F5C-84DE-7989173D4D17}">
      <dgm:prSet/>
      <dgm:spPr/>
      <dgm:t>
        <a:bodyPr/>
        <a:lstStyle/>
        <a:p>
          <a:endParaRPr lang="en-US"/>
        </a:p>
      </dgm:t>
    </dgm:pt>
    <dgm:pt modelId="{BE7F12E1-A240-42FF-9715-4D23D746DDAC}" type="parTrans" cxnId="{C8CA6411-5819-4641-8EB3-02369DE5FC75}">
      <dgm:prSet/>
      <dgm:spPr/>
      <dgm:t>
        <a:bodyPr/>
        <a:lstStyle/>
        <a:p>
          <a:endParaRPr lang="en-US"/>
        </a:p>
      </dgm:t>
    </dgm:pt>
    <dgm:pt modelId="{CCF7F784-0C2E-4E21-A164-1DC246603F31}" type="sibTrans" cxnId="{C8CA6411-5819-4641-8EB3-02369DE5FC75}">
      <dgm:prSet/>
      <dgm:spPr/>
      <dgm:t>
        <a:bodyPr/>
        <a:lstStyle/>
        <a:p>
          <a:endParaRPr lang="en-US"/>
        </a:p>
      </dgm:t>
    </dgm:pt>
    <dgm:pt modelId="{6D080B3D-908B-433A-B373-C26AD9486AFB}" type="pres">
      <dgm:prSet presAssocID="{31C5B8F1-66E8-4C98-9AEB-A09A71B786B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1BAF76C-3ADC-4BB1-ABF4-C3D5D12875DB}" type="pres">
      <dgm:prSet presAssocID="{7ADEC875-5FD4-43AB-8A42-0A8E853CB312}" presName="centerShape" presStyleLbl="node0" presStyleIdx="0" presStyleCnt="1" custScaleX="106203" custScaleY="112655" custLinFactNeighborX="-319" custLinFactNeighborY="-639"/>
      <dgm:spPr/>
    </dgm:pt>
    <dgm:pt modelId="{C51942D8-33AD-47C7-8627-23E19918861B}" type="pres">
      <dgm:prSet presAssocID="{28793FC9-E1A2-463C-B3A2-579AE3075B6E}" presName="node" presStyleLbl="node1" presStyleIdx="0" presStyleCnt="8" custScaleX="123928" custScaleY="111546">
        <dgm:presLayoutVars>
          <dgm:bulletEnabled val="1"/>
        </dgm:presLayoutVars>
      </dgm:prSet>
      <dgm:spPr/>
    </dgm:pt>
    <dgm:pt modelId="{8670142A-24C7-448C-A7A2-5316E2B9ED01}" type="pres">
      <dgm:prSet presAssocID="{28793FC9-E1A2-463C-B3A2-579AE3075B6E}" presName="dummy" presStyleCnt="0"/>
      <dgm:spPr/>
    </dgm:pt>
    <dgm:pt modelId="{F6060C8C-7F11-493A-B693-41F36C3CA56E}" type="pres">
      <dgm:prSet presAssocID="{146F440C-FDAD-4C51-AF72-1FC4B5A04479}" presName="sibTrans" presStyleLbl="sibTrans2D1" presStyleIdx="0" presStyleCnt="8" custLinFactNeighborX="3494" custLinFactNeighborY="1860"/>
      <dgm:spPr/>
    </dgm:pt>
    <dgm:pt modelId="{5615C1B5-29F3-4E16-A279-B3A93AB439C3}" type="pres">
      <dgm:prSet presAssocID="{EF4B52BE-275A-4CCE-A830-585B2F514EC3}" presName="node" presStyleLbl="node1" presStyleIdx="1" presStyleCnt="8" custScaleX="121831" custScaleY="115633">
        <dgm:presLayoutVars>
          <dgm:bulletEnabled val="1"/>
        </dgm:presLayoutVars>
      </dgm:prSet>
      <dgm:spPr/>
    </dgm:pt>
    <dgm:pt modelId="{1B4934E3-6CC7-4553-AFD9-8198B148AA48}" type="pres">
      <dgm:prSet presAssocID="{EF4B52BE-275A-4CCE-A830-585B2F514EC3}" presName="dummy" presStyleCnt="0"/>
      <dgm:spPr/>
    </dgm:pt>
    <dgm:pt modelId="{B9287702-72E2-4553-92F0-CC8DEA618CC6}" type="pres">
      <dgm:prSet presAssocID="{B569C87F-AC95-4A11-A6AE-BE9917B0D5D9}" presName="sibTrans" presStyleLbl="sibTrans2D1" presStyleIdx="1" presStyleCnt="8"/>
      <dgm:spPr/>
    </dgm:pt>
    <dgm:pt modelId="{53CB79DD-3735-401E-9745-5A0D9CDF9B1B}" type="pres">
      <dgm:prSet presAssocID="{903099CC-0478-4710-B6B4-916F6D61C3B9}" presName="node" presStyleLbl="node1" presStyleIdx="2" presStyleCnt="8" custScaleX="112826" custScaleY="113167">
        <dgm:presLayoutVars>
          <dgm:bulletEnabled val="1"/>
        </dgm:presLayoutVars>
      </dgm:prSet>
      <dgm:spPr/>
    </dgm:pt>
    <dgm:pt modelId="{0BC5D6FA-3A49-4EC6-89AD-F1B51DEAD5F7}" type="pres">
      <dgm:prSet presAssocID="{903099CC-0478-4710-B6B4-916F6D61C3B9}" presName="dummy" presStyleCnt="0"/>
      <dgm:spPr/>
    </dgm:pt>
    <dgm:pt modelId="{21E5A8D0-B655-404A-8E8F-AEBE34483C9E}" type="pres">
      <dgm:prSet presAssocID="{160F6BA1-B035-4F3E-B3C6-1B9DE1BA28D8}" presName="sibTrans" presStyleLbl="sibTrans2D1" presStyleIdx="2" presStyleCnt="8"/>
      <dgm:spPr/>
    </dgm:pt>
    <dgm:pt modelId="{52B79B6A-EC2B-43A6-B829-200F8F316D22}" type="pres">
      <dgm:prSet presAssocID="{EA2DAA6B-21D2-46A3-B253-7F4C5B56CFD7}" presName="node" presStyleLbl="node1" presStyleIdx="3" presStyleCnt="8" custScaleX="114989" custScaleY="115143">
        <dgm:presLayoutVars>
          <dgm:bulletEnabled val="1"/>
        </dgm:presLayoutVars>
      </dgm:prSet>
      <dgm:spPr/>
    </dgm:pt>
    <dgm:pt modelId="{6072F57C-E0FF-4EC4-AD81-504F238C8B46}" type="pres">
      <dgm:prSet presAssocID="{EA2DAA6B-21D2-46A3-B253-7F4C5B56CFD7}" presName="dummy" presStyleCnt="0"/>
      <dgm:spPr/>
    </dgm:pt>
    <dgm:pt modelId="{41AE7BD7-69A8-4449-871B-D533E339D7C4}" type="pres">
      <dgm:prSet presAssocID="{EB3F7F49-4A7F-458B-8666-D2DCBC5B122B}" presName="sibTrans" presStyleLbl="sibTrans2D1" presStyleIdx="3" presStyleCnt="8"/>
      <dgm:spPr/>
    </dgm:pt>
    <dgm:pt modelId="{0993B68F-6753-4198-AB57-B9ED5460CD2D}" type="pres">
      <dgm:prSet presAssocID="{A75AF6E7-6503-4F5C-84DE-7989173D4D17}" presName="node" presStyleLbl="node1" presStyleIdx="4" presStyleCnt="8" custScaleX="131142" custScaleY="125882">
        <dgm:presLayoutVars>
          <dgm:bulletEnabled val="1"/>
        </dgm:presLayoutVars>
      </dgm:prSet>
      <dgm:spPr/>
    </dgm:pt>
    <dgm:pt modelId="{85C388D5-3844-423D-98E8-FF8E482806A3}" type="pres">
      <dgm:prSet presAssocID="{A75AF6E7-6503-4F5C-84DE-7989173D4D17}" presName="dummy" presStyleCnt="0"/>
      <dgm:spPr/>
    </dgm:pt>
    <dgm:pt modelId="{2CB169DC-8479-4F36-AD81-24B3116341AD}" type="pres">
      <dgm:prSet presAssocID="{CCF7F784-0C2E-4E21-A164-1DC246603F31}" presName="sibTrans" presStyleLbl="sibTrans2D1" presStyleIdx="4" presStyleCnt="8"/>
      <dgm:spPr/>
    </dgm:pt>
    <dgm:pt modelId="{AEB0A9B8-A5E4-4207-B736-A10302ADF113}" type="pres">
      <dgm:prSet presAssocID="{061C88CD-095F-4DED-927B-FB92941D05DA}" presName="node" presStyleLbl="node1" presStyleIdx="5" presStyleCnt="8" custScaleX="128735" custScaleY="120776">
        <dgm:presLayoutVars>
          <dgm:bulletEnabled val="1"/>
        </dgm:presLayoutVars>
      </dgm:prSet>
      <dgm:spPr/>
    </dgm:pt>
    <dgm:pt modelId="{9C598F90-C385-449D-B142-21A76DC90CA0}" type="pres">
      <dgm:prSet presAssocID="{061C88CD-095F-4DED-927B-FB92941D05DA}" presName="dummy" presStyleCnt="0"/>
      <dgm:spPr/>
    </dgm:pt>
    <dgm:pt modelId="{47B2F369-EFE2-4AF3-94A1-60E66418A088}" type="pres">
      <dgm:prSet presAssocID="{79156E39-D655-4651-BDBD-2E69CA8166D4}" presName="sibTrans" presStyleLbl="sibTrans2D1" presStyleIdx="5" presStyleCnt="8"/>
      <dgm:spPr/>
    </dgm:pt>
    <dgm:pt modelId="{BAA4ABBD-C106-44EB-B572-1757F03E6F2B}" type="pres">
      <dgm:prSet presAssocID="{7A4D568C-A16E-4B67-91B4-B2A470FB6816}" presName="node" presStyleLbl="node1" presStyleIdx="6" presStyleCnt="8" custScaleX="124293" custScaleY="122873">
        <dgm:presLayoutVars>
          <dgm:bulletEnabled val="1"/>
        </dgm:presLayoutVars>
      </dgm:prSet>
      <dgm:spPr/>
    </dgm:pt>
    <dgm:pt modelId="{CB25AEF8-29D8-406D-A278-D7F65263E7E9}" type="pres">
      <dgm:prSet presAssocID="{7A4D568C-A16E-4B67-91B4-B2A470FB6816}" presName="dummy" presStyleCnt="0"/>
      <dgm:spPr/>
    </dgm:pt>
    <dgm:pt modelId="{D0435963-E321-4732-91F9-7BC31B36652B}" type="pres">
      <dgm:prSet presAssocID="{1A198931-2E24-45B3-A569-9D4C3B91204F}" presName="sibTrans" presStyleLbl="sibTrans2D1" presStyleIdx="6" presStyleCnt="8"/>
      <dgm:spPr/>
    </dgm:pt>
    <dgm:pt modelId="{8AC95295-119A-45E7-8100-776521451858}" type="pres">
      <dgm:prSet presAssocID="{C2F787BF-12FE-4BD7-B678-94D681990DF8}" presName="node" presStyleLbl="node1" presStyleIdx="7" presStyleCnt="8" custScaleX="122632" custScaleY="120408">
        <dgm:presLayoutVars>
          <dgm:bulletEnabled val="1"/>
        </dgm:presLayoutVars>
      </dgm:prSet>
      <dgm:spPr/>
    </dgm:pt>
    <dgm:pt modelId="{3C2E93EA-8BE6-4F8D-9999-6F66F604CC55}" type="pres">
      <dgm:prSet presAssocID="{C2F787BF-12FE-4BD7-B678-94D681990DF8}" presName="dummy" presStyleCnt="0"/>
      <dgm:spPr/>
    </dgm:pt>
    <dgm:pt modelId="{F8ED78CC-FF7A-493D-81B7-82CE40D2D23A}" type="pres">
      <dgm:prSet presAssocID="{3AA4FBD9-F6E9-470D-8E5B-9A412173E3E0}" presName="sibTrans" presStyleLbl="sibTrans2D1" presStyleIdx="7" presStyleCnt="8"/>
      <dgm:spPr/>
    </dgm:pt>
  </dgm:ptLst>
  <dgm:cxnLst>
    <dgm:cxn modelId="{53539F01-3AA3-4715-A26C-EE80ED3032CA}" srcId="{31C5B8F1-66E8-4C98-9AEB-A09A71B786B8}" destId="{7ADEC875-5FD4-43AB-8A42-0A8E853CB312}" srcOrd="0" destOrd="0" parTransId="{D3D17BD0-EF39-4D0A-B778-BAA330738241}" sibTransId="{71AEA1BC-57B4-4CF0-9249-65B152AF82E0}"/>
    <dgm:cxn modelId="{44C98804-0F1F-494E-A6A5-68AFE27D39C3}" srcId="{7ADEC875-5FD4-43AB-8A42-0A8E853CB312}" destId="{C2F787BF-12FE-4BD7-B678-94D681990DF8}" srcOrd="7" destOrd="0" parTransId="{DC993B13-5B33-4CA5-A613-03551C378A4F}" sibTransId="{3AA4FBD9-F6E9-470D-8E5B-9A412173E3E0}"/>
    <dgm:cxn modelId="{66AF950C-2449-4847-901A-93677C7F68CF}" type="presOf" srcId="{31C5B8F1-66E8-4C98-9AEB-A09A71B786B8}" destId="{6D080B3D-908B-433A-B373-C26AD9486AFB}" srcOrd="0" destOrd="0" presId="urn:microsoft.com/office/officeart/2005/8/layout/radial6"/>
    <dgm:cxn modelId="{7AF6600E-7A45-4A08-B438-F334CF3BD523}" srcId="{7ADEC875-5FD4-43AB-8A42-0A8E853CB312}" destId="{EA2DAA6B-21D2-46A3-B253-7F4C5B56CFD7}" srcOrd="3" destOrd="0" parTransId="{0319F3F8-49F6-461D-B392-A93A1D015BDB}" sibTransId="{EB3F7F49-4A7F-458B-8666-D2DCBC5B122B}"/>
    <dgm:cxn modelId="{C8CA6411-5819-4641-8EB3-02369DE5FC75}" srcId="{7ADEC875-5FD4-43AB-8A42-0A8E853CB312}" destId="{A75AF6E7-6503-4F5C-84DE-7989173D4D17}" srcOrd="4" destOrd="0" parTransId="{BE7F12E1-A240-42FF-9715-4D23D746DDAC}" sibTransId="{CCF7F784-0C2E-4E21-A164-1DC246603F31}"/>
    <dgm:cxn modelId="{5A0EA316-D756-4B18-9D39-6EDE40119FA3}" type="presOf" srcId="{3AA4FBD9-F6E9-470D-8E5B-9A412173E3E0}" destId="{F8ED78CC-FF7A-493D-81B7-82CE40D2D23A}" srcOrd="0" destOrd="0" presId="urn:microsoft.com/office/officeart/2005/8/layout/radial6"/>
    <dgm:cxn modelId="{008CB516-90B4-4D4A-9D9C-DCB90551F225}" type="presOf" srcId="{061C88CD-095F-4DED-927B-FB92941D05DA}" destId="{AEB0A9B8-A5E4-4207-B736-A10302ADF113}" srcOrd="0" destOrd="0" presId="urn:microsoft.com/office/officeart/2005/8/layout/radial6"/>
    <dgm:cxn modelId="{93A23D1A-F948-4B6B-A430-D34193AA3A6E}" type="presOf" srcId="{1A198931-2E24-45B3-A569-9D4C3B91204F}" destId="{D0435963-E321-4732-91F9-7BC31B36652B}" srcOrd="0" destOrd="0" presId="urn:microsoft.com/office/officeart/2005/8/layout/radial6"/>
    <dgm:cxn modelId="{7C693627-0900-480A-8F2E-1991CAFAE7AA}" type="presOf" srcId="{28793FC9-E1A2-463C-B3A2-579AE3075B6E}" destId="{C51942D8-33AD-47C7-8627-23E19918861B}" srcOrd="0" destOrd="0" presId="urn:microsoft.com/office/officeart/2005/8/layout/radial6"/>
    <dgm:cxn modelId="{1B9C7D29-0B12-49FB-83B9-B943CE06507F}" type="presOf" srcId="{B569C87F-AC95-4A11-A6AE-BE9917B0D5D9}" destId="{B9287702-72E2-4553-92F0-CC8DEA618CC6}" srcOrd="0" destOrd="0" presId="urn:microsoft.com/office/officeart/2005/8/layout/radial6"/>
    <dgm:cxn modelId="{CBB4692D-D1C6-477D-B7FF-70747B710AAD}" type="presOf" srcId="{EF4B52BE-275A-4CCE-A830-585B2F514EC3}" destId="{5615C1B5-29F3-4E16-A279-B3A93AB439C3}" srcOrd="0" destOrd="0" presId="urn:microsoft.com/office/officeart/2005/8/layout/radial6"/>
    <dgm:cxn modelId="{40BA6D32-CB4F-45C6-9018-501202D9DF6B}" srcId="{7ADEC875-5FD4-43AB-8A42-0A8E853CB312}" destId="{EF4B52BE-275A-4CCE-A830-585B2F514EC3}" srcOrd="1" destOrd="0" parTransId="{043E60D9-C730-4BA7-9C23-9E0CFF4685E5}" sibTransId="{B569C87F-AC95-4A11-A6AE-BE9917B0D5D9}"/>
    <dgm:cxn modelId="{D4016967-EFA0-4180-91F3-4A8D29381712}" type="presOf" srcId="{160F6BA1-B035-4F3E-B3C6-1B9DE1BA28D8}" destId="{21E5A8D0-B655-404A-8E8F-AEBE34483C9E}" srcOrd="0" destOrd="0" presId="urn:microsoft.com/office/officeart/2005/8/layout/radial6"/>
    <dgm:cxn modelId="{59474153-521D-40E9-93E2-5B9612AA2978}" srcId="{7ADEC875-5FD4-43AB-8A42-0A8E853CB312}" destId="{28793FC9-E1A2-463C-B3A2-579AE3075B6E}" srcOrd="0" destOrd="0" parTransId="{2F30B83B-3145-4D7D-A691-E3CD5A84D01D}" sibTransId="{146F440C-FDAD-4C51-AF72-1FC4B5A04479}"/>
    <dgm:cxn modelId="{0105A077-1364-4367-BE28-DA27C677DAFC}" srcId="{7ADEC875-5FD4-43AB-8A42-0A8E853CB312}" destId="{7A4D568C-A16E-4B67-91B4-B2A470FB6816}" srcOrd="6" destOrd="0" parTransId="{7CFE77D3-3545-47EA-ABEC-4EA57140BAC7}" sibTransId="{1A198931-2E24-45B3-A569-9D4C3B91204F}"/>
    <dgm:cxn modelId="{08A3AA88-E135-4E97-AD80-E7BD927E5570}" type="presOf" srcId="{903099CC-0478-4710-B6B4-916F6D61C3B9}" destId="{53CB79DD-3735-401E-9745-5A0D9CDF9B1B}" srcOrd="0" destOrd="0" presId="urn:microsoft.com/office/officeart/2005/8/layout/radial6"/>
    <dgm:cxn modelId="{BF4A9499-AB70-4A1E-8D94-C5E08B4989CC}" srcId="{7ADEC875-5FD4-43AB-8A42-0A8E853CB312}" destId="{061C88CD-095F-4DED-927B-FB92941D05DA}" srcOrd="5" destOrd="0" parTransId="{89EA42D0-5A6E-4ED0-98A1-19D7599B32C5}" sibTransId="{79156E39-D655-4651-BDBD-2E69CA8166D4}"/>
    <dgm:cxn modelId="{61E4B89E-B1DD-4AFB-AF23-7747F605B23E}" type="presOf" srcId="{A75AF6E7-6503-4F5C-84DE-7989173D4D17}" destId="{0993B68F-6753-4198-AB57-B9ED5460CD2D}" srcOrd="0" destOrd="0" presId="urn:microsoft.com/office/officeart/2005/8/layout/radial6"/>
    <dgm:cxn modelId="{33AEDCAA-72D3-4507-B270-C088CC320EB0}" type="presOf" srcId="{EA2DAA6B-21D2-46A3-B253-7F4C5B56CFD7}" destId="{52B79B6A-EC2B-43A6-B829-200F8F316D22}" srcOrd="0" destOrd="0" presId="urn:microsoft.com/office/officeart/2005/8/layout/radial6"/>
    <dgm:cxn modelId="{147A43AE-5EA1-406D-8A41-1408786497D8}" type="presOf" srcId="{79156E39-D655-4651-BDBD-2E69CA8166D4}" destId="{47B2F369-EFE2-4AF3-94A1-60E66418A088}" srcOrd="0" destOrd="0" presId="urn:microsoft.com/office/officeart/2005/8/layout/radial6"/>
    <dgm:cxn modelId="{7B08FEBF-F056-4A68-A462-91DC8D58555A}" type="presOf" srcId="{EB3F7F49-4A7F-458B-8666-D2DCBC5B122B}" destId="{41AE7BD7-69A8-4449-871B-D533E339D7C4}" srcOrd="0" destOrd="0" presId="urn:microsoft.com/office/officeart/2005/8/layout/radial6"/>
    <dgm:cxn modelId="{361AA4DA-DB64-418E-B67C-B751E943F769}" type="presOf" srcId="{7ADEC875-5FD4-43AB-8A42-0A8E853CB312}" destId="{F1BAF76C-3ADC-4BB1-ABF4-C3D5D12875DB}" srcOrd="0" destOrd="0" presId="urn:microsoft.com/office/officeart/2005/8/layout/radial6"/>
    <dgm:cxn modelId="{C0002DDC-863D-4A39-A248-1150073D4F80}" type="presOf" srcId="{CCF7F784-0C2E-4E21-A164-1DC246603F31}" destId="{2CB169DC-8479-4F36-AD81-24B3116341AD}" srcOrd="0" destOrd="0" presId="urn:microsoft.com/office/officeart/2005/8/layout/radial6"/>
    <dgm:cxn modelId="{872AC2E9-DBF2-4BDC-A432-0A18A4692B2B}" type="presOf" srcId="{146F440C-FDAD-4C51-AF72-1FC4B5A04479}" destId="{F6060C8C-7F11-493A-B693-41F36C3CA56E}" srcOrd="0" destOrd="0" presId="urn:microsoft.com/office/officeart/2005/8/layout/radial6"/>
    <dgm:cxn modelId="{7D907FEC-2B8F-4D68-A4F2-D0D6BABBEB1E}" type="presOf" srcId="{C2F787BF-12FE-4BD7-B678-94D681990DF8}" destId="{8AC95295-119A-45E7-8100-776521451858}" srcOrd="0" destOrd="0" presId="urn:microsoft.com/office/officeart/2005/8/layout/radial6"/>
    <dgm:cxn modelId="{40145AF4-631E-4ABE-BF8C-D812006A147C}" type="presOf" srcId="{7A4D568C-A16E-4B67-91B4-B2A470FB6816}" destId="{BAA4ABBD-C106-44EB-B572-1757F03E6F2B}" srcOrd="0" destOrd="0" presId="urn:microsoft.com/office/officeart/2005/8/layout/radial6"/>
    <dgm:cxn modelId="{545DABF4-876B-48E1-A829-DA0A63CF1040}" srcId="{7ADEC875-5FD4-43AB-8A42-0A8E853CB312}" destId="{903099CC-0478-4710-B6B4-916F6D61C3B9}" srcOrd="2" destOrd="0" parTransId="{B8E24381-903E-4E45-AE41-3E6C89898E10}" sibTransId="{160F6BA1-B035-4F3E-B3C6-1B9DE1BA28D8}"/>
    <dgm:cxn modelId="{8C84BBA4-B072-4485-9895-38702638BA5D}" type="presParOf" srcId="{6D080B3D-908B-433A-B373-C26AD9486AFB}" destId="{F1BAF76C-3ADC-4BB1-ABF4-C3D5D12875DB}" srcOrd="0" destOrd="0" presId="urn:microsoft.com/office/officeart/2005/8/layout/radial6"/>
    <dgm:cxn modelId="{75CCC032-2805-494D-B529-9B8967E5CE0A}" type="presParOf" srcId="{6D080B3D-908B-433A-B373-C26AD9486AFB}" destId="{C51942D8-33AD-47C7-8627-23E19918861B}" srcOrd="1" destOrd="0" presId="urn:microsoft.com/office/officeart/2005/8/layout/radial6"/>
    <dgm:cxn modelId="{C98765E4-7E49-4637-93D2-FD2D68490F3C}" type="presParOf" srcId="{6D080B3D-908B-433A-B373-C26AD9486AFB}" destId="{8670142A-24C7-448C-A7A2-5316E2B9ED01}" srcOrd="2" destOrd="0" presId="urn:microsoft.com/office/officeart/2005/8/layout/radial6"/>
    <dgm:cxn modelId="{D5D9F00F-15C3-4170-A56D-8EEDF66198A1}" type="presParOf" srcId="{6D080B3D-908B-433A-B373-C26AD9486AFB}" destId="{F6060C8C-7F11-493A-B693-41F36C3CA56E}" srcOrd="3" destOrd="0" presId="urn:microsoft.com/office/officeart/2005/8/layout/radial6"/>
    <dgm:cxn modelId="{D2861E0F-7107-4BBE-82FF-FF8B36DB8F18}" type="presParOf" srcId="{6D080B3D-908B-433A-B373-C26AD9486AFB}" destId="{5615C1B5-29F3-4E16-A279-B3A93AB439C3}" srcOrd="4" destOrd="0" presId="urn:microsoft.com/office/officeart/2005/8/layout/radial6"/>
    <dgm:cxn modelId="{D29E5A9B-AB9D-44E7-9556-C76FAF853E4F}" type="presParOf" srcId="{6D080B3D-908B-433A-B373-C26AD9486AFB}" destId="{1B4934E3-6CC7-4553-AFD9-8198B148AA48}" srcOrd="5" destOrd="0" presId="urn:microsoft.com/office/officeart/2005/8/layout/radial6"/>
    <dgm:cxn modelId="{A6A92C4A-21A0-41F9-A226-7D52F39A8CA1}" type="presParOf" srcId="{6D080B3D-908B-433A-B373-C26AD9486AFB}" destId="{B9287702-72E2-4553-92F0-CC8DEA618CC6}" srcOrd="6" destOrd="0" presId="urn:microsoft.com/office/officeart/2005/8/layout/radial6"/>
    <dgm:cxn modelId="{A62E1900-4EF4-4B32-BF41-8EC3776DCBA3}" type="presParOf" srcId="{6D080B3D-908B-433A-B373-C26AD9486AFB}" destId="{53CB79DD-3735-401E-9745-5A0D9CDF9B1B}" srcOrd="7" destOrd="0" presId="urn:microsoft.com/office/officeart/2005/8/layout/radial6"/>
    <dgm:cxn modelId="{825AD82F-F35D-45FC-B623-02D4E32477D0}" type="presParOf" srcId="{6D080B3D-908B-433A-B373-C26AD9486AFB}" destId="{0BC5D6FA-3A49-4EC6-89AD-F1B51DEAD5F7}" srcOrd="8" destOrd="0" presId="urn:microsoft.com/office/officeart/2005/8/layout/radial6"/>
    <dgm:cxn modelId="{F05F2878-356B-4138-BF6C-E49701D29F90}" type="presParOf" srcId="{6D080B3D-908B-433A-B373-C26AD9486AFB}" destId="{21E5A8D0-B655-404A-8E8F-AEBE34483C9E}" srcOrd="9" destOrd="0" presId="urn:microsoft.com/office/officeart/2005/8/layout/radial6"/>
    <dgm:cxn modelId="{2B15824F-6F23-4416-8307-B72AA83A92C9}" type="presParOf" srcId="{6D080B3D-908B-433A-B373-C26AD9486AFB}" destId="{52B79B6A-EC2B-43A6-B829-200F8F316D22}" srcOrd="10" destOrd="0" presId="urn:microsoft.com/office/officeart/2005/8/layout/radial6"/>
    <dgm:cxn modelId="{DF297987-931E-46D4-8F63-3E5E5FBC20A7}" type="presParOf" srcId="{6D080B3D-908B-433A-B373-C26AD9486AFB}" destId="{6072F57C-E0FF-4EC4-AD81-504F238C8B46}" srcOrd="11" destOrd="0" presId="urn:microsoft.com/office/officeart/2005/8/layout/radial6"/>
    <dgm:cxn modelId="{442A852B-0E3A-4794-B621-65DEDC69C9E8}" type="presParOf" srcId="{6D080B3D-908B-433A-B373-C26AD9486AFB}" destId="{41AE7BD7-69A8-4449-871B-D533E339D7C4}" srcOrd="12" destOrd="0" presId="urn:microsoft.com/office/officeart/2005/8/layout/radial6"/>
    <dgm:cxn modelId="{E2A7B44A-32EC-4C7C-B489-5C7A2893E5B1}" type="presParOf" srcId="{6D080B3D-908B-433A-B373-C26AD9486AFB}" destId="{0993B68F-6753-4198-AB57-B9ED5460CD2D}" srcOrd="13" destOrd="0" presId="urn:microsoft.com/office/officeart/2005/8/layout/radial6"/>
    <dgm:cxn modelId="{2BE76118-E5E5-4450-9573-23597C7DCAEC}" type="presParOf" srcId="{6D080B3D-908B-433A-B373-C26AD9486AFB}" destId="{85C388D5-3844-423D-98E8-FF8E482806A3}" srcOrd="14" destOrd="0" presId="urn:microsoft.com/office/officeart/2005/8/layout/radial6"/>
    <dgm:cxn modelId="{69A4F249-6835-4653-BBC6-CC1E2D4D9F0B}" type="presParOf" srcId="{6D080B3D-908B-433A-B373-C26AD9486AFB}" destId="{2CB169DC-8479-4F36-AD81-24B3116341AD}" srcOrd="15" destOrd="0" presId="urn:microsoft.com/office/officeart/2005/8/layout/radial6"/>
    <dgm:cxn modelId="{21811242-069D-448E-B125-03D1306277BD}" type="presParOf" srcId="{6D080B3D-908B-433A-B373-C26AD9486AFB}" destId="{AEB0A9B8-A5E4-4207-B736-A10302ADF113}" srcOrd="16" destOrd="0" presId="urn:microsoft.com/office/officeart/2005/8/layout/radial6"/>
    <dgm:cxn modelId="{1F435DA2-A3C2-4512-9B58-1609468830C4}" type="presParOf" srcId="{6D080B3D-908B-433A-B373-C26AD9486AFB}" destId="{9C598F90-C385-449D-B142-21A76DC90CA0}" srcOrd="17" destOrd="0" presId="urn:microsoft.com/office/officeart/2005/8/layout/radial6"/>
    <dgm:cxn modelId="{3193511D-4CF4-46BF-A5A8-9FFEB5719DAD}" type="presParOf" srcId="{6D080B3D-908B-433A-B373-C26AD9486AFB}" destId="{47B2F369-EFE2-4AF3-94A1-60E66418A088}" srcOrd="18" destOrd="0" presId="urn:microsoft.com/office/officeart/2005/8/layout/radial6"/>
    <dgm:cxn modelId="{5260721A-F162-4AB3-96F6-E087803E2E6B}" type="presParOf" srcId="{6D080B3D-908B-433A-B373-C26AD9486AFB}" destId="{BAA4ABBD-C106-44EB-B572-1757F03E6F2B}" srcOrd="19" destOrd="0" presId="urn:microsoft.com/office/officeart/2005/8/layout/radial6"/>
    <dgm:cxn modelId="{47CC5ED6-BABD-441D-A657-7FA049CAF411}" type="presParOf" srcId="{6D080B3D-908B-433A-B373-C26AD9486AFB}" destId="{CB25AEF8-29D8-406D-A278-D7F65263E7E9}" srcOrd="20" destOrd="0" presId="urn:microsoft.com/office/officeart/2005/8/layout/radial6"/>
    <dgm:cxn modelId="{D036AAB5-8EF5-410B-BFDA-AC0739732F0A}" type="presParOf" srcId="{6D080B3D-908B-433A-B373-C26AD9486AFB}" destId="{D0435963-E321-4732-91F9-7BC31B36652B}" srcOrd="21" destOrd="0" presId="urn:microsoft.com/office/officeart/2005/8/layout/radial6"/>
    <dgm:cxn modelId="{CBC341EE-8C5A-4CC0-9B99-D7B89AA6113D}" type="presParOf" srcId="{6D080B3D-908B-433A-B373-C26AD9486AFB}" destId="{8AC95295-119A-45E7-8100-776521451858}" srcOrd="22" destOrd="0" presId="urn:microsoft.com/office/officeart/2005/8/layout/radial6"/>
    <dgm:cxn modelId="{8B2385D4-9BBA-4D26-9BA2-948A326111B3}" type="presParOf" srcId="{6D080B3D-908B-433A-B373-C26AD9486AFB}" destId="{3C2E93EA-8BE6-4F8D-9999-6F66F604CC55}" srcOrd="23" destOrd="0" presId="urn:microsoft.com/office/officeart/2005/8/layout/radial6"/>
    <dgm:cxn modelId="{C5A5C68E-EE09-452B-8BC8-23B4595CB914}" type="presParOf" srcId="{6D080B3D-908B-433A-B373-C26AD9486AFB}" destId="{F8ED78CC-FF7A-493D-81B7-82CE40D2D23A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B96253-2B08-43E4-9AA6-7087205B1325}">
      <dsp:nvSpPr>
        <dsp:cNvPr id="0" name=""/>
        <dsp:cNvSpPr/>
      </dsp:nvSpPr>
      <dsp:spPr>
        <a:xfrm>
          <a:off x="55" y="140228"/>
          <a:ext cx="5284919" cy="1002430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Arial Nova" panose="020B0504020202020204" pitchFamily="34" charset="0"/>
            </a:rPr>
            <a:t>Carnegie Classification</a:t>
          </a:r>
        </a:p>
      </dsp:txBody>
      <dsp:txXfrm>
        <a:off x="55" y="140228"/>
        <a:ext cx="5284919" cy="1002430"/>
      </dsp:txXfrm>
    </dsp:sp>
    <dsp:sp modelId="{1D7BDCE9-E710-4968-A225-E65177BA9F63}">
      <dsp:nvSpPr>
        <dsp:cNvPr id="0" name=""/>
        <dsp:cNvSpPr/>
      </dsp:nvSpPr>
      <dsp:spPr>
        <a:xfrm>
          <a:off x="55" y="1142659"/>
          <a:ext cx="5284919" cy="34257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tx1"/>
              </a:solidFill>
              <a:latin typeface="Arial Nova" panose="020B0504020202020204" pitchFamily="34" charset="0"/>
            </a:rPr>
            <a:t>Doctoral Universities: Very High Research Activity (R1) – January 2022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tx1"/>
              </a:solidFill>
              <a:latin typeface="Arial Nova" panose="020B0504020202020204" pitchFamily="34" charset="0"/>
            </a:rPr>
            <a:t>Research Doctoral: Comprehensive Programs, no medical and/or veterinary school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tx1"/>
              </a:solidFill>
              <a:latin typeface="Arial Nova" panose="020B0504020202020204" pitchFamily="34" charset="0"/>
            </a:rPr>
            <a:t>Elective Classification for Community Engagement – January 2020</a:t>
          </a:r>
        </a:p>
      </dsp:txBody>
      <dsp:txXfrm>
        <a:off x="55" y="1142659"/>
        <a:ext cx="5284919" cy="3425760"/>
      </dsp:txXfrm>
    </dsp:sp>
    <dsp:sp modelId="{F935B6BC-2532-45C1-A5A4-0738AD621432}">
      <dsp:nvSpPr>
        <dsp:cNvPr id="0" name=""/>
        <dsp:cNvSpPr/>
      </dsp:nvSpPr>
      <dsp:spPr>
        <a:xfrm>
          <a:off x="6024863" y="140228"/>
          <a:ext cx="5284919" cy="1002430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Arial Nova" panose="020B0504020202020204" pitchFamily="34" charset="0"/>
            </a:rPr>
            <a:t>Enrollments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Arial Nova" panose="020B0504020202020204" pitchFamily="34" charset="0"/>
            </a:rPr>
            <a:t>(Fall 2021 official census)</a:t>
          </a:r>
        </a:p>
      </dsp:txBody>
      <dsp:txXfrm>
        <a:off x="6024863" y="140228"/>
        <a:ext cx="5284919" cy="1002430"/>
      </dsp:txXfrm>
    </dsp:sp>
    <dsp:sp modelId="{1A5EE93E-8F5F-418D-A210-02FD1B6E1447}">
      <dsp:nvSpPr>
        <dsp:cNvPr id="0" name=""/>
        <dsp:cNvSpPr/>
      </dsp:nvSpPr>
      <dsp:spPr>
        <a:xfrm>
          <a:off x="6024863" y="1142659"/>
          <a:ext cx="5284919" cy="34257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tx1"/>
              </a:solidFill>
              <a:latin typeface="Arial Nova" panose="020B0504020202020204" pitchFamily="34" charset="0"/>
            </a:rPr>
            <a:t>23,494 students overall with 18,678 classified as undergraduate and 4,816 as graduate</a:t>
          </a:r>
        </a:p>
      </dsp:txBody>
      <dsp:txXfrm>
        <a:off x="6024863" y="1142659"/>
        <a:ext cx="5284919" cy="34257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D78CC-FF7A-493D-81B7-82CE40D2D23A}">
      <dsp:nvSpPr>
        <dsp:cNvPr id="0" name=""/>
        <dsp:cNvSpPr/>
      </dsp:nvSpPr>
      <dsp:spPr>
        <a:xfrm>
          <a:off x="526983" y="505118"/>
          <a:ext cx="4493717" cy="4493717"/>
        </a:xfrm>
        <a:prstGeom prst="blockArc">
          <a:avLst>
            <a:gd name="adj1" fmla="val 13500000"/>
            <a:gd name="adj2" fmla="val 16200000"/>
            <a:gd name="adj3" fmla="val 342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435963-E321-4732-91F9-7BC31B36652B}">
      <dsp:nvSpPr>
        <dsp:cNvPr id="0" name=""/>
        <dsp:cNvSpPr/>
      </dsp:nvSpPr>
      <dsp:spPr>
        <a:xfrm>
          <a:off x="526983" y="505118"/>
          <a:ext cx="4493717" cy="4493717"/>
        </a:xfrm>
        <a:prstGeom prst="blockArc">
          <a:avLst>
            <a:gd name="adj1" fmla="val 10800000"/>
            <a:gd name="adj2" fmla="val 13500000"/>
            <a:gd name="adj3" fmla="val 342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B2F369-EFE2-4AF3-94A1-60E66418A088}">
      <dsp:nvSpPr>
        <dsp:cNvPr id="0" name=""/>
        <dsp:cNvSpPr/>
      </dsp:nvSpPr>
      <dsp:spPr>
        <a:xfrm>
          <a:off x="526983" y="505118"/>
          <a:ext cx="4493717" cy="4493717"/>
        </a:xfrm>
        <a:prstGeom prst="blockArc">
          <a:avLst>
            <a:gd name="adj1" fmla="val 8100000"/>
            <a:gd name="adj2" fmla="val 10800000"/>
            <a:gd name="adj3" fmla="val 342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B169DC-8479-4F36-AD81-24B3116341AD}">
      <dsp:nvSpPr>
        <dsp:cNvPr id="0" name=""/>
        <dsp:cNvSpPr/>
      </dsp:nvSpPr>
      <dsp:spPr>
        <a:xfrm>
          <a:off x="526983" y="505118"/>
          <a:ext cx="4493717" cy="4493717"/>
        </a:xfrm>
        <a:prstGeom prst="blockArc">
          <a:avLst>
            <a:gd name="adj1" fmla="val 5400000"/>
            <a:gd name="adj2" fmla="val 8100000"/>
            <a:gd name="adj3" fmla="val 342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AE7BD7-69A8-4449-871B-D533E339D7C4}">
      <dsp:nvSpPr>
        <dsp:cNvPr id="0" name=""/>
        <dsp:cNvSpPr/>
      </dsp:nvSpPr>
      <dsp:spPr>
        <a:xfrm>
          <a:off x="526983" y="505118"/>
          <a:ext cx="4493717" cy="4493717"/>
        </a:xfrm>
        <a:prstGeom prst="blockArc">
          <a:avLst>
            <a:gd name="adj1" fmla="val 2700000"/>
            <a:gd name="adj2" fmla="val 5400000"/>
            <a:gd name="adj3" fmla="val 342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E5A8D0-B655-404A-8E8F-AEBE34483C9E}">
      <dsp:nvSpPr>
        <dsp:cNvPr id="0" name=""/>
        <dsp:cNvSpPr/>
      </dsp:nvSpPr>
      <dsp:spPr>
        <a:xfrm>
          <a:off x="526983" y="505118"/>
          <a:ext cx="4493717" cy="4493717"/>
        </a:xfrm>
        <a:prstGeom prst="blockArc">
          <a:avLst>
            <a:gd name="adj1" fmla="val 0"/>
            <a:gd name="adj2" fmla="val 2700000"/>
            <a:gd name="adj3" fmla="val 342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87702-72E2-4553-92F0-CC8DEA618CC6}">
      <dsp:nvSpPr>
        <dsp:cNvPr id="0" name=""/>
        <dsp:cNvSpPr/>
      </dsp:nvSpPr>
      <dsp:spPr>
        <a:xfrm>
          <a:off x="526983" y="505118"/>
          <a:ext cx="4493717" cy="4493717"/>
        </a:xfrm>
        <a:prstGeom prst="blockArc">
          <a:avLst>
            <a:gd name="adj1" fmla="val 18900000"/>
            <a:gd name="adj2" fmla="val 0"/>
            <a:gd name="adj3" fmla="val 342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060C8C-7F11-493A-B693-41F36C3CA56E}">
      <dsp:nvSpPr>
        <dsp:cNvPr id="0" name=""/>
        <dsp:cNvSpPr/>
      </dsp:nvSpPr>
      <dsp:spPr>
        <a:xfrm>
          <a:off x="683993" y="588701"/>
          <a:ext cx="4493717" cy="4493717"/>
        </a:xfrm>
        <a:prstGeom prst="blockArc">
          <a:avLst>
            <a:gd name="adj1" fmla="val 16200000"/>
            <a:gd name="adj2" fmla="val 18900000"/>
            <a:gd name="adj3" fmla="val 3425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BAF76C-3ADC-4BB1-ABF4-C3D5D12875DB}">
      <dsp:nvSpPr>
        <dsp:cNvPr id="0" name=""/>
        <dsp:cNvSpPr/>
      </dsp:nvSpPr>
      <dsp:spPr>
        <a:xfrm>
          <a:off x="1948905" y="1863646"/>
          <a:ext cx="1621694" cy="17202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Nova" panose="020B0504020202020204" pitchFamily="34" charset="0"/>
            </a:rPr>
            <a:t>The Graduate School</a:t>
          </a:r>
        </a:p>
      </dsp:txBody>
      <dsp:txXfrm>
        <a:off x="2186397" y="2115566"/>
        <a:ext cx="1146710" cy="1216375"/>
      </dsp:txXfrm>
    </dsp:sp>
    <dsp:sp modelId="{C51942D8-33AD-47C7-8627-23E19918861B}">
      <dsp:nvSpPr>
        <dsp:cNvPr id="0" name=""/>
        <dsp:cNvSpPr/>
      </dsp:nvSpPr>
      <dsp:spPr>
        <a:xfrm>
          <a:off x="2111519" y="-52549"/>
          <a:ext cx="1324646" cy="11922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 Nova" panose="020B0504020202020204" pitchFamily="34" charset="0"/>
            </a:rPr>
            <a:t>College of Arts &amp; Letters</a:t>
          </a:r>
        </a:p>
      </dsp:txBody>
      <dsp:txXfrm>
        <a:off x="2305509" y="122059"/>
        <a:ext cx="936666" cy="843080"/>
      </dsp:txXfrm>
    </dsp:sp>
    <dsp:sp modelId="{5615C1B5-29F3-4E16-A279-B3A93AB439C3}">
      <dsp:nvSpPr>
        <dsp:cNvPr id="0" name=""/>
        <dsp:cNvSpPr/>
      </dsp:nvSpPr>
      <dsp:spPr>
        <a:xfrm>
          <a:off x="3684286" y="572426"/>
          <a:ext cx="1302231" cy="12359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Arial Nova" panose="020B0504020202020204" pitchFamily="34" charset="0"/>
            </a:rPr>
            <a:t>Strome</a:t>
          </a:r>
          <a:r>
            <a:rPr lang="en-US" sz="1400" kern="1200" dirty="0">
              <a:latin typeface="Arial Nova" panose="020B0504020202020204" pitchFamily="34" charset="0"/>
            </a:rPr>
            <a:t> College of Business</a:t>
          </a:r>
        </a:p>
      </dsp:txBody>
      <dsp:txXfrm>
        <a:off x="3874993" y="753431"/>
        <a:ext cx="920817" cy="873972"/>
      </dsp:txXfrm>
    </dsp:sp>
    <dsp:sp modelId="{53CB79DD-3735-401E-9745-5A0D9CDF9B1B}">
      <dsp:nvSpPr>
        <dsp:cNvPr id="0" name=""/>
        <dsp:cNvSpPr/>
      </dsp:nvSpPr>
      <dsp:spPr>
        <a:xfrm>
          <a:off x="4379231" y="2147165"/>
          <a:ext cx="1205978" cy="12096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 Nova" panose="020B0504020202020204" pitchFamily="34" charset="0"/>
            </a:rPr>
            <a:t>Batten College of Engineering &amp; Technology</a:t>
          </a:r>
        </a:p>
      </dsp:txBody>
      <dsp:txXfrm>
        <a:off x="4555842" y="2324310"/>
        <a:ext cx="852756" cy="855333"/>
      </dsp:txXfrm>
    </dsp:sp>
    <dsp:sp modelId="{52B79B6A-EC2B-43A6-B829-200F8F316D22}">
      <dsp:nvSpPr>
        <dsp:cNvPr id="0" name=""/>
        <dsp:cNvSpPr/>
      </dsp:nvSpPr>
      <dsp:spPr>
        <a:xfrm>
          <a:off x="3720852" y="3698165"/>
          <a:ext cx="1229098" cy="12307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/>
        </a:p>
      </dsp:txBody>
      <dsp:txXfrm>
        <a:off x="3900849" y="3878403"/>
        <a:ext cx="869104" cy="870268"/>
      </dsp:txXfrm>
    </dsp:sp>
    <dsp:sp modelId="{0993B68F-6753-4198-AB57-B9ED5460CD2D}">
      <dsp:nvSpPr>
        <dsp:cNvPr id="0" name=""/>
        <dsp:cNvSpPr/>
      </dsp:nvSpPr>
      <dsp:spPr>
        <a:xfrm>
          <a:off x="2072964" y="4287590"/>
          <a:ext cx="1401755" cy="13455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/>
        </a:p>
      </dsp:txBody>
      <dsp:txXfrm>
        <a:off x="2278246" y="4484639"/>
        <a:ext cx="991191" cy="951434"/>
      </dsp:txXfrm>
    </dsp:sp>
    <dsp:sp modelId="{AEB0A9B8-A5E4-4207-B736-A10302ADF113}">
      <dsp:nvSpPr>
        <dsp:cNvPr id="0" name=""/>
        <dsp:cNvSpPr/>
      </dsp:nvSpPr>
      <dsp:spPr>
        <a:xfrm>
          <a:off x="524268" y="3668060"/>
          <a:ext cx="1376027" cy="1290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ova" panose="020B0504020202020204" pitchFamily="34" charset="0"/>
            </a:rPr>
            <a:t>College of Sciences</a:t>
          </a:r>
        </a:p>
      </dsp:txBody>
      <dsp:txXfrm>
        <a:off x="725782" y="3857116"/>
        <a:ext cx="972999" cy="912842"/>
      </dsp:txXfrm>
    </dsp:sp>
    <dsp:sp modelId="{BAA4ABBD-C106-44EB-B572-1757F03E6F2B}">
      <dsp:nvSpPr>
        <dsp:cNvPr id="0" name=""/>
        <dsp:cNvSpPr/>
      </dsp:nvSpPr>
      <dsp:spPr>
        <a:xfrm>
          <a:off x="-98810" y="2095293"/>
          <a:ext cx="1328547" cy="13133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 Nova" panose="020B0504020202020204" pitchFamily="34" charset="0"/>
            </a:rPr>
            <a:t>College of Health Sciences</a:t>
          </a:r>
        </a:p>
      </dsp:txBody>
      <dsp:txXfrm>
        <a:off x="95751" y="2287631"/>
        <a:ext cx="939425" cy="928693"/>
      </dsp:txXfrm>
    </dsp:sp>
    <dsp:sp modelId="{8AC95295-119A-45E7-8100-776521451858}">
      <dsp:nvSpPr>
        <dsp:cNvPr id="0" name=""/>
        <dsp:cNvSpPr/>
      </dsp:nvSpPr>
      <dsp:spPr>
        <a:xfrm>
          <a:off x="556885" y="546907"/>
          <a:ext cx="1310793" cy="12870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 Nova" panose="020B0504020202020204" pitchFamily="34" charset="0"/>
            </a:rPr>
            <a:t>Darden College of Education &amp; Professional Studies</a:t>
          </a:r>
        </a:p>
      </dsp:txBody>
      <dsp:txXfrm>
        <a:off x="748846" y="735387"/>
        <a:ext cx="926871" cy="910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4F9241B-8E67-4A13-A093-478F35C7307C}" type="datetimeFigureOut">
              <a:rPr lang="en-US" smtClean="0"/>
              <a:t>8/10/2022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C76D227-FA3A-4CD4-8F06-9B646F8A8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934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5F8969B-F016-40CE-99CF-DFD791E60418}" type="datetimeFigureOut">
              <a:rPr lang="en-US" smtClean="0"/>
              <a:t>8/10/2022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1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E4E0B0E-7423-4679-BEC3-E07D28DC8F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4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Robert Wojtowicz, vice provost and dean of the Old Dominion University Graduate School. I’ll conclude this Graduate Student Orientation with some keys to ensuring your graduate academic success.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E0B0E-7423-4679-BEC3-E07D28DC8F3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030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registration purposes, graduate students are divided into two broad categories: </a:t>
            </a:r>
            <a:r>
              <a:rPr lang="en-US" b="0" dirty="0"/>
              <a:t>d</a:t>
            </a:r>
            <a:r>
              <a:rPr lang="en-US" sz="1200" b="0" dirty="0"/>
              <a:t>egree-seeking students are those</a:t>
            </a:r>
            <a:r>
              <a:rPr lang="en-US" sz="1200" dirty="0"/>
              <a:t> who have been formally admitted into a degree program; </a:t>
            </a:r>
            <a:r>
              <a:rPr lang="en-US" sz="1200" b="0" dirty="0"/>
              <a:t>non-degree-seeking </a:t>
            </a:r>
            <a:r>
              <a:rPr lang="en-US" sz="1200" dirty="0"/>
              <a:t>students are those who have not been formally admitted into a degree program, including those who are pursuing a certificate or license.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E0B0E-7423-4679-BEC3-E07D28DC8F3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697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Continuance is a policy that refers to the c</a:t>
            </a:r>
            <a:r>
              <a:rPr lang="en-US" sz="1200" dirty="0"/>
              <a:t>ircumstances whereby a student may continue graduate study </a:t>
            </a:r>
            <a:r>
              <a:rPr lang="en-US" sz="1200" b="1" i="1" dirty="0"/>
              <a:t>or</a:t>
            </a:r>
            <a:r>
              <a:rPr lang="en-US" sz="1200" dirty="0"/>
              <a:t> may be placed on probation or suspension. It applies to </a:t>
            </a:r>
            <a:r>
              <a:rPr lang="en-US" sz="1200" b="1" dirty="0"/>
              <a:t>ALL</a:t>
            </a:r>
            <a:r>
              <a:rPr lang="en-US" sz="1200" dirty="0"/>
              <a:t> students who enroll in graduate courses, and it provides the </a:t>
            </a:r>
            <a:r>
              <a:rPr lang="en-US" sz="1200" i="1" dirty="0"/>
              <a:t>minimum</a:t>
            </a:r>
            <a:r>
              <a:rPr lang="en-US" sz="1200" dirty="0"/>
              <a:t> standards for students to continue their graduate study; some degree programs may have higher standards for continuance.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E0B0E-7423-4679-BEC3-E07D28DC8F3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782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All courses count in a student’s cumulative GPA calculation, and all grades stay on a student’s academic record. Records are reviewed at the end of each semester, and those students who have not maintained a 3.0 GPA are placed on probation.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E0B0E-7423-4679-BEC3-E07D28DC8F3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386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Degree-seeking students have 12 credits from the time they fall below a 3.0 GPA to return to good academic standing, whereas non-degree-seeking students have only 6 credits.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E0B0E-7423-4679-BEC3-E07D28DC8F3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640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If the 3.0 GPA is not attained within the allotted time, the student will be suspended. When applicable, a student’s assistantship may be terminated if the GPA falls below 3.0.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E0B0E-7423-4679-BEC3-E07D28DC8F3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698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When it comes to registration, master’s and education specialist students m</a:t>
            </a:r>
            <a:r>
              <a:rPr lang="en-US" sz="2800" dirty="0"/>
              <a:t>ust be enrolled in the semester of their graduation.</a:t>
            </a:r>
            <a:r>
              <a:rPr lang="en-US" sz="3200" dirty="0"/>
              <a:t> Doctoral students m</a:t>
            </a:r>
            <a:r>
              <a:rPr lang="en-US" sz="2800" dirty="0"/>
              <a:t>ust be enrolled continuously for at least 1 credit following their advancement to candidacy.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E0B0E-7423-4679-BEC3-E07D28DC8F3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205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All graduate students have eight years to complete their degrees. </a:t>
            </a:r>
            <a:r>
              <a:rPr lang="en-US" sz="3200" i="0" dirty="0"/>
              <a:t>Those overstaying the time limit will have their </a:t>
            </a:r>
            <a:r>
              <a:rPr lang="en-US" sz="2800" i="0" dirty="0"/>
              <a:t>courses subjected to re-validation by examination.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E0B0E-7423-4679-BEC3-E07D28DC8F3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151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Lastly, here are some helpful hints to ensure your graduate academic success: </a:t>
            </a:r>
            <a:r>
              <a:rPr lang="en-US" sz="1200" dirty="0"/>
              <a:t>consult regularly with your graduate program director (GPD); take responsibility for monitoring your own academic progress; do NOT wait until it is too late – seek assistance early if you are having trouble in your program of study; and read and understand the policies contained in the Graduate Catalog.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4E0B0E-7423-4679-BEC3-E07D28DC8F3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17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and best wishes for a successful graduate school experience!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E0B0E-7423-4679-BEC3-E07D28DC8F3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479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I’ll begin with a general overview of the University’s graduate profile and proceed to a discussion of several pertinent graduate policies and procedures.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E0B0E-7423-4679-BEC3-E07D28DC8F3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423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an overview.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E0B0E-7423-4679-BEC3-E07D28DC8F3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154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Research universities in the United States are ranked by the Carnegie Commission on Higher Education. Old Dominion University’s Carnegie Research classification is comprehensive, very high research activity – what’s commonly known as R1. At the last official census taken in fall 2021, just over 4,800 graduate students were enrolled out of a total student population of more than 23,000.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E0B0E-7423-4679-BEC3-E07D28DC8F3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530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Old Dominion University offers 22 doctoral degrees, 2 education specialist degrees, 45 master’s degrees, and more than 50 graduate-level certificates and licenses.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E0B0E-7423-4679-BEC3-E07D28DC8F3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361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 the 2020-2021 academic year, the University conferred 980 master’s degrees, 44 education specialist degrees, and 233 doctoral degrees.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E0B0E-7423-4679-BEC3-E07D28DC8F3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952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>
                <a:solidFill>
                  <a:schemeClr val="bg1"/>
                </a:solidFill>
              </a:rPr>
              <a:t>The Graduate School works</a:t>
            </a:r>
            <a:r>
              <a:rPr lang="en-US" sz="1200" dirty="0">
                <a:solidFill>
                  <a:schemeClr val="bg1"/>
                </a:solidFill>
              </a:rPr>
              <a:t> collaboratively with the six colleges and two schools – Arts &amp; Letters, Business, Education &amp; Professional Studies, Engineering &amp; Technology, Health Sciences, and Sciences, as well as the Schools of Cybersecurity and Data Science – to ensure quality graduate education.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BD83-F0B6-42F5-B3D9-A99F09A581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8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Graduate School staff stands ready to assist you during the upcoming academic year: </a:t>
            </a:r>
            <a:r>
              <a:rPr lang="en-US" dirty="0">
                <a:solidFill>
                  <a:schemeClr val="bg1"/>
                </a:solidFill>
              </a:rPr>
              <a:t>Bryan Porter, Associate Dean; Missy Barber, Associate Director for Administration &amp; Academic Services; Liz Smith, Interdisciplinary Initiatives Administrator; Genny Conwell, Coordinator of Graduate Interdisciplinary Programs &amp; Executive Assistant; Liza Flores, Administrative Assistant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en-US" dirty="0">
                <a:solidFill>
                  <a:schemeClr val="bg1"/>
                </a:solidFill>
              </a:rPr>
              <a:t> and yours truly.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E0B0E-7423-4679-BEC3-E07D28DC8F3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444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on to pertinent graduate policies and procedures.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E0B0E-7423-4679-BEC3-E07D28DC8F3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387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4049611" y="4673600"/>
            <a:ext cx="8155089" cy="218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050393" y="0"/>
            <a:ext cx="8154307" cy="4711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57" y="2157250"/>
            <a:ext cx="7126013" cy="2143864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59936" cy="6858000"/>
          </a:xfr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00058" y="5136641"/>
            <a:ext cx="7126012" cy="11498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5" name="Picture 14" descr="ODU_sig_REV-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57" y="372102"/>
            <a:ext cx="2081050" cy="874892"/>
          </a:xfrm>
          <a:prstGeom prst="rect">
            <a:avLst/>
          </a:prstGeom>
        </p:spPr>
      </p:pic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8534400" y="764868"/>
            <a:ext cx="3098800" cy="430926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054348" y="4711700"/>
            <a:ext cx="8132064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816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085114" y="1468315"/>
            <a:ext cx="5645500" cy="47086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615" y="1468315"/>
            <a:ext cx="5645499" cy="470864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56579" y="1741488"/>
            <a:ext cx="5127625" cy="41798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620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085114" y="1468315"/>
            <a:ext cx="5645500" cy="47086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615" y="1468315"/>
            <a:ext cx="5645499" cy="470864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56579" y="1741488"/>
            <a:ext cx="5127625" cy="4179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6762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with 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725" y="2287034"/>
            <a:ext cx="301752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9225" y="941061"/>
            <a:ext cx="5360229" cy="15867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37885" y="2437744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725" y="-87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3017409" y="-2654"/>
            <a:ext cx="3017520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16"/>
          </p:nvPr>
        </p:nvSpPr>
        <p:spPr>
          <a:xfrm>
            <a:off x="3155405" y="148258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3017409" y="228525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-111" y="4574940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017409" y="4573159"/>
            <a:ext cx="301752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21"/>
          </p:nvPr>
        </p:nvSpPr>
        <p:spPr>
          <a:xfrm>
            <a:off x="3154569" y="4720102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389225" y="2706995"/>
            <a:ext cx="5359863" cy="34967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3254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with 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725" y="2287034"/>
            <a:ext cx="3017520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9225" y="941061"/>
            <a:ext cx="5360229" cy="15867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37885" y="2437744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725" y="-87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3017409" y="-2654"/>
            <a:ext cx="3017520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16"/>
          </p:nvPr>
        </p:nvSpPr>
        <p:spPr>
          <a:xfrm>
            <a:off x="3155405" y="148258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3017409" y="228525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-111" y="4574940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017409" y="4573159"/>
            <a:ext cx="301752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21"/>
          </p:nvPr>
        </p:nvSpPr>
        <p:spPr>
          <a:xfrm>
            <a:off x="3154569" y="4720102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389225" y="2706995"/>
            <a:ext cx="5359863" cy="34967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0076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with Title and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6034093" y="-2654"/>
            <a:ext cx="6157906" cy="68618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725" y="2287034"/>
            <a:ext cx="301752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9225" y="941061"/>
            <a:ext cx="5360229" cy="15867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37885" y="2437744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725" y="-87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3017409" y="-2654"/>
            <a:ext cx="3017520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16"/>
          </p:nvPr>
        </p:nvSpPr>
        <p:spPr>
          <a:xfrm>
            <a:off x="3155405" y="148258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3017409" y="228525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-111" y="4574940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017409" y="4573159"/>
            <a:ext cx="301752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21"/>
          </p:nvPr>
        </p:nvSpPr>
        <p:spPr>
          <a:xfrm>
            <a:off x="3154569" y="4720102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389225" y="2706995"/>
            <a:ext cx="5359863" cy="34967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 descr="CrownWhite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23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with Title and Conten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725" y="2287034"/>
            <a:ext cx="3017520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9225" y="941061"/>
            <a:ext cx="5360229" cy="15867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37885" y="2437744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725" y="-87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3017409" y="-2654"/>
            <a:ext cx="301752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16"/>
          </p:nvPr>
        </p:nvSpPr>
        <p:spPr>
          <a:xfrm>
            <a:off x="3155405" y="148258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3017409" y="228525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-111" y="4574940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017409" y="4573159"/>
            <a:ext cx="301752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21"/>
          </p:nvPr>
        </p:nvSpPr>
        <p:spPr>
          <a:xfrm>
            <a:off x="3154569" y="4720102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389225" y="2706995"/>
            <a:ext cx="5359863" cy="34967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8590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with Title and Conten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725" y="2287034"/>
            <a:ext cx="3017520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9225" y="941061"/>
            <a:ext cx="5360229" cy="15867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37885" y="2437744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725" y="-87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3017409" y="-2654"/>
            <a:ext cx="3017520" cy="228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16"/>
          </p:nvPr>
        </p:nvSpPr>
        <p:spPr>
          <a:xfrm>
            <a:off x="3155405" y="148258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3017409" y="2285253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-111" y="4574940"/>
            <a:ext cx="3017520" cy="228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017409" y="4573159"/>
            <a:ext cx="3017520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21"/>
          </p:nvPr>
        </p:nvSpPr>
        <p:spPr>
          <a:xfrm>
            <a:off x="3154569" y="4720102"/>
            <a:ext cx="2743200" cy="2011680"/>
          </a:xfrm>
        </p:spPr>
        <p:txBody>
          <a:bodyPr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389225" y="2706995"/>
            <a:ext cx="5359863" cy="34967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2642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201144" cy="3982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23024" y="3982720"/>
            <a:ext cx="7468838" cy="2875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7447280" y="3982720"/>
            <a:ext cx="4743253" cy="2875280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561" y="1573619"/>
            <a:ext cx="10319546" cy="2073348"/>
          </a:xfrm>
        </p:spPr>
        <p:txBody>
          <a:bodyPr anchor="ctr">
            <a:normAutofit/>
          </a:bodyPr>
          <a:lstStyle>
            <a:lvl1pPr>
              <a:defRPr sz="5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560" y="4426943"/>
            <a:ext cx="6332337" cy="1952592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23025" y="3971701"/>
            <a:ext cx="1219200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Picture 11" descr="CrownWhite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29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201144" cy="3982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23024" y="3982720"/>
            <a:ext cx="7468838" cy="2875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7447280" y="3982720"/>
            <a:ext cx="4743253" cy="2875280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561" y="1573619"/>
            <a:ext cx="10319546" cy="2073348"/>
          </a:xfrm>
        </p:spPr>
        <p:txBody>
          <a:bodyPr anchor="ctr">
            <a:normAutofit/>
          </a:bodyPr>
          <a:lstStyle>
            <a:lvl1pPr>
              <a:defRPr sz="5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560" y="4426943"/>
            <a:ext cx="6332337" cy="1952592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23025" y="3971701"/>
            <a:ext cx="1219200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Picture 8" descr="CrownWhite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60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201144" cy="3982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23024" y="3982720"/>
            <a:ext cx="7468838" cy="28752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7447280" y="3982720"/>
            <a:ext cx="4743253" cy="2875280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561" y="1573619"/>
            <a:ext cx="10319546" cy="2073348"/>
          </a:xfrm>
        </p:spPr>
        <p:txBody>
          <a:bodyPr anchor="ctr">
            <a:normAutofit/>
          </a:bodyPr>
          <a:lstStyle>
            <a:lvl1pPr>
              <a:defRPr sz="5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560" y="4426943"/>
            <a:ext cx="6332337" cy="195259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23025" y="3971701"/>
            <a:ext cx="1219200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Picture 8" descr="CrownWhite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621" y="2409059"/>
            <a:ext cx="6862380" cy="230176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8132064" y="0"/>
            <a:ext cx="405993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0620" y="5016500"/>
            <a:ext cx="6875080" cy="12827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046921" y="777568"/>
            <a:ext cx="3458779" cy="340032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0" y="363089"/>
            <a:ext cx="2081048" cy="87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66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201144" cy="3982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23024" y="3982720"/>
            <a:ext cx="7468838" cy="2875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7447280" y="3982720"/>
            <a:ext cx="4743253" cy="2875280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561" y="1573619"/>
            <a:ext cx="10319546" cy="2073348"/>
          </a:xfrm>
        </p:spPr>
        <p:txBody>
          <a:bodyPr anchor="ctr">
            <a:normAutofit/>
          </a:bodyPr>
          <a:lstStyle>
            <a:lvl1pPr>
              <a:defRPr sz="5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560" y="4426943"/>
            <a:ext cx="6332337" cy="1952592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23025" y="3971701"/>
            <a:ext cx="1219200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Picture 8" descr="CrownWhite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60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201144" cy="3982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23024" y="3982720"/>
            <a:ext cx="7468838" cy="2875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7447280" y="3982720"/>
            <a:ext cx="4743253" cy="2875280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561" y="1573619"/>
            <a:ext cx="10319546" cy="2073348"/>
          </a:xfrm>
        </p:spPr>
        <p:txBody>
          <a:bodyPr anchor="ctr">
            <a:normAutofit/>
          </a:bodyPr>
          <a:lstStyle>
            <a:lvl1pPr>
              <a:defRPr sz="5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560" y="4426943"/>
            <a:ext cx="6332337" cy="195259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23025" y="3971701"/>
            <a:ext cx="1219200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Picture 8" descr="CrownWhite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68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105378" y="0"/>
            <a:ext cx="608990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46684" y="903890"/>
            <a:ext cx="7502770" cy="5332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69900" y="2722178"/>
            <a:ext cx="3479891" cy="351352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3510085" cy="202247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CrownWhite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7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105378" y="0"/>
            <a:ext cx="608990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46684" y="903890"/>
            <a:ext cx="7502770" cy="5332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69900" y="2722178"/>
            <a:ext cx="3479891" cy="351352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3510085" cy="202247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CrownWhite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3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112318" y="0"/>
            <a:ext cx="608990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46684" y="903890"/>
            <a:ext cx="7502770" cy="5332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69900" y="2722178"/>
            <a:ext cx="3479891" cy="351352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3510085" cy="202247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CrownWhite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50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112318" y="0"/>
            <a:ext cx="608990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46684" y="903890"/>
            <a:ext cx="7502770" cy="5332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69900" y="2722178"/>
            <a:ext cx="3479891" cy="351352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3510085" cy="202247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CrownWhite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285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105378" y="0"/>
            <a:ext cx="608990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46684" y="903890"/>
            <a:ext cx="7502770" cy="5332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69900" y="2722178"/>
            <a:ext cx="3479891" cy="351352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3510085" cy="202247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CrownWhite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352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112318" y="0"/>
            <a:ext cx="6089904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46684" y="903890"/>
            <a:ext cx="7502770" cy="5332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69900" y="2722178"/>
            <a:ext cx="3479891" cy="351352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3510085" cy="202247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CrownWhite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9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ection - Content and Pic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8789" y="0"/>
            <a:ext cx="4025356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6" y="365126"/>
            <a:ext cx="3314700" cy="18241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016567" y="0"/>
            <a:ext cx="4059935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39739" y="2453054"/>
            <a:ext cx="3314578" cy="375407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5"/>
          </p:nvPr>
        </p:nvSpPr>
        <p:spPr>
          <a:xfrm>
            <a:off x="8450317" y="2764221"/>
            <a:ext cx="3298771" cy="34698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8450317" y="861646"/>
            <a:ext cx="3298771" cy="1780338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6153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ection - Content and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081018" y="0"/>
            <a:ext cx="4115498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4907" y="365126"/>
            <a:ext cx="3314700" cy="18241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023181" y="0"/>
            <a:ext cx="4059935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525030" y="2453054"/>
            <a:ext cx="3314578" cy="375407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5"/>
          </p:nvPr>
        </p:nvSpPr>
        <p:spPr>
          <a:xfrm>
            <a:off x="439616" y="2764221"/>
            <a:ext cx="3298771" cy="34698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439616" y="861646"/>
            <a:ext cx="3298771" cy="1780338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1" name="Picture 10" descr="CrownWhite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74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89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CrownWhite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608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screen Photo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201144" cy="3992197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8338777" y="3982720"/>
            <a:ext cx="3871438" cy="28844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327571" y="3996332"/>
            <a:ext cx="396902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9"/>
          </p:nvPr>
        </p:nvSpPr>
        <p:spPr>
          <a:xfrm>
            <a:off x="441325" y="5020235"/>
            <a:ext cx="7484969" cy="1277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8725647" y="4283175"/>
            <a:ext cx="3021210" cy="1780338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itle 14"/>
          <p:cNvSpPr>
            <a:spLocks noGrp="1"/>
          </p:cNvSpPr>
          <p:nvPr>
            <p:ph type="title"/>
          </p:nvPr>
        </p:nvSpPr>
        <p:spPr>
          <a:xfrm>
            <a:off x="439616" y="4257302"/>
            <a:ext cx="7460160" cy="620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19676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Widescreen Photo and Conten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201144" cy="3992197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8338777" y="3982720"/>
            <a:ext cx="3871438" cy="2884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27571" y="3996332"/>
            <a:ext cx="396902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16"/>
          <p:cNvSpPr>
            <a:spLocks noGrp="1"/>
          </p:cNvSpPr>
          <p:nvPr>
            <p:ph sz="quarter" idx="19"/>
          </p:nvPr>
        </p:nvSpPr>
        <p:spPr>
          <a:xfrm>
            <a:off x="441325" y="5020235"/>
            <a:ext cx="7484969" cy="1277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8725647" y="4283175"/>
            <a:ext cx="3021210" cy="1780338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itle 14"/>
          <p:cNvSpPr>
            <a:spLocks noGrp="1"/>
          </p:cNvSpPr>
          <p:nvPr>
            <p:ph type="title"/>
          </p:nvPr>
        </p:nvSpPr>
        <p:spPr>
          <a:xfrm>
            <a:off x="439616" y="4257302"/>
            <a:ext cx="7460160" cy="620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8698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screen Photo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201144" cy="3992197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8338777" y="3982720"/>
            <a:ext cx="3871438" cy="28844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27571" y="3996332"/>
            <a:ext cx="396902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16"/>
          <p:cNvSpPr>
            <a:spLocks noGrp="1"/>
          </p:cNvSpPr>
          <p:nvPr>
            <p:ph sz="quarter" idx="19"/>
          </p:nvPr>
        </p:nvSpPr>
        <p:spPr>
          <a:xfrm>
            <a:off x="441325" y="5020235"/>
            <a:ext cx="7484969" cy="1277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8725647" y="4283175"/>
            <a:ext cx="3021210" cy="1780338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itle 14"/>
          <p:cNvSpPr>
            <a:spLocks noGrp="1"/>
          </p:cNvSpPr>
          <p:nvPr>
            <p:ph type="title"/>
          </p:nvPr>
        </p:nvSpPr>
        <p:spPr>
          <a:xfrm>
            <a:off x="439616" y="4257302"/>
            <a:ext cx="7460160" cy="620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55997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screen Photo and Content - 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201144" cy="3992197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8338777" y="3982720"/>
            <a:ext cx="3871438" cy="2884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27571" y="3996332"/>
            <a:ext cx="396902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>
                <a:solidFill>
                  <a:schemeClr val="bg2">
                    <a:lumMod val="5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Content Placeholder 16"/>
          <p:cNvSpPr>
            <a:spLocks noGrp="1"/>
          </p:cNvSpPr>
          <p:nvPr>
            <p:ph sz="quarter" idx="19"/>
          </p:nvPr>
        </p:nvSpPr>
        <p:spPr>
          <a:xfrm>
            <a:off x="441325" y="5020235"/>
            <a:ext cx="7484969" cy="1277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8725647" y="4283175"/>
            <a:ext cx="3021210" cy="1780338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itle 14"/>
          <p:cNvSpPr>
            <a:spLocks noGrp="1"/>
          </p:cNvSpPr>
          <p:nvPr>
            <p:ph type="title"/>
          </p:nvPr>
        </p:nvSpPr>
        <p:spPr>
          <a:xfrm>
            <a:off x="439616" y="4257302"/>
            <a:ext cx="7460160" cy="620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55997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screen Photo and Cont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201144" cy="3992197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8338777" y="3982720"/>
            <a:ext cx="3871438" cy="28844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27571" y="3996332"/>
            <a:ext cx="396902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16"/>
          <p:cNvSpPr>
            <a:spLocks noGrp="1"/>
          </p:cNvSpPr>
          <p:nvPr>
            <p:ph sz="quarter" idx="19"/>
          </p:nvPr>
        </p:nvSpPr>
        <p:spPr>
          <a:xfrm>
            <a:off x="441325" y="5020235"/>
            <a:ext cx="7484969" cy="1277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8725647" y="4283175"/>
            <a:ext cx="3021210" cy="1780338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itle 14"/>
          <p:cNvSpPr>
            <a:spLocks noGrp="1"/>
          </p:cNvSpPr>
          <p:nvPr>
            <p:ph type="title"/>
          </p:nvPr>
        </p:nvSpPr>
        <p:spPr>
          <a:xfrm>
            <a:off x="439616" y="4257302"/>
            <a:ext cx="7460160" cy="620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55997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screen Photo and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201144" cy="3992197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8338777" y="3982720"/>
            <a:ext cx="3871438" cy="28844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27571" y="3996332"/>
            <a:ext cx="396902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16"/>
          <p:cNvSpPr>
            <a:spLocks noGrp="1"/>
          </p:cNvSpPr>
          <p:nvPr>
            <p:ph sz="quarter" idx="19"/>
          </p:nvPr>
        </p:nvSpPr>
        <p:spPr>
          <a:xfrm>
            <a:off x="441325" y="5020235"/>
            <a:ext cx="7484969" cy="1277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8725647" y="4283175"/>
            <a:ext cx="3021210" cy="1780338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itle 14"/>
          <p:cNvSpPr>
            <a:spLocks noGrp="1"/>
          </p:cNvSpPr>
          <p:nvPr>
            <p:ph type="title"/>
          </p:nvPr>
        </p:nvSpPr>
        <p:spPr>
          <a:xfrm>
            <a:off x="439616" y="4257302"/>
            <a:ext cx="7460160" cy="620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55997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13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6516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CrownWhite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922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1ECBAB1-F7AA-5D48-873F-E5642EA29BFC}" type="datetimeFigureOut">
              <a:rPr lang="en-US" smtClean="0"/>
              <a:pPr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136F0EB-3C02-764C-9C0B-5F69B35A0B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7144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Sideba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8139004" y="0"/>
            <a:ext cx="4059936" cy="3484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139004" y="3478265"/>
            <a:ext cx="4059936" cy="33797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7373425" cy="97130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615" y="1468315"/>
            <a:ext cx="7373425" cy="470864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474075" y="735691"/>
            <a:ext cx="3275013" cy="2478088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32064" y="3462684"/>
            <a:ext cx="405847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 descr="CrownWhite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1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Sidebar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8139004" y="0"/>
            <a:ext cx="4059936" cy="3484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139004" y="3478265"/>
            <a:ext cx="4059936" cy="33797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7373425" cy="97130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9615" y="1468315"/>
            <a:ext cx="7373425" cy="470864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474075" y="735691"/>
            <a:ext cx="3275013" cy="2478088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32064" y="3462684"/>
            <a:ext cx="405847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 descr="CrownWhite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95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Sideba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8139004" y="0"/>
            <a:ext cx="4059936" cy="3484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139004" y="3478265"/>
            <a:ext cx="4059936" cy="33797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7373425" cy="97130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9615" y="1468315"/>
            <a:ext cx="7373425" cy="470864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474075" y="735691"/>
            <a:ext cx="3275013" cy="2478088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32064" y="3462684"/>
            <a:ext cx="405847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 descr="CrownWhite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59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Sidebar 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8132064" y="0"/>
            <a:ext cx="4059936" cy="3484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139004" y="3478265"/>
            <a:ext cx="4059936" cy="33797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7373425" cy="97130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9615" y="1468315"/>
            <a:ext cx="7373425" cy="470864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474075" y="735691"/>
            <a:ext cx="3275013" cy="2478088"/>
          </a:xfrm>
        </p:spPr>
        <p:txBody>
          <a:bodyPr/>
          <a:lstStyle>
            <a:lvl1pPr marL="0" indent="0">
              <a:buClr>
                <a:schemeClr val="tx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32064" y="3462684"/>
            <a:ext cx="405847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 descr="CrownWhite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7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Sideba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8139004" y="0"/>
            <a:ext cx="4059936" cy="3484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139004" y="3478265"/>
            <a:ext cx="4059936" cy="33797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7373425" cy="97130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9615" y="1468315"/>
            <a:ext cx="7373425" cy="470864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474075" y="735691"/>
            <a:ext cx="3275013" cy="2478088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32064" y="3462684"/>
            <a:ext cx="405847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 descr="CrownWhite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67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Sideba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8139004" y="0"/>
            <a:ext cx="4059936" cy="34848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139004" y="3478265"/>
            <a:ext cx="4059936" cy="33797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7373425" cy="97130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9615" y="1468315"/>
            <a:ext cx="7373425" cy="470864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474075" y="735691"/>
            <a:ext cx="3275013" cy="2478088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32064" y="3462684"/>
            <a:ext cx="4058470" cy="0"/>
          </a:xfrm>
          <a:prstGeom prst="line">
            <a:avLst/>
          </a:prstGeom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10" descr="CrownWhite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326" y="277408"/>
            <a:ext cx="430170" cy="3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47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9615" y="365126"/>
            <a:ext cx="11309839" cy="971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9615" y="1468315"/>
            <a:ext cx="11309839" cy="4708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62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D4F7D0B0-7E7B-4879-A888-F5F2D3156A7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CrownBIG.jpg"/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954" y="215128"/>
            <a:ext cx="584998" cy="46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50" r:id="rId3"/>
    <p:sldLayoutId id="2147483661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700" r:id="rId10"/>
    <p:sldLayoutId id="2147483666" r:id="rId11"/>
    <p:sldLayoutId id="2147483668" r:id="rId12"/>
    <p:sldLayoutId id="2147483674" r:id="rId13"/>
    <p:sldLayoutId id="2147483675" r:id="rId14"/>
    <p:sldLayoutId id="2147483676" r:id="rId15"/>
    <p:sldLayoutId id="2147483677" r:id="rId16"/>
    <p:sldLayoutId id="2147483659" r:id="rId17"/>
    <p:sldLayoutId id="2147483679" r:id="rId18"/>
    <p:sldLayoutId id="2147483680" r:id="rId19"/>
    <p:sldLayoutId id="2147483681" r:id="rId20"/>
    <p:sldLayoutId id="2147483682" r:id="rId21"/>
    <p:sldLayoutId id="2147483657" r:id="rId22"/>
    <p:sldLayoutId id="2147483687" r:id="rId23"/>
    <p:sldLayoutId id="2147483683" r:id="rId24"/>
    <p:sldLayoutId id="2147483684" r:id="rId25"/>
    <p:sldLayoutId id="2147483685" r:id="rId26"/>
    <p:sldLayoutId id="2147483686" r:id="rId27"/>
    <p:sldLayoutId id="2147483658" r:id="rId28"/>
    <p:sldLayoutId id="2147483665" r:id="rId29"/>
    <p:sldLayoutId id="2147483693" r:id="rId30"/>
    <p:sldLayoutId id="2147483694" r:id="rId31"/>
    <p:sldLayoutId id="2147483698" r:id="rId32"/>
    <p:sldLayoutId id="2147483697" r:id="rId33"/>
    <p:sldLayoutId id="2147483696" r:id="rId34"/>
    <p:sldLayoutId id="2147483695" r:id="rId35"/>
    <p:sldLayoutId id="2147483699" r:id="rId36"/>
    <p:sldLayoutId id="2147483654" r:id="rId37"/>
    <p:sldLayoutId id="2147483701" r:id="rId3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charset="2"/>
        <a:buChar char="§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rwojtowi@odu.edu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mailto:graduateschool@odu.edu" TargetMode="External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38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4.jpeg"/><Relationship Id="rId12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g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1961" y="1001422"/>
            <a:ext cx="7126013" cy="2143864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 Nova" panose="020B0504020202020204" pitchFamily="34" charset="0"/>
              </a:rPr>
              <a:t>Keys to Graduate Academic Success</a:t>
            </a: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6" name="Picture 5" descr="A group of happy students on the ODU half wall.&#10;&#10;Description automatically generated with low confidence">
            <a:extLst>
              <a:ext uri="{FF2B5EF4-FFF2-40B4-BE49-F238E27FC236}">
                <a16:creationId xmlns:a16="http://schemas.microsoft.com/office/drawing/2014/main" id="{93DD8202-C5AA-4741-A309-BA1E0C495C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3" r="33053"/>
          <a:stretch/>
        </p:blipFill>
        <p:spPr>
          <a:xfrm>
            <a:off x="12192" y="0"/>
            <a:ext cx="404774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2F4D92-7FCD-4444-9E7D-B317C68E43AE}"/>
              </a:ext>
            </a:extLst>
          </p:cNvPr>
          <p:cNvSpPr/>
          <p:nvPr/>
        </p:nvSpPr>
        <p:spPr>
          <a:xfrm>
            <a:off x="4059936" y="4718304"/>
            <a:ext cx="8132064" cy="21396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ean Robert Wojtowicz&#10;">
            <a:extLst>
              <a:ext uri="{FF2B5EF4-FFF2-40B4-BE49-F238E27FC236}">
                <a16:creationId xmlns:a16="http://schemas.microsoft.com/office/drawing/2014/main" id="{50C05879-408A-4A36-99A0-01D9C0C5D8C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352" y="2168920"/>
            <a:ext cx="2046448" cy="2188714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59936" y="3605021"/>
            <a:ext cx="7126012" cy="114985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Arial Nova" panose="020B0504020202020204" pitchFamily="34" charset="0"/>
              </a:rPr>
              <a:t>Robert Wojtowicz, Ph.D.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Arial Nova" panose="020B0504020202020204" pitchFamily="34" charset="0"/>
              </a:rPr>
              <a:t>Vice Provost &amp; Dean of the Graduate School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Arial Nova" panose="020B0504020202020204" pitchFamily="34" charset="0"/>
              </a:rPr>
              <a:t>2102 Monarch Hall I 757-683-3085 l </a:t>
            </a:r>
            <a:r>
              <a:rPr lang="en-US" b="1" dirty="0">
                <a:solidFill>
                  <a:schemeClr val="bg1"/>
                </a:solidFill>
                <a:latin typeface="Arial Nova" panose="020B0504020202020204" pitchFamily="34" charset="0"/>
                <a:hlinkClick r:id="rId8"/>
              </a:rPr>
              <a:t>rwojtowi@odu.edu</a:t>
            </a:r>
            <a:r>
              <a:rPr lang="en-US" b="1" dirty="0">
                <a:solidFill>
                  <a:schemeClr val="bg1"/>
                </a:solidFill>
                <a:latin typeface="Arial Nova" panose="020B0504020202020204" pitchFamily="34" charset="0"/>
              </a:rPr>
              <a:t> 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88A0973-55B1-4F3D-9EA2-9BC812AFC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5B415E-9A10-EAB9-65A4-B1FE9FBB8F70}"/>
              </a:ext>
            </a:extLst>
          </p:cNvPr>
          <p:cNvSpPr txBox="1"/>
          <p:nvPr/>
        </p:nvSpPr>
        <p:spPr>
          <a:xfrm>
            <a:off x="4322400" y="5103358"/>
            <a:ext cx="6150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Robert Wojtowicz, vice provost and dean of the Old Dominion University Graduate School. I’ll conclude this Graduate Student Orientation with some keys to ensuring your graduate academic success.</a:t>
            </a:r>
          </a:p>
        </p:txBody>
      </p:sp>
    </p:spTree>
    <p:extLst>
      <p:ext uri="{BB962C8B-B14F-4D97-AF65-F5344CB8AC3E}">
        <p14:creationId xmlns:p14="http://schemas.microsoft.com/office/powerpoint/2010/main" val="10987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18">
        <p:fade/>
      </p:transition>
    </mc:Choice>
    <mc:Fallback xmlns="">
      <p:transition spd="med" advTm="126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Arial Nova" panose="020B0504020202020204" pitchFamily="34" charset="0"/>
              </a:rPr>
              <a:t>Student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415" y="1656345"/>
            <a:ext cx="11309839" cy="1355437"/>
          </a:xfrm>
        </p:spPr>
        <p:txBody>
          <a:bodyPr/>
          <a:lstStyle/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Nova" panose="020B0504020202020204" pitchFamily="34" charset="0"/>
              </a:rPr>
              <a:t>Degree-Seeking</a:t>
            </a:r>
            <a:r>
              <a:rPr lang="en-US" sz="3200" dirty="0">
                <a:latin typeface="Arial Nova" panose="020B0504020202020204" pitchFamily="34" charset="0"/>
              </a:rPr>
              <a:t>: Students who have been formally admitted into a degree program.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D9F847-AEB3-4BDF-AF20-D98D4B045E85}"/>
              </a:ext>
            </a:extLst>
          </p:cNvPr>
          <p:cNvSpPr txBox="1">
            <a:spLocks/>
          </p:cNvSpPr>
          <p:nvPr/>
        </p:nvSpPr>
        <p:spPr>
          <a:xfrm>
            <a:off x="644414" y="2980945"/>
            <a:ext cx="11309839" cy="1644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Nova" panose="020B0504020202020204" pitchFamily="34" charset="0"/>
              </a:rPr>
              <a:t>Non-Degree-Seeking</a:t>
            </a:r>
            <a:r>
              <a:rPr lang="en-US" sz="3200" dirty="0">
                <a:latin typeface="Arial Nova" panose="020B0504020202020204" pitchFamily="34" charset="0"/>
              </a:rPr>
              <a:t>: Students who have not been formally admitted into a degree program, including those who are pursuing a certificate or licensure program.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4C8366A-BED8-4285-A4FC-D2AE0330B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253DC3-B778-E77C-F1C0-9551EB76E7B1}"/>
              </a:ext>
            </a:extLst>
          </p:cNvPr>
          <p:cNvSpPr txBox="1"/>
          <p:nvPr/>
        </p:nvSpPr>
        <p:spPr>
          <a:xfrm>
            <a:off x="644414" y="5213847"/>
            <a:ext cx="10192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registration purposes, graduate students are divided into two broad categories: </a:t>
            </a:r>
            <a:r>
              <a:rPr lang="en-US" b="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800" b="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egree-seeking students are those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who have been formally admitted into a degree program; </a:t>
            </a:r>
            <a:r>
              <a:rPr lang="en-US" sz="1800" b="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non-degree-seeking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 are those who have not been formally admitted into a degree program, including those who are pursuing a certificate or license.</a:t>
            </a:r>
          </a:p>
        </p:txBody>
      </p:sp>
    </p:spTree>
    <p:extLst>
      <p:ext uri="{BB962C8B-B14F-4D97-AF65-F5344CB8AC3E}">
        <p14:creationId xmlns:p14="http://schemas.microsoft.com/office/powerpoint/2010/main" val="416791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377">
        <p:fade/>
      </p:transition>
    </mc:Choice>
    <mc:Fallback xmlns="">
      <p:transition spd="med" advTm="183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Arial Nova" panose="020B0504020202020204" pitchFamily="34" charset="0"/>
              </a:rPr>
              <a:t>Continuance –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615" y="1403860"/>
            <a:ext cx="11309839" cy="4050280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Arial Nova" panose="020B0504020202020204" pitchFamily="34" charset="0"/>
              </a:rPr>
              <a:t>Circumstances whereby a student may continue graduate study </a:t>
            </a:r>
            <a:r>
              <a:rPr lang="en-US" sz="3200" b="1" i="1" dirty="0">
                <a:latin typeface="Arial Nova" panose="020B0504020202020204" pitchFamily="34" charset="0"/>
              </a:rPr>
              <a:t>or</a:t>
            </a:r>
            <a:r>
              <a:rPr lang="en-US" sz="3200" dirty="0">
                <a:latin typeface="Arial Nova" panose="020B0504020202020204" pitchFamily="34" charset="0"/>
              </a:rPr>
              <a:t> may be placed on probation or suspension.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 Nova" panose="020B0504020202020204" pitchFamily="34" charset="0"/>
            </a:endParaRP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Arial Nova" panose="020B0504020202020204" pitchFamily="34" charset="0"/>
              </a:rPr>
              <a:t>Applies to </a:t>
            </a:r>
            <a:r>
              <a:rPr lang="en-US" sz="3200" b="1" dirty="0">
                <a:latin typeface="Arial Nova" panose="020B0504020202020204" pitchFamily="34" charset="0"/>
              </a:rPr>
              <a:t>ALL</a:t>
            </a:r>
            <a:r>
              <a:rPr lang="en-US" sz="3200" dirty="0">
                <a:latin typeface="Arial Nova" panose="020B0504020202020204" pitchFamily="34" charset="0"/>
              </a:rPr>
              <a:t> students who enroll in graduate courses.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 Nova" panose="020B0504020202020204" pitchFamily="34" charset="0"/>
            </a:endParaRP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Arial Nova" panose="020B0504020202020204" pitchFamily="34" charset="0"/>
              </a:rPr>
              <a:t>Provides the </a:t>
            </a:r>
            <a:r>
              <a:rPr lang="en-US" sz="3200" i="1" dirty="0">
                <a:latin typeface="Arial Nova" panose="020B0504020202020204" pitchFamily="34" charset="0"/>
              </a:rPr>
              <a:t>minimum</a:t>
            </a:r>
            <a:r>
              <a:rPr lang="en-US" sz="3200" dirty="0">
                <a:latin typeface="Arial Nova" panose="020B0504020202020204" pitchFamily="34" charset="0"/>
              </a:rPr>
              <a:t> standards for students to continue their graduate study; some degree programs may have higher standards.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B7FF43-D6B6-46F7-82A7-E83CB76D5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BAFC2D-E841-4591-8DE6-064B96EEE447}"/>
              </a:ext>
            </a:extLst>
          </p:cNvPr>
          <p:cNvSpPr txBox="1"/>
          <p:nvPr/>
        </p:nvSpPr>
        <p:spPr>
          <a:xfrm>
            <a:off x="316992" y="5454140"/>
            <a:ext cx="9924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Continuance is a policy that refers to the c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ircumstances whereby a student may continue graduate study </a:t>
            </a:r>
            <a:r>
              <a:rPr lang="en-US" sz="1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may be placed on probation or suspension. It applies to </a:t>
            </a:r>
            <a:r>
              <a:rPr lang="en-US" sz="1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students who enroll in graduate courses, and it provides the minimum standards for students to continue their graduate study; some degree programs may have higher standards for continuance.</a:t>
            </a:r>
          </a:p>
        </p:txBody>
      </p:sp>
    </p:spTree>
    <p:extLst>
      <p:ext uri="{BB962C8B-B14F-4D97-AF65-F5344CB8AC3E}">
        <p14:creationId xmlns:p14="http://schemas.microsoft.com/office/powerpoint/2010/main" val="429033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142">
        <p:fade/>
      </p:transition>
    </mc:Choice>
    <mc:Fallback xmlns="">
      <p:transition spd="med" advTm="201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Arial Nova" panose="020B0504020202020204" pitchFamily="34" charset="0"/>
              </a:rPr>
              <a:t>Continuance –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615" y="1736539"/>
            <a:ext cx="11309839" cy="3883973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Arial Nova" panose="020B0504020202020204" pitchFamily="34" charset="0"/>
              </a:rPr>
              <a:t>All courses count in the cumulative GPA calculation.</a:t>
            </a:r>
          </a:p>
          <a:p>
            <a:pPr marL="0" indent="0">
              <a:buClr>
                <a:schemeClr val="bg1"/>
              </a:buClr>
              <a:buNone/>
            </a:pPr>
            <a:endParaRPr lang="en-US" sz="3200" dirty="0">
              <a:latin typeface="Arial Nova" panose="020B0504020202020204" pitchFamily="34" charset="0"/>
            </a:endParaRP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Arial Nova" panose="020B0504020202020204" pitchFamily="34" charset="0"/>
              </a:rPr>
              <a:t>All grades stay on the academic record.</a:t>
            </a:r>
          </a:p>
          <a:p>
            <a:pPr marL="0" indent="0">
              <a:buClr>
                <a:schemeClr val="bg1"/>
              </a:buClr>
              <a:buNone/>
            </a:pPr>
            <a:endParaRPr lang="en-US" sz="3200" dirty="0">
              <a:latin typeface="Arial Nova" panose="020B0504020202020204" pitchFamily="34" charset="0"/>
            </a:endParaRP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Arial Nova" panose="020B0504020202020204" pitchFamily="34" charset="0"/>
              </a:rPr>
              <a:t>Records are reviewed at the end of each semester, and those students who have not maintained a 3.0 GPA are placed on probation.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5E16C8-87C8-47BE-8DB9-0755AFC206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728">
        <p:fade/>
      </p:transition>
    </mc:Choice>
    <mc:Fallback xmlns="">
      <p:transition spd="med" advTm="167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Arial Nova" panose="020B0504020202020204" pitchFamily="34" charset="0"/>
              </a:rPr>
              <a:t>Continuance –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615" y="1955995"/>
            <a:ext cx="11309839" cy="3432869"/>
          </a:xfrm>
        </p:spPr>
        <p:txBody>
          <a:bodyPr>
            <a:noAutofit/>
          </a:bodyPr>
          <a:lstStyle/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Arial Nova" panose="020B0504020202020204" pitchFamily="34" charset="0"/>
              </a:rPr>
              <a:t>Degree-seeking students have 12 credits from the time they fall below a 3.0 GPA to return to good academic standing.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3200" dirty="0">
              <a:latin typeface="Arial Nova" panose="020B0504020202020204" pitchFamily="34" charset="0"/>
            </a:endParaRP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Arial Nova" panose="020B0504020202020204" pitchFamily="34" charset="0"/>
              </a:rPr>
              <a:t>Non-degree-seeking students have 6 credits from the time they fall below a 3.0 GPA to return to good academic standing.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24F9FE-1085-4E19-97CD-E8FA08C2D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A60777-2481-CA8A-7ACE-6706F89C3D36}"/>
              </a:ext>
            </a:extLst>
          </p:cNvPr>
          <p:cNvSpPr txBox="1"/>
          <p:nvPr/>
        </p:nvSpPr>
        <p:spPr>
          <a:xfrm>
            <a:off x="439615" y="5510784"/>
            <a:ext cx="10581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Degree-seeking students have 12 credits from the time they fall below a 3.0 GPA to return to good academic standing, whereas non-degree-seeking students have only 6 credits.</a:t>
            </a:r>
          </a:p>
        </p:txBody>
      </p:sp>
    </p:spTree>
    <p:extLst>
      <p:ext uri="{BB962C8B-B14F-4D97-AF65-F5344CB8AC3E}">
        <p14:creationId xmlns:p14="http://schemas.microsoft.com/office/powerpoint/2010/main" val="208600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272">
        <p:fade/>
      </p:transition>
    </mc:Choice>
    <mc:Fallback xmlns="">
      <p:transition spd="med" advTm="112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Arial Nova" panose="020B0504020202020204" pitchFamily="34" charset="0"/>
              </a:rPr>
              <a:t>Continuance – IV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27" y="2077915"/>
            <a:ext cx="11309839" cy="2396549"/>
          </a:xfrm>
        </p:spPr>
        <p:txBody>
          <a:bodyPr>
            <a:noAutofit/>
          </a:bodyPr>
          <a:lstStyle/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Arial Nova" panose="020B0504020202020204" pitchFamily="34" charset="0"/>
              </a:rPr>
              <a:t>If the 3.0 GPA is not attained within the allotted time, the student will be suspended.</a:t>
            </a:r>
          </a:p>
          <a:p>
            <a:pPr marL="0" indent="0">
              <a:buClr>
                <a:schemeClr val="bg1"/>
              </a:buClr>
              <a:buNone/>
            </a:pPr>
            <a:endParaRPr lang="en-US" sz="3200" dirty="0">
              <a:latin typeface="Arial Nova" panose="020B0504020202020204" pitchFamily="34" charset="0"/>
            </a:endParaRP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Arial Nova" panose="020B0504020202020204" pitchFamily="34" charset="0"/>
              </a:rPr>
              <a:t>When applicable, a student’s assistantship may be terminated if the GPA falls below 3.0.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581BC7B-9E84-4106-B06B-49940911C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55DE3D-3E84-80BD-C6B2-4D4B9FD624B5}"/>
              </a:ext>
            </a:extLst>
          </p:cNvPr>
          <p:cNvSpPr txBox="1"/>
          <p:nvPr/>
        </p:nvSpPr>
        <p:spPr>
          <a:xfrm>
            <a:off x="707839" y="5633454"/>
            <a:ext cx="9691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3.0 GPA is not attained within the allotted time, the student will be suspended. When applicable, a student’s assistantship may be terminated if the GPA falls below 3.0.</a:t>
            </a:r>
          </a:p>
        </p:txBody>
      </p:sp>
    </p:spTree>
    <p:extLst>
      <p:ext uri="{BB962C8B-B14F-4D97-AF65-F5344CB8AC3E}">
        <p14:creationId xmlns:p14="http://schemas.microsoft.com/office/powerpoint/2010/main" val="359112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16">
        <p:fade/>
      </p:transition>
    </mc:Choice>
    <mc:Fallback xmlns="">
      <p:transition spd="med" advTm="14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Arial Nova" panose="020B0504020202020204" pitchFamily="34" charset="0"/>
              </a:rPr>
              <a:t>Enrollment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343" y="2077915"/>
            <a:ext cx="11309839" cy="3128069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Arial Nova" panose="020B0504020202020204" pitchFamily="34" charset="0"/>
              </a:rPr>
              <a:t>Master’s and Education Specialist Students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Arial Nova" panose="020B0504020202020204" pitchFamily="34" charset="0"/>
              </a:rPr>
              <a:t>Must be enrolled in the semester of their graduation.</a:t>
            </a:r>
          </a:p>
          <a:p>
            <a:pPr marL="457200" lvl="1" indent="0">
              <a:buClr>
                <a:schemeClr val="bg1"/>
              </a:buClr>
              <a:buNone/>
            </a:pPr>
            <a:endParaRPr lang="en-US" sz="2800" dirty="0">
              <a:latin typeface="Arial Nova" panose="020B0504020202020204" pitchFamily="34" charset="0"/>
            </a:endParaRP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Arial Nova" panose="020B0504020202020204" pitchFamily="34" charset="0"/>
              </a:rPr>
              <a:t>Doctoral Students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Arial Nova" panose="020B0504020202020204" pitchFamily="34" charset="0"/>
              </a:rPr>
              <a:t>Must be enrolled continuously for at least 1 credit following their advancement to candidacy.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A990AA-9201-4471-B8A6-C1E59631D3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076024-1CE2-42E7-6C7F-AF9C2F1F4F69}"/>
              </a:ext>
            </a:extLst>
          </p:cNvPr>
          <p:cNvSpPr txBox="1"/>
          <p:nvPr/>
        </p:nvSpPr>
        <p:spPr>
          <a:xfrm>
            <a:off x="439615" y="5464683"/>
            <a:ext cx="104966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it comes to registration, master’s and education specialist students must be enrolled in the semester of their graduation. Doctoral students must be enrolled continuously for at least 1 credit following their advancement to candidacy.</a:t>
            </a:r>
          </a:p>
        </p:txBody>
      </p:sp>
    </p:spTree>
    <p:extLst>
      <p:ext uri="{BB962C8B-B14F-4D97-AF65-F5344CB8AC3E}">
        <p14:creationId xmlns:p14="http://schemas.microsoft.com/office/powerpoint/2010/main" val="288792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430">
        <p:fade/>
      </p:transition>
    </mc:Choice>
    <mc:Fallback xmlns="">
      <p:transition spd="med" advTm="144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Arial Nova" panose="020B0504020202020204" pitchFamily="34" charset="0"/>
              </a:rPr>
              <a:t>Time Limits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047" y="2301752"/>
            <a:ext cx="11953553" cy="2379976"/>
          </a:xfrm>
        </p:spPr>
        <p:txBody>
          <a:bodyPr/>
          <a:lstStyle/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Arial Nova" panose="020B0504020202020204" pitchFamily="34" charset="0"/>
              </a:rPr>
              <a:t>Master’s, Education Specialist, and Doctoral Students – 8 years</a:t>
            </a:r>
          </a:p>
          <a:p>
            <a:pPr marL="0" indent="0">
              <a:buClr>
                <a:schemeClr val="bg1"/>
              </a:buClr>
              <a:buNone/>
            </a:pPr>
            <a:endParaRPr lang="en-US" sz="2800" dirty="0">
              <a:latin typeface="Arial Nova" panose="020B0504020202020204" pitchFamily="34" charset="0"/>
            </a:endParaRP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i="1" dirty="0">
                <a:latin typeface="Arial Nova" panose="020B0504020202020204" pitchFamily="34" charset="0"/>
              </a:rPr>
              <a:t>If a degree is not completed within the eight-year time limit, a student’s courses will be subject to re-validation by examination.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64FC6B7-CE60-46FD-BCC4-3CEAA7206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A3E4E8-2CB1-75D7-F335-EE6F3E1A554E}"/>
              </a:ext>
            </a:extLst>
          </p:cNvPr>
          <p:cNvSpPr txBox="1"/>
          <p:nvPr/>
        </p:nvSpPr>
        <p:spPr>
          <a:xfrm>
            <a:off x="695647" y="5634856"/>
            <a:ext cx="986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graduate students have eight years to complete their degrees. Those overstaying the time limit will have their courses subjected to re-validation by examination.</a:t>
            </a:r>
          </a:p>
        </p:txBody>
      </p:sp>
    </p:spTree>
    <p:extLst>
      <p:ext uri="{BB962C8B-B14F-4D97-AF65-F5344CB8AC3E}">
        <p14:creationId xmlns:p14="http://schemas.microsoft.com/office/powerpoint/2010/main" val="315045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80">
        <p:fade/>
      </p:transition>
    </mc:Choice>
    <mc:Fallback xmlns="">
      <p:transition spd="med" advTm="10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Arial Nova" panose="020B0504020202020204" pitchFamily="34" charset="0"/>
              </a:rPr>
              <a:t>Helpful Hints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615" y="1236667"/>
            <a:ext cx="11309839" cy="4261925"/>
          </a:xfrm>
        </p:spPr>
        <p:txBody>
          <a:bodyPr>
            <a:normAutofit lnSpcReduction="10000"/>
          </a:bodyPr>
          <a:lstStyle/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Arial Nova" panose="020B0504020202020204" pitchFamily="34" charset="0"/>
              </a:rPr>
              <a:t>Consult regularly with your Graduate Program Director (GPD).</a:t>
            </a:r>
          </a:p>
          <a:p>
            <a:pPr marL="0" indent="0">
              <a:buClr>
                <a:schemeClr val="bg1"/>
              </a:buClr>
              <a:buNone/>
            </a:pPr>
            <a:endParaRPr lang="en-US" sz="1800" dirty="0">
              <a:latin typeface="Arial Nova" panose="020B0504020202020204" pitchFamily="34" charset="0"/>
            </a:endParaRP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Arial Nova" panose="020B0504020202020204" pitchFamily="34" charset="0"/>
              </a:rPr>
              <a:t>Take responsibility for monitoring your own academic progress.</a:t>
            </a:r>
          </a:p>
          <a:p>
            <a:pPr marL="0" indent="0">
              <a:buClr>
                <a:schemeClr val="bg1"/>
              </a:buClr>
              <a:buNone/>
            </a:pPr>
            <a:endParaRPr lang="en-US" sz="1800" dirty="0">
              <a:latin typeface="Arial Nova" panose="020B0504020202020204" pitchFamily="34" charset="0"/>
            </a:endParaRP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Arial Nova" panose="020B0504020202020204" pitchFamily="34" charset="0"/>
              </a:rPr>
              <a:t>Do NOT wait until it is too late; seek assistance early if you are having trouble.</a:t>
            </a:r>
          </a:p>
          <a:p>
            <a:pPr marL="0" indent="0">
              <a:buClr>
                <a:schemeClr val="bg1"/>
              </a:buClr>
              <a:buNone/>
            </a:pPr>
            <a:endParaRPr lang="en-US" sz="1800" dirty="0">
              <a:latin typeface="Arial Nova" panose="020B0504020202020204" pitchFamily="34" charset="0"/>
            </a:endParaRP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Arial Nova" panose="020B0504020202020204" pitchFamily="34" charset="0"/>
              </a:rPr>
              <a:t>Read and understand the policies in the Graduate Catalog.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3824EA-C490-480B-8175-D03A487E8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88FE9E-5394-CE35-7156-A3D1011CCEC0}"/>
              </a:ext>
            </a:extLst>
          </p:cNvPr>
          <p:cNvSpPr txBox="1"/>
          <p:nvPr/>
        </p:nvSpPr>
        <p:spPr>
          <a:xfrm>
            <a:off x="439615" y="5505271"/>
            <a:ext cx="10789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Lastly, here are some helpful hints to ensure your graduate academic success: </a:t>
            </a:r>
            <a:r>
              <a:rPr lang="en-US" sz="18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 regularly with your graduate program director (GPD); take responsibility for monitoring your own academic progress; do NOT wait until it is too late – seek assistance early if you are having trouble in your program of study; and read and understand the policies contained in the Graduate Catalog.</a:t>
            </a:r>
          </a:p>
        </p:txBody>
      </p:sp>
    </p:spTree>
    <p:extLst>
      <p:ext uri="{BB962C8B-B14F-4D97-AF65-F5344CB8AC3E}">
        <p14:creationId xmlns:p14="http://schemas.microsoft.com/office/powerpoint/2010/main" val="145647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091">
        <p:fade/>
      </p:transition>
    </mc:Choice>
    <mc:Fallback xmlns="">
      <p:transition spd="med" advTm="230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635" y="678059"/>
            <a:ext cx="5333999" cy="1519411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Arial Nova" panose="020B0504020202020204" pitchFamily="34" charset="0"/>
              </a:rPr>
              <a:t>Thank you!</a:t>
            </a:r>
          </a:p>
        </p:txBody>
      </p:sp>
      <p:pic>
        <p:nvPicPr>
          <p:cNvPr id="4" name="Picture Placeholder 3" descr="A group of happy students on the ODU half wall.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" b="474"/>
          <a:stretch/>
        </p:blipFill>
        <p:spPr>
          <a:xfrm>
            <a:off x="6096000" y="1280092"/>
            <a:ext cx="5315278" cy="3511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881A7B-25BB-4F7D-9BFE-A4B7C3B80EC6}"/>
              </a:ext>
            </a:extLst>
          </p:cNvPr>
          <p:cNvSpPr txBox="1"/>
          <p:nvPr/>
        </p:nvSpPr>
        <p:spPr>
          <a:xfrm>
            <a:off x="579555" y="2435609"/>
            <a:ext cx="9118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</a:rPr>
              <a:t>The Graduate School</a:t>
            </a:r>
          </a:p>
          <a:p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</a:rPr>
              <a:t>Telephone: 757-683-4885</a:t>
            </a:r>
          </a:p>
          <a:p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</a:rPr>
              <a:t>Email: </a:t>
            </a: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  <a:hlinkClick r:id="rId6"/>
              </a:rPr>
              <a:t>graduateschool@odu.edu</a:t>
            </a: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157EB75-7047-4A94-B8FF-AAA7556A3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155E5C-E86C-43B0-C2B2-B8DECE43FDF7}"/>
              </a:ext>
            </a:extLst>
          </p:cNvPr>
          <p:cNvSpPr txBox="1"/>
          <p:nvPr/>
        </p:nvSpPr>
        <p:spPr>
          <a:xfrm>
            <a:off x="457635" y="5315712"/>
            <a:ext cx="10527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and best wishes for a successful graduate school experience!</a:t>
            </a:r>
            <a:endParaRPr lang="en-US" sz="2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28">
        <p:fade/>
      </p:transition>
    </mc:Choice>
    <mc:Fallback xmlns="">
      <p:transition spd="med" advTm="47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Arial Nova" panose="020B0504020202020204" pitchFamily="34" charset="0"/>
              </a:rPr>
              <a:t>The Graduate School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49196" y="4556466"/>
            <a:ext cx="2791265" cy="15065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800" dirty="0">
                <a:latin typeface="Arial Nova" panose="020B0504020202020204" pitchFamily="34" charset="0"/>
              </a:rPr>
              <a:t>Overview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Picture 10" descr="Icon of a magnifying glass hovering over a sheet of paper.&#10;&#10;Description automatically generated">
            <a:extLst>
              <a:ext uri="{FF2B5EF4-FFF2-40B4-BE49-F238E27FC236}">
                <a16:creationId xmlns:a16="http://schemas.microsoft.com/office/drawing/2014/main" id="{F15DF4A0-D47A-41F9-8C8E-5A85EDF0E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14" y="2193183"/>
            <a:ext cx="2471634" cy="2471634"/>
          </a:xfrm>
          <a:prstGeom prst="rect">
            <a:avLst/>
          </a:prstGeom>
        </p:spPr>
      </p:pic>
      <p:pic>
        <p:nvPicPr>
          <p:cNvPr id="13" name="Picture 12" descr="Icon of a pen hovering over a piece of paper.&#10;&#10;Description automatically generated">
            <a:extLst>
              <a:ext uri="{FF2B5EF4-FFF2-40B4-BE49-F238E27FC236}">
                <a16:creationId xmlns:a16="http://schemas.microsoft.com/office/drawing/2014/main" id="{535123B7-213E-49C5-9616-67BB517F64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12" y="2262993"/>
            <a:ext cx="2356104" cy="2356104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7F84E1A-11B6-4F64-B21C-97707419469D}"/>
              </a:ext>
            </a:extLst>
          </p:cNvPr>
          <p:cNvSpPr txBox="1">
            <a:spLocks/>
          </p:cNvSpPr>
          <p:nvPr/>
        </p:nvSpPr>
        <p:spPr>
          <a:xfrm>
            <a:off x="5972614" y="4556466"/>
            <a:ext cx="5132129" cy="714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3800" dirty="0">
                <a:latin typeface="Arial Nova" panose="020B0504020202020204" pitchFamily="34" charset="0"/>
              </a:rPr>
              <a:t>Policies &amp; Procedures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E3953D8-C064-4D0B-91CA-62302FFB8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12D268-DA87-2399-F1E9-7C729E301268}"/>
              </a:ext>
            </a:extLst>
          </p:cNvPr>
          <p:cNvSpPr txBox="1"/>
          <p:nvPr/>
        </p:nvSpPr>
        <p:spPr>
          <a:xfrm>
            <a:off x="439615" y="5632704"/>
            <a:ext cx="8667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I’ll begin with a general overview of the University’s graduate profile and proceed to a discussion of several pertinent graduate policies and procedures.</a:t>
            </a:r>
          </a:p>
        </p:txBody>
      </p:sp>
    </p:spTree>
    <p:extLst>
      <p:ext uri="{BB962C8B-B14F-4D97-AF65-F5344CB8AC3E}">
        <p14:creationId xmlns:p14="http://schemas.microsoft.com/office/powerpoint/2010/main" val="38791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67">
        <p:fade/>
      </p:transition>
    </mc:Choice>
    <mc:Fallback xmlns="">
      <p:transition spd="med" advTm="93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Arial Nova" panose="020B0504020202020204" pitchFamily="34" charset="0"/>
              </a:rPr>
              <a:t>First, an overview.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2" name="Picture 11" descr="A picture containing arch&#10;&#10;Description automatically generated">
            <a:extLst>
              <a:ext uri="{FF2B5EF4-FFF2-40B4-BE49-F238E27FC236}">
                <a16:creationId xmlns:a16="http://schemas.microsoft.com/office/drawing/2014/main" id="{8C70E6B7-10C9-4721-9BFC-43A5B40AA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54" y="972699"/>
            <a:ext cx="4017264" cy="4017264"/>
          </a:xfrm>
          <a:prstGeom prst="rect">
            <a:avLst/>
          </a:prstGeom>
        </p:spPr>
      </p:pic>
      <p:pic>
        <p:nvPicPr>
          <p:cNvPr id="8" name="Picture 7" descr="Icon of a magnifying glass hovering over a piece of paper with a picture of the ODU campus.&#10;&#10;Description automatically generated">
            <a:extLst>
              <a:ext uri="{FF2B5EF4-FFF2-40B4-BE49-F238E27FC236}">
                <a16:creationId xmlns:a16="http://schemas.microsoft.com/office/drawing/2014/main" id="{902E9297-17A9-48C8-B673-BF5F8EEAEC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54" y="136525"/>
            <a:ext cx="6858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7354DF-918B-4911-8986-B0E58E183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6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62">
        <p:fade/>
      </p:transition>
    </mc:Choice>
    <mc:Fallback xmlns="">
      <p:transition spd="med" advTm="22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">
            <a:extLst>
              <a:ext uri="{FF2B5EF4-FFF2-40B4-BE49-F238E27FC236}">
                <a16:creationId xmlns:a16="http://schemas.microsoft.com/office/drawing/2014/main" id="{91029676-59A0-FD3C-ABB9-68F8CC82BF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6909464"/>
              </p:ext>
            </p:extLst>
          </p:nvPr>
        </p:nvGraphicFramePr>
        <p:xfrm>
          <a:off x="424961" y="1074676"/>
          <a:ext cx="11309839" cy="4708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9358" y="365126"/>
            <a:ext cx="11309839" cy="971306"/>
          </a:xfrm>
        </p:spPr>
        <p:txBody>
          <a:bodyPr>
            <a:noAutofit/>
          </a:bodyPr>
          <a:lstStyle/>
          <a:p>
            <a:r>
              <a:rPr lang="en-US" sz="4800" dirty="0">
                <a:latin typeface="Arial Nova" panose="020B0504020202020204" pitchFamily="34" charset="0"/>
              </a:rPr>
              <a:t>Old Dominion University At a Glance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047571-B15F-4559-B82B-2B099D786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66F15E-931D-8D34-B162-70749CE7470D}"/>
              </a:ext>
            </a:extLst>
          </p:cNvPr>
          <p:cNvSpPr txBox="1"/>
          <p:nvPr/>
        </p:nvSpPr>
        <p:spPr>
          <a:xfrm>
            <a:off x="268224" y="5722364"/>
            <a:ext cx="10716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universities in the United States are ranked by the Carnegie Commission on Higher Education. Old Dominion University’s Carnegie Research classification is comprehensive, very high research activity – what’s commonly known as R1. At the last official census taken in fall 2021, just over 4,800 graduate students were enrolled out of a total student population of more than 23,000.</a:t>
            </a:r>
          </a:p>
        </p:txBody>
      </p:sp>
    </p:spTree>
    <p:extLst>
      <p:ext uri="{BB962C8B-B14F-4D97-AF65-F5344CB8AC3E}">
        <p14:creationId xmlns:p14="http://schemas.microsoft.com/office/powerpoint/2010/main" val="87459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529">
        <p:fade/>
      </p:transition>
    </mc:Choice>
    <mc:Fallback xmlns="">
      <p:transition spd="med" advTm="255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7408" y="1698029"/>
            <a:ext cx="7509569" cy="8603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800" dirty="0">
                <a:latin typeface="Arial Nova" panose="020B0504020202020204" pitchFamily="34" charset="0"/>
              </a:rPr>
              <a:t>Degree and Certificate Offerings*</a:t>
            </a:r>
          </a:p>
          <a:p>
            <a:pPr marL="457200" lvl="1" indent="0">
              <a:buNone/>
            </a:pPr>
            <a:endParaRPr lang="en-US" sz="2800" dirty="0">
              <a:latin typeface="Arial Nova" panose="020B0504020202020204" pitchFamily="34" charset="0"/>
            </a:endParaRPr>
          </a:p>
          <a:p>
            <a:pPr marL="457200" lvl="1" indent="0">
              <a:buNone/>
            </a:pPr>
            <a:endParaRPr lang="en-US" sz="2800" dirty="0">
              <a:latin typeface="Arial Nova" panose="020B0504020202020204" pitchFamily="34" charset="0"/>
            </a:endParaRPr>
          </a:p>
          <a:p>
            <a:pPr lvl="1"/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latin typeface="Arial Nova" panose="020B0504020202020204" pitchFamily="34" charset="0"/>
              </a:rPr>
              <a:t>Graduate Education - I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6B728A0-FF3F-4EEB-B52F-806F6424C23A}"/>
              </a:ext>
            </a:extLst>
          </p:cNvPr>
          <p:cNvSpPr txBox="1">
            <a:spLocks/>
          </p:cNvSpPr>
          <p:nvPr/>
        </p:nvSpPr>
        <p:spPr>
          <a:xfrm>
            <a:off x="2231839" y="2462784"/>
            <a:ext cx="8436161" cy="3475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Arial Nova" panose="020B0504020202020204" pitchFamily="34" charset="0"/>
              </a:rPr>
              <a:t>22 Doctoral Degrees</a:t>
            </a:r>
          </a:p>
          <a:p>
            <a:pPr lvl="1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000" dirty="0">
              <a:latin typeface="Arial Nova" panose="020B0504020202020204" pitchFamily="34" charset="0"/>
            </a:endParaRPr>
          </a:p>
          <a:p>
            <a:pPr lvl="1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Arial Nova" panose="020B0504020202020204" pitchFamily="34" charset="0"/>
              </a:rPr>
              <a:t>2 Education Specialist Degrees</a:t>
            </a:r>
          </a:p>
          <a:p>
            <a:pPr lvl="1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000" dirty="0">
              <a:latin typeface="Arial Nova" panose="020B0504020202020204" pitchFamily="34" charset="0"/>
            </a:endParaRPr>
          </a:p>
          <a:p>
            <a:pPr lvl="1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Arial Nova" panose="020B0504020202020204" pitchFamily="34" charset="0"/>
              </a:rPr>
              <a:t>45 Master’s Degrees</a:t>
            </a:r>
          </a:p>
          <a:p>
            <a:pPr lvl="1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000" dirty="0">
              <a:latin typeface="Arial Nova" panose="020B0504020202020204" pitchFamily="34" charset="0"/>
            </a:endParaRPr>
          </a:p>
          <a:p>
            <a:pPr lvl="1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Arial Nova" panose="020B0504020202020204" pitchFamily="34" charset="0"/>
              </a:rPr>
              <a:t>50+ Graduate-Level Certificates and Licenses</a:t>
            </a:r>
          </a:p>
          <a:p>
            <a:pPr marL="457200" lvl="1" indent="0">
              <a:buFont typeface="Wingdings" panose="05000000000000000000" pitchFamily="2" charset="2"/>
              <a:buNone/>
            </a:pPr>
            <a:endParaRPr lang="en-US" sz="1200" dirty="0">
              <a:latin typeface="Arial Nova" panose="020B0504020202020204" pitchFamily="34" charset="0"/>
            </a:endParaRPr>
          </a:p>
          <a:p>
            <a:pPr marL="457200" lvl="1" indent="0" algn="r">
              <a:buFont typeface="Wingdings" panose="05000000000000000000" pitchFamily="2" charset="2"/>
              <a:buNone/>
            </a:pPr>
            <a:r>
              <a:rPr lang="en-US" sz="1800" dirty="0">
                <a:latin typeface="Arial Nova" panose="020B0504020202020204" pitchFamily="34" charset="0"/>
              </a:rPr>
              <a:t>* </a:t>
            </a:r>
            <a:r>
              <a:rPr lang="en-US" sz="1800" i="1" dirty="0">
                <a:latin typeface="Arial Nova" panose="020B0504020202020204" pitchFamily="34" charset="0"/>
              </a:rPr>
              <a:t>Not including concentrations</a:t>
            </a:r>
          </a:p>
          <a:p>
            <a:pPr lvl="1"/>
            <a:endParaRPr lang="en-US" sz="2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8A56452-806E-49B9-9F16-DAB5BA6A9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ACC7D3-EE04-BB50-213F-5468BE131B75}"/>
              </a:ext>
            </a:extLst>
          </p:cNvPr>
          <p:cNvSpPr txBox="1"/>
          <p:nvPr/>
        </p:nvSpPr>
        <p:spPr>
          <a:xfrm>
            <a:off x="707136" y="5784988"/>
            <a:ext cx="10070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Old Dominion University offers 22 doctoral degrees, 2 education specialist degrees, 45 master’s degrees, and more than 50 graduate-level certificates and licenses.</a:t>
            </a:r>
          </a:p>
        </p:txBody>
      </p:sp>
    </p:spTree>
    <p:extLst>
      <p:ext uri="{BB962C8B-B14F-4D97-AF65-F5344CB8AC3E}">
        <p14:creationId xmlns:p14="http://schemas.microsoft.com/office/powerpoint/2010/main" val="225302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806">
        <p:fade/>
      </p:transition>
    </mc:Choice>
    <mc:Fallback xmlns="">
      <p:transition spd="med" advTm="118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latin typeface="Arial Nova" panose="020B0504020202020204" pitchFamily="34" charset="0"/>
              </a:rPr>
              <a:t>Graduate Education –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>
                <a:latin typeface="Arial Nova" panose="020B0504020202020204" pitchFamily="34" charset="0"/>
              </a:rPr>
              <a:t>	</a:t>
            </a:r>
            <a:r>
              <a:rPr lang="en-US" sz="3800" dirty="0">
                <a:solidFill>
                  <a:schemeClr val="bg2"/>
                </a:solidFill>
                <a:latin typeface="Arial Nova" panose="020B0504020202020204" pitchFamily="34" charset="0"/>
              </a:rPr>
              <a:t>Degrees Conferred – 2020-2021 </a:t>
            </a:r>
          </a:p>
          <a:p>
            <a:pPr marL="457200" lvl="1" indent="0">
              <a:buNone/>
            </a:pPr>
            <a:endParaRPr lang="en-US" sz="2800" dirty="0">
              <a:solidFill>
                <a:schemeClr val="bg2"/>
              </a:solidFill>
              <a:latin typeface="Arial Nova" panose="020B0504020202020204" pitchFamily="34" charset="0"/>
            </a:endParaRP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2"/>
                </a:solidFill>
                <a:latin typeface="Arial Nova" panose="020B0504020202020204" pitchFamily="34" charset="0"/>
              </a:rPr>
              <a:t>	Master’s – 980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2"/>
              </a:solidFill>
              <a:latin typeface="Arial Nova" panose="020B0504020202020204" pitchFamily="34" charset="0"/>
            </a:endParaRP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2"/>
                </a:solidFill>
                <a:latin typeface="Arial Nova" panose="020B0504020202020204" pitchFamily="34" charset="0"/>
              </a:rPr>
              <a:t>	Education Specialist – 44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2"/>
              </a:solidFill>
              <a:latin typeface="Arial Nova" panose="020B0504020202020204" pitchFamily="34" charset="0"/>
            </a:endParaRP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2"/>
                </a:solidFill>
                <a:latin typeface="Arial Nova" panose="020B0504020202020204" pitchFamily="34" charset="0"/>
              </a:rPr>
              <a:t>	Doctoral – 233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D59208-7965-42FE-AF3C-422B01D70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8AB650-5242-1062-C4F2-06CAB8628DD8}"/>
              </a:ext>
            </a:extLst>
          </p:cNvPr>
          <p:cNvSpPr txBox="1"/>
          <p:nvPr/>
        </p:nvSpPr>
        <p:spPr>
          <a:xfrm>
            <a:off x="682752" y="5474208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the 2020-2021 academic year, the University conferred 980 master’s degrees, 44 education specialist degrees, and 233 doctoral degrees.</a:t>
            </a:r>
          </a:p>
        </p:txBody>
      </p:sp>
    </p:spTree>
    <p:extLst>
      <p:ext uri="{BB962C8B-B14F-4D97-AF65-F5344CB8AC3E}">
        <p14:creationId xmlns:p14="http://schemas.microsoft.com/office/powerpoint/2010/main" val="10554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781">
        <p:fade/>
      </p:transition>
    </mc:Choice>
    <mc:Fallback xmlns="">
      <p:transition spd="med" advTm="127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Nova" panose="020B0504020202020204" pitchFamily="34" charset="0"/>
              </a:rPr>
              <a:t>Graduate Education – III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20908515"/>
              </p:ext>
            </p:extLst>
          </p:nvPr>
        </p:nvGraphicFramePr>
        <p:xfrm>
          <a:off x="560832" y="1170432"/>
          <a:ext cx="5486400" cy="5580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8290" y="2395347"/>
            <a:ext cx="5111351" cy="2715767"/>
          </a:xfrm>
        </p:spPr>
        <p:txBody>
          <a:bodyPr>
            <a:noAutofit/>
          </a:bodyPr>
          <a:lstStyle/>
          <a:p>
            <a:pPr marL="0" indent="0" algn="ctr">
              <a:buClr>
                <a:schemeClr val="bg2"/>
              </a:buClr>
              <a:buNone/>
            </a:pPr>
            <a:r>
              <a:rPr lang="en-US" sz="3800" dirty="0">
                <a:solidFill>
                  <a:schemeClr val="bg1"/>
                </a:solidFill>
                <a:latin typeface="Arial Nova" panose="020B0504020202020204" pitchFamily="34" charset="0"/>
              </a:rPr>
              <a:t>The Graduate School works collaboratively with the six colleges and two schools to ensure quality graduate education.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C62FF1-7FC0-4270-B291-35275D8E8A80}"/>
              </a:ext>
            </a:extLst>
          </p:cNvPr>
          <p:cNvSpPr txBox="1"/>
          <p:nvPr/>
        </p:nvSpPr>
        <p:spPr>
          <a:xfrm>
            <a:off x="2657856" y="5849778"/>
            <a:ext cx="1353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 Nova" panose="020B0504020202020204" pitchFamily="34" charset="0"/>
              </a:rPr>
              <a:t>School of Cybersecurity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317BF5-DEB7-4A47-8538-C8209983C23B}"/>
              </a:ext>
            </a:extLst>
          </p:cNvPr>
          <p:cNvSpPr txBox="1"/>
          <p:nvPr/>
        </p:nvSpPr>
        <p:spPr>
          <a:xfrm>
            <a:off x="4432226" y="5111114"/>
            <a:ext cx="938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 Nova" panose="020B0504020202020204" pitchFamily="34" charset="0"/>
              </a:rPr>
              <a:t>School of Data Science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2E7BFB9-BE72-4FF8-912A-779DC63A8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168">
        <p:fade/>
      </p:transition>
    </mc:Choice>
    <mc:Fallback xmlns="">
      <p:transition spd="med" advTm="181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Arial Nova" panose="020B0504020202020204" pitchFamily="34" charset="0"/>
              </a:rPr>
              <a:t>Graduate Education – IV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 descr="Monarch Hall, Home of the Graduate School.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281" y="1028433"/>
            <a:ext cx="3738086" cy="2492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 descr="Robert Wojtowicz&#10;&#10;Description automatically generated with medium confidence">
            <a:extLst>
              <a:ext uri="{FF2B5EF4-FFF2-40B4-BE49-F238E27FC236}">
                <a16:creationId xmlns:a16="http://schemas.microsoft.com/office/drawing/2014/main" id="{CD4B0FBC-A509-4F99-8B5C-31165C96E4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1" y="1275472"/>
            <a:ext cx="1713791" cy="1832932"/>
          </a:xfrm>
          <a:prstGeom prst="rect">
            <a:avLst/>
          </a:prstGeom>
        </p:spPr>
      </p:pic>
      <p:pic>
        <p:nvPicPr>
          <p:cNvPr id="11" name="Picture 10" descr="Bryan Porter&#10;&#10;Description automatically generated with medium confidence">
            <a:extLst>
              <a:ext uri="{FF2B5EF4-FFF2-40B4-BE49-F238E27FC236}">
                <a16:creationId xmlns:a16="http://schemas.microsoft.com/office/drawing/2014/main" id="{E44AE6CF-D045-480C-9804-C499B73BA2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2463846" y="1254874"/>
            <a:ext cx="1481778" cy="1832932"/>
          </a:xfrm>
          <a:prstGeom prst="rect">
            <a:avLst/>
          </a:prstGeom>
        </p:spPr>
      </p:pic>
      <p:pic>
        <p:nvPicPr>
          <p:cNvPr id="13" name="Picture 12" descr="Missy Barber&#10;&#10;Description automatically generated">
            <a:extLst>
              <a:ext uri="{FF2B5EF4-FFF2-40B4-BE49-F238E27FC236}">
                <a16:creationId xmlns:a16="http://schemas.microsoft.com/office/drawing/2014/main" id="{26F82D7B-06DE-4895-94A3-FB5C57C3C3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2"/>
          <a:stretch/>
        </p:blipFill>
        <p:spPr>
          <a:xfrm>
            <a:off x="4488078" y="1261658"/>
            <a:ext cx="1481777" cy="1832932"/>
          </a:xfrm>
          <a:prstGeom prst="rect">
            <a:avLst/>
          </a:prstGeom>
        </p:spPr>
      </p:pic>
      <p:pic>
        <p:nvPicPr>
          <p:cNvPr id="15" name="Picture 14" descr="Genny Conwell&#10;&#10;Description automatically generated">
            <a:extLst>
              <a:ext uri="{FF2B5EF4-FFF2-40B4-BE49-F238E27FC236}">
                <a16:creationId xmlns:a16="http://schemas.microsoft.com/office/drawing/2014/main" id="{4ABBC97C-0A74-4722-AB74-12E823091F9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3" r="5982" b="8130"/>
          <a:stretch/>
        </p:blipFill>
        <p:spPr>
          <a:xfrm>
            <a:off x="2463846" y="3854427"/>
            <a:ext cx="1463258" cy="1999554"/>
          </a:xfrm>
          <a:prstGeom prst="rect">
            <a:avLst/>
          </a:prstGeom>
        </p:spPr>
      </p:pic>
      <p:pic>
        <p:nvPicPr>
          <p:cNvPr id="17" name="Picture 16" descr="Liz Smith&#10;&#10;Description automatically generated">
            <a:extLst>
              <a:ext uri="{FF2B5EF4-FFF2-40B4-BE49-F238E27FC236}">
                <a16:creationId xmlns:a16="http://schemas.microsoft.com/office/drawing/2014/main" id="{E5737770-B3F2-4FE7-98E2-494AECE898A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6" b="15314"/>
          <a:stretch/>
        </p:blipFill>
        <p:spPr>
          <a:xfrm>
            <a:off x="274473" y="3843112"/>
            <a:ext cx="1713790" cy="1999554"/>
          </a:xfrm>
          <a:prstGeom prst="rect">
            <a:avLst/>
          </a:prstGeom>
        </p:spPr>
      </p:pic>
      <p:pic>
        <p:nvPicPr>
          <p:cNvPr id="21" name="Picture 20" descr="Liza Flores&#10;&#10;Description automatically generated">
            <a:extLst>
              <a:ext uri="{FF2B5EF4-FFF2-40B4-BE49-F238E27FC236}">
                <a16:creationId xmlns:a16="http://schemas.microsoft.com/office/drawing/2014/main" id="{221EA292-0DEC-42E8-A08F-44BB5BE4E00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1" r="13834"/>
          <a:stretch/>
        </p:blipFill>
        <p:spPr>
          <a:xfrm>
            <a:off x="4409318" y="3843112"/>
            <a:ext cx="1493797" cy="19873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9D9AAA-CD53-4A82-BFEE-67718D60F774}"/>
              </a:ext>
            </a:extLst>
          </p:cNvPr>
          <p:cNvSpPr txBox="1"/>
          <p:nvPr/>
        </p:nvSpPr>
        <p:spPr>
          <a:xfrm>
            <a:off x="259662" y="3157172"/>
            <a:ext cx="171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Nova" panose="020B0504020202020204" pitchFamily="34" charset="0"/>
              </a:rPr>
              <a:t>Robert Wojtowicz</a:t>
            </a:r>
          </a:p>
          <a:p>
            <a:r>
              <a:rPr lang="en-US" sz="1200" dirty="0">
                <a:solidFill>
                  <a:schemeClr val="bg1"/>
                </a:solidFill>
                <a:latin typeface="Arial Nova" panose="020B0504020202020204" pitchFamily="34" charset="0"/>
              </a:rPr>
              <a:t>Vice Provost &amp; Dean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2AE556-BE2C-4E80-9A68-151AD1DA84E2}"/>
              </a:ext>
            </a:extLst>
          </p:cNvPr>
          <p:cNvSpPr txBox="1"/>
          <p:nvPr/>
        </p:nvSpPr>
        <p:spPr>
          <a:xfrm>
            <a:off x="2390158" y="3143852"/>
            <a:ext cx="171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Nova" panose="020B0504020202020204" pitchFamily="34" charset="0"/>
              </a:rPr>
              <a:t>Bryan Porter</a:t>
            </a:r>
          </a:p>
          <a:p>
            <a:r>
              <a:rPr lang="en-US" sz="1200" dirty="0">
                <a:solidFill>
                  <a:schemeClr val="bg1"/>
                </a:solidFill>
                <a:latin typeface="Arial Nova" panose="020B0504020202020204" pitchFamily="34" charset="0"/>
              </a:rPr>
              <a:t>Associate Dean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5287DE-D1BE-49C6-B923-54C883B3E883}"/>
              </a:ext>
            </a:extLst>
          </p:cNvPr>
          <p:cNvSpPr txBox="1"/>
          <p:nvPr/>
        </p:nvSpPr>
        <p:spPr>
          <a:xfrm>
            <a:off x="4409318" y="3112838"/>
            <a:ext cx="2698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Nova" panose="020B0504020202020204" pitchFamily="34" charset="0"/>
              </a:rPr>
              <a:t>Missy Barber</a:t>
            </a:r>
          </a:p>
          <a:p>
            <a:r>
              <a:rPr lang="en-US" sz="1200" dirty="0">
                <a:solidFill>
                  <a:schemeClr val="bg1"/>
                </a:solidFill>
                <a:latin typeface="Arial Nova" panose="020B0504020202020204" pitchFamily="34" charset="0"/>
              </a:rPr>
              <a:t>Associate Director for Administration &amp; Academic Services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DA27BF-9944-40D0-9EEF-2C1F711EAF5A}"/>
              </a:ext>
            </a:extLst>
          </p:cNvPr>
          <p:cNvSpPr txBox="1"/>
          <p:nvPr/>
        </p:nvSpPr>
        <p:spPr>
          <a:xfrm>
            <a:off x="4391337" y="5984913"/>
            <a:ext cx="2001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Nova" panose="020B0504020202020204" pitchFamily="34" charset="0"/>
              </a:rPr>
              <a:t>Liza Flores</a:t>
            </a:r>
          </a:p>
          <a:p>
            <a:r>
              <a:rPr lang="en-US" sz="1200" dirty="0">
                <a:solidFill>
                  <a:schemeClr val="bg1"/>
                </a:solidFill>
                <a:latin typeface="Arial Nova" panose="020B0504020202020204" pitchFamily="34" charset="0"/>
              </a:rPr>
              <a:t>Administrative Assistant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E67F3B-A73B-4F6A-8DC6-2D6308381AA4}"/>
              </a:ext>
            </a:extLst>
          </p:cNvPr>
          <p:cNvSpPr txBox="1"/>
          <p:nvPr/>
        </p:nvSpPr>
        <p:spPr>
          <a:xfrm>
            <a:off x="2390159" y="5890478"/>
            <a:ext cx="2001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Nova" panose="020B0504020202020204" pitchFamily="34" charset="0"/>
              </a:rPr>
              <a:t>Genny Conwell</a:t>
            </a:r>
          </a:p>
          <a:p>
            <a:r>
              <a:rPr lang="en-US" sz="1200" dirty="0">
                <a:solidFill>
                  <a:schemeClr val="bg1"/>
                </a:solidFill>
                <a:latin typeface="Arial Nova" panose="020B0504020202020204" pitchFamily="34" charset="0"/>
              </a:rPr>
              <a:t>Coordinator of Graduate Interdisciplinary Programs &amp; Executive Assistant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CDA3B2-9EE6-4CD7-9F74-D23829708635}"/>
              </a:ext>
            </a:extLst>
          </p:cNvPr>
          <p:cNvSpPr txBox="1"/>
          <p:nvPr/>
        </p:nvSpPr>
        <p:spPr>
          <a:xfrm>
            <a:off x="244221" y="5892581"/>
            <a:ext cx="202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Nova" panose="020B0504020202020204" pitchFamily="34" charset="0"/>
              </a:rPr>
              <a:t>Liz Smith</a:t>
            </a:r>
          </a:p>
          <a:p>
            <a:r>
              <a:rPr lang="en-US" sz="1200" dirty="0">
                <a:solidFill>
                  <a:schemeClr val="bg1"/>
                </a:solidFill>
                <a:latin typeface="Arial Nova" panose="020B0504020202020204" pitchFamily="34" charset="0"/>
              </a:rPr>
              <a:t>Director Interdisciplinary Initiatives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4B72274-138B-4DB4-83B9-B1471C397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6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648">
        <p:fade/>
      </p:transition>
    </mc:Choice>
    <mc:Fallback xmlns="">
      <p:transition spd="med" advTm="236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32223" y="743511"/>
            <a:ext cx="9509057" cy="971306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Arial Nova" panose="020B0504020202020204" pitchFamily="34" charset="0"/>
              </a:rPr>
              <a:t>Now on to pertinent graduate Policies and Procedures.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D0B0-7E7B-4879-A888-F5F2D3156A7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 descr="Icon a pen hovering over a piece of paper with a check mark.&#10;&#10;Description automatically generated">
            <a:extLst>
              <a:ext uri="{FF2B5EF4-FFF2-40B4-BE49-F238E27FC236}">
                <a16:creationId xmlns:a16="http://schemas.microsoft.com/office/drawing/2014/main" id="{FCD930B2-5691-4570-B699-71E9710264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188" y="1844992"/>
            <a:ext cx="4693920" cy="469392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0B86DA-E9D4-44A5-8808-D98709076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2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07">
        <p:fade/>
      </p:transition>
    </mc:Choice>
    <mc:Fallback xmlns="">
      <p:transition spd="med" advTm="37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DU Grid Theme">
  <a:themeElements>
    <a:clrScheme name="Custom 1">
      <a:dk1>
        <a:srgbClr val="043657"/>
      </a:dk1>
      <a:lt1>
        <a:sysClr val="window" lastClr="FFFFFF"/>
      </a:lt1>
      <a:dk2>
        <a:srgbClr val="043657"/>
      </a:dk2>
      <a:lt2>
        <a:srgbClr val="FFFFFF"/>
      </a:lt2>
      <a:accent1>
        <a:srgbClr val="57C1EA"/>
      </a:accent1>
      <a:accent2>
        <a:srgbClr val="83CDB8"/>
      </a:accent2>
      <a:accent3>
        <a:srgbClr val="E0E329"/>
      </a:accent3>
      <a:accent4>
        <a:srgbClr val="FCB24C"/>
      </a:accent4>
      <a:accent5>
        <a:srgbClr val="9264AA"/>
      </a:accent5>
      <a:accent6>
        <a:srgbClr val="FFD140"/>
      </a:accent6>
      <a:hlink>
        <a:srgbClr val="98C5EA"/>
      </a:hlink>
      <a:folHlink>
        <a:srgbClr val="838A8F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9C43DDF4C8CF4DBB5FE9047866DE19" ma:contentTypeVersion="4" ma:contentTypeDescription="Create a new document." ma:contentTypeScope="" ma:versionID="46a593d48dfcc0f3cc3a670160933084">
  <xsd:schema xmlns:xsd="http://www.w3.org/2001/XMLSchema" xmlns:xs="http://www.w3.org/2001/XMLSchema" xmlns:p="http://schemas.microsoft.com/office/2006/metadata/properties" xmlns:ns2="f37e507f-91f1-4553-8761-288e432d6281" targetNamespace="http://schemas.microsoft.com/office/2006/metadata/properties" ma:root="true" ma:fieldsID="87242d7b5fb227fbb58b613893c7caa9" ns2:_="">
    <xsd:import namespace="f37e507f-91f1-4553-8761-288e432d62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7e507f-91f1-4553-8761-288e432d62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78E55B-4F12-4C02-8E77-C87C26D568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BCB012-4C97-4EF6-860A-428E1737EBE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B1BFB9D-0315-4FAF-9C57-D52C40402F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7e507f-91f1-4553-8761-288e432d62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4679</TotalTime>
  <Words>1790</Words>
  <Application>Microsoft Office PowerPoint</Application>
  <PresentationFormat>Widescreen</PresentationFormat>
  <Paragraphs>159</Paragraphs>
  <Slides>18</Slides>
  <Notes>18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Nova</vt:lpstr>
      <vt:lpstr>Calibri</vt:lpstr>
      <vt:lpstr>Century Gothic</vt:lpstr>
      <vt:lpstr>Wingdings</vt:lpstr>
      <vt:lpstr>ODU Grid Theme</vt:lpstr>
      <vt:lpstr>Keys to Graduate Academic Success</vt:lpstr>
      <vt:lpstr>The Graduate School </vt:lpstr>
      <vt:lpstr>First, an overview.</vt:lpstr>
      <vt:lpstr>Old Dominion University At a Glance</vt:lpstr>
      <vt:lpstr>Graduate Education - I</vt:lpstr>
      <vt:lpstr>Graduate Education – II</vt:lpstr>
      <vt:lpstr>Graduate Education – III</vt:lpstr>
      <vt:lpstr>Graduate Education – IV</vt:lpstr>
      <vt:lpstr>Now on to pertinent graduate Policies and Procedures.</vt:lpstr>
      <vt:lpstr>Student Status</vt:lpstr>
      <vt:lpstr>Continuance – I</vt:lpstr>
      <vt:lpstr>Continuance – II</vt:lpstr>
      <vt:lpstr>Continuance – III</vt:lpstr>
      <vt:lpstr>Continuance – IV</vt:lpstr>
      <vt:lpstr>Enrollment Policies</vt:lpstr>
      <vt:lpstr>Time Limits</vt:lpstr>
      <vt:lpstr>Helpful Hints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Sullivan</dc:creator>
  <cp:lastModifiedBy>Flores, Liza M.</cp:lastModifiedBy>
  <cp:revision>277</cp:revision>
  <cp:lastPrinted>2019-08-29T14:17:14Z</cp:lastPrinted>
  <dcterms:created xsi:type="dcterms:W3CDTF">2016-11-25T15:27:32Z</dcterms:created>
  <dcterms:modified xsi:type="dcterms:W3CDTF">2022-08-10T19:34:16Z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0x010100E49C43DDF4C8CF4DBB5FE9047866DE19</vt:lpwstr>
  </property>
</Properties>
</file>