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72" r:id="rId2"/>
    <p:sldId id="274" r:id="rId3"/>
    <p:sldId id="275" r:id="rId4"/>
    <p:sldId id="291" r:id="rId5"/>
    <p:sldId id="276" r:id="rId6"/>
    <p:sldId id="277" r:id="rId7"/>
    <p:sldId id="278" r:id="rId8"/>
    <p:sldId id="279" r:id="rId9"/>
    <p:sldId id="280" r:id="rId10"/>
    <p:sldId id="281" r:id="rId11"/>
    <p:sldId id="282" r:id="rId12"/>
    <p:sldId id="283" r:id="rId13"/>
    <p:sldId id="284" r:id="rId14"/>
    <p:sldId id="285" r:id="rId15"/>
    <p:sldId id="288" r:id="rId16"/>
    <p:sldId id="289"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8/9/2022</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8/9/2022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8/9/2022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8/9/2022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8/9/2022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8/9/2022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8/9/2022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8/9/2022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8/9/2022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8/9/2022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8/9/2022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8/9/2022</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du.edu/life/dean-students/student-outrea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risistextline.org/" TargetMode="External"/><Relationship Id="rId2" Type="http://schemas.openxmlformats.org/officeDocument/2006/relationships/hyperlink" Target="https://www.psychologytoday.com/us/psychiatrists/online-counseling/virgini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nstagram.com/odu_counselingservice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du.edu/counselingservices"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odu.edu/counselingservi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1199" y="1105786"/>
            <a:ext cx="10468864" cy="1828800"/>
          </a:xfrm>
        </p:spPr>
        <p:txBody>
          <a:bodyPr/>
          <a:lstStyle/>
          <a:p>
            <a:r>
              <a:rPr lang="en-US" dirty="0"/>
              <a:t>Office of Counseling Services </a:t>
            </a:r>
          </a:p>
        </p:txBody>
      </p:sp>
      <p:sp>
        <p:nvSpPr>
          <p:cNvPr id="5" name="Subtitle 4"/>
          <p:cNvSpPr>
            <a:spLocks noGrp="1"/>
          </p:cNvSpPr>
          <p:nvPr>
            <p:ph type="subTitle" idx="1"/>
          </p:nvPr>
        </p:nvSpPr>
        <p:spPr>
          <a:xfrm>
            <a:off x="711199" y="3228535"/>
            <a:ext cx="10771963" cy="2119641"/>
          </a:xfrm>
        </p:spPr>
        <p:txBody>
          <a:bodyPr>
            <a:normAutofit fontScale="92500" lnSpcReduction="10000"/>
          </a:bodyPr>
          <a:lstStyle/>
          <a:p>
            <a:r>
              <a:rPr lang="en-US" dirty="0"/>
              <a:t>1526 Webb Center</a:t>
            </a:r>
          </a:p>
          <a:p>
            <a:r>
              <a:rPr lang="en-US" dirty="0"/>
              <a:t>Norfolk, VA 23529</a:t>
            </a:r>
          </a:p>
          <a:p>
            <a:endParaRPr lang="en-US" dirty="0"/>
          </a:p>
          <a:p>
            <a:r>
              <a:rPr lang="en-US" sz="2400" dirty="0"/>
              <a:t>(757) 683-4401</a:t>
            </a:r>
          </a:p>
          <a:p>
            <a:r>
              <a:rPr lang="en-US" sz="1600" dirty="0"/>
              <a:t>Press option #1 for general requests/appointments, </a:t>
            </a:r>
          </a:p>
          <a:p>
            <a:r>
              <a:rPr lang="en-US" sz="1600" dirty="0"/>
              <a:t>Press option #2 for immediate assistance, 24-7 </a:t>
            </a:r>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7C98-CDE1-47EA-895A-468B5BAED8AB}"/>
              </a:ext>
            </a:extLst>
          </p:cNvPr>
          <p:cNvSpPr>
            <a:spLocks noGrp="1"/>
          </p:cNvSpPr>
          <p:nvPr>
            <p:ph type="title"/>
          </p:nvPr>
        </p:nvSpPr>
        <p:spPr>
          <a:xfrm>
            <a:off x="609599" y="704088"/>
            <a:ext cx="11213805" cy="1143000"/>
          </a:xfrm>
        </p:spPr>
        <p:txBody>
          <a:bodyPr>
            <a:normAutofit fontScale="90000"/>
          </a:bodyPr>
          <a:lstStyle/>
          <a:p>
            <a:r>
              <a:rPr lang="en-US" dirty="0"/>
              <a:t>General tips to improve mental wellness:</a:t>
            </a:r>
          </a:p>
        </p:txBody>
      </p:sp>
      <p:sp>
        <p:nvSpPr>
          <p:cNvPr id="3" name="Content Placeholder 2">
            <a:extLst>
              <a:ext uri="{FF2B5EF4-FFF2-40B4-BE49-F238E27FC236}">
                <a16:creationId xmlns:a16="http://schemas.microsoft.com/office/drawing/2014/main" id="{D3711980-27C6-4D5A-BAAD-89E6A7EC19B2}"/>
              </a:ext>
            </a:extLst>
          </p:cNvPr>
          <p:cNvSpPr>
            <a:spLocks noGrp="1"/>
          </p:cNvSpPr>
          <p:nvPr>
            <p:ph idx="1"/>
          </p:nvPr>
        </p:nvSpPr>
        <p:spPr>
          <a:xfrm>
            <a:off x="244548" y="2190661"/>
            <a:ext cx="11702903" cy="4389120"/>
          </a:xfrm>
        </p:spPr>
        <p: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Get enough sleep					- Stretch &amp; move your body</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Stay hydrated 					- Listen to </a:t>
            </a:r>
            <a:r>
              <a:rPr lang="en-US" sz="2200" dirty="0">
                <a:solidFill>
                  <a:prstClr val="black"/>
                </a:solidFill>
                <a:latin typeface="Tw Cen MT" panose="020B0602020104020603"/>
              </a:rPr>
              <a:t>your favorite</a:t>
            </a: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music</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Exercise 						- Reach out to social supports</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Clean, clear, &amp; declutter your environment		- Track your emotions</a:t>
            </a:r>
          </a:p>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 Eat well						- Spend time in nature</a:t>
            </a:r>
          </a:p>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 Utilize affirmations that resonate with you		- Determine your goals &amp; set your boundaries</a:t>
            </a:r>
          </a:p>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 Try thought-dumping/writing out your thoughts 		- Don’t forget to breathe!</a:t>
            </a:r>
          </a:p>
          <a:p>
            <a:pPr marL="0" indent="0">
              <a:buNone/>
            </a:pPr>
            <a:endParaRPr lang="en-US" dirty="0"/>
          </a:p>
        </p:txBody>
      </p:sp>
    </p:spTree>
    <p:extLst>
      <p:ext uri="{BB962C8B-B14F-4D97-AF65-F5344CB8AC3E}">
        <p14:creationId xmlns:p14="http://schemas.microsoft.com/office/powerpoint/2010/main" val="319336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C8FA-9A16-49EE-A2FD-FD14CB864550}"/>
              </a:ext>
            </a:extLst>
          </p:cNvPr>
          <p:cNvSpPr>
            <a:spLocks noGrp="1"/>
          </p:cNvSpPr>
          <p:nvPr>
            <p:ph type="title"/>
          </p:nvPr>
        </p:nvSpPr>
        <p:spPr>
          <a:xfrm>
            <a:off x="609600" y="1153986"/>
            <a:ext cx="11150009" cy="993790"/>
          </a:xfrm>
        </p:spPr>
        <p:txBody>
          <a:bodyPr>
            <a:noAutofit/>
          </a:bodyPr>
          <a:lstStyle/>
          <a:p>
            <a:r>
              <a:rPr lang="en-US" sz="4000" dirty="0"/>
              <a:t>How to support a friend/partner who is struggling…</a:t>
            </a:r>
          </a:p>
        </p:txBody>
      </p:sp>
      <p:sp>
        <p:nvSpPr>
          <p:cNvPr id="3" name="Content Placeholder 2">
            <a:extLst>
              <a:ext uri="{FF2B5EF4-FFF2-40B4-BE49-F238E27FC236}">
                <a16:creationId xmlns:a16="http://schemas.microsoft.com/office/drawing/2014/main" id="{EBC455D3-6E6A-4549-83B1-2F18218D1D51}"/>
              </a:ext>
            </a:extLst>
          </p:cNvPr>
          <p:cNvSpPr>
            <a:spLocks noGrp="1"/>
          </p:cNvSpPr>
          <p:nvPr>
            <p:ph idx="1"/>
          </p:nvPr>
        </p:nvSpPr>
        <p:spPr>
          <a:xfrm>
            <a:off x="609600" y="2286354"/>
            <a:ext cx="10972800" cy="4454688"/>
          </a:xfrm>
        </p:spPr>
        <p:txBody>
          <a:bodyPr>
            <a:normAutofit lnSpcReduction="10000"/>
          </a:bodyPr>
          <a:lstStyle/>
          <a:p>
            <a:pPr>
              <a:spcAft>
                <a:spcPts val="600"/>
              </a:spcAft>
              <a:buFont typeface="Arial" panose="020B0604020202020204" pitchFamily="34" charset="0"/>
              <a:buChar char="•"/>
            </a:pPr>
            <a:r>
              <a:rPr lang="en-US" dirty="0"/>
              <a:t>Listen nonjudgmentally </a:t>
            </a:r>
          </a:p>
          <a:p>
            <a:pPr>
              <a:spcAft>
                <a:spcPts val="600"/>
              </a:spcAft>
              <a:buFont typeface="Arial" panose="020B0604020202020204" pitchFamily="34" charset="0"/>
              <a:buChar char="•"/>
            </a:pPr>
            <a:r>
              <a:rPr lang="en-US" dirty="0"/>
              <a:t>Use open-ended questions </a:t>
            </a:r>
          </a:p>
          <a:p>
            <a:pPr>
              <a:spcAft>
                <a:spcPts val="600"/>
              </a:spcAft>
              <a:buFont typeface="Arial" panose="020B0604020202020204" pitchFamily="34" charset="0"/>
              <a:buChar char="•"/>
            </a:pPr>
            <a:r>
              <a:rPr lang="en-US" dirty="0"/>
              <a:t>Listen to understand, rather than respond</a:t>
            </a:r>
          </a:p>
          <a:p>
            <a:pPr>
              <a:spcAft>
                <a:spcPts val="600"/>
              </a:spcAft>
              <a:buFont typeface="Arial" panose="020B0604020202020204" pitchFamily="34" charset="0"/>
              <a:buChar char="•"/>
            </a:pPr>
            <a:r>
              <a:rPr lang="en-US" dirty="0"/>
              <a:t>Ask them how you can help them to feel heard, validated, and supported</a:t>
            </a:r>
          </a:p>
          <a:p>
            <a:pPr>
              <a:spcAft>
                <a:spcPts val="600"/>
              </a:spcAft>
              <a:buFont typeface="Arial" panose="020B0604020202020204" pitchFamily="34" charset="0"/>
              <a:buChar char="•"/>
            </a:pPr>
            <a:r>
              <a:rPr lang="en-US" dirty="0"/>
              <a:t>Let them know that you’re there for them &amp; offer reassurance</a:t>
            </a:r>
          </a:p>
          <a:p>
            <a:pPr>
              <a:spcAft>
                <a:spcPts val="600"/>
              </a:spcAft>
              <a:buFont typeface="Arial" panose="020B0604020202020204" pitchFamily="34" charset="0"/>
              <a:buChar char="•"/>
            </a:pPr>
            <a:r>
              <a:rPr lang="en-US" dirty="0"/>
              <a:t>Avoid sayings like “look on the bright side” or “just try to think positively” (while these statements may not have any bad intention, they could be invalidating for the person who is struggling)</a:t>
            </a:r>
          </a:p>
          <a:p>
            <a:endParaRPr lang="en-US" dirty="0"/>
          </a:p>
        </p:txBody>
      </p:sp>
    </p:spTree>
    <p:extLst>
      <p:ext uri="{BB962C8B-B14F-4D97-AF65-F5344CB8AC3E}">
        <p14:creationId xmlns:p14="http://schemas.microsoft.com/office/powerpoint/2010/main" val="4892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1FD4-9402-4A88-AD12-C53A84821A61}"/>
              </a:ext>
            </a:extLst>
          </p:cNvPr>
          <p:cNvSpPr>
            <a:spLocks noGrp="1"/>
          </p:cNvSpPr>
          <p:nvPr>
            <p:ph type="title"/>
          </p:nvPr>
        </p:nvSpPr>
        <p:spPr/>
        <p:txBody>
          <a:bodyPr/>
          <a:lstStyle/>
          <a:p>
            <a:r>
              <a:rPr lang="en-US" dirty="0"/>
              <a:t>Resources for Faculty/Staff</a:t>
            </a:r>
          </a:p>
        </p:txBody>
      </p:sp>
      <p:sp>
        <p:nvSpPr>
          <p:cNvPr id="3" name="Content Placeholder 2">
            <a:extLst>
              <a:ext uri="{FF2B5EF4-FFF2-40B4-BE49-F238E27FC236}">
                <a16:creationId xmlns:a16="http://schemas.microsoft.com/office/drawing/2014/main" id="{73D19817-19CE-4A60-B81C-4D4B68870449}"/>
              </a:ext>
            </a:extLst>
          </p:cNvPr>
          <p:cNvSpPr>
            <a:spLocks noGrp="1"/>
          </p:cNvSpPr>
          <p:nvPr>
            <p:ph idx="1"/>
          </p:nvPr>
        </p:nvSpPr>
        <p:spPr>
          <a:xfrm>
            <a:off x="609600" y="1935479"/>
            <a:ext cx="11256336" cy="4720501"/>
          </a:xfrm>
        </p:spPr>
        <p:txBody>
          <a:bodyPr>
            <a:noAutofit/>
          </a:bodyPr>
          <a:lstStyle/>
          <a:p>
            <a:pPr>
              <a:spcAft>
                <a:spcPts val="600"/>
              </a:spcAft>
              <a:buFont typeface="Arial" panose="020B0604020202020204" pitchFamily="34" charset="0"/>
              <a:buChar char="•"/>
            </a:pPr>
            <a:r>
              <a:rPr lang="en-US" sz="1800" dirty="0"/>
              <a:t>Having OCS contact information on hand and/or in syllabus (demonstrates acceptance, communicates openness, helpful for referral purposes)</a:t>
            </a:r>
          </a:p>
          <a:p>
            <a:pPr>
              <a:spcAft>
                <a:spcPts val="600"/>
              </a:spcAft>
              <a:buFont typeface="Arial" panose="020B0604020202020204" pitchFamily="34" charset="0"/>
              <a:buChar char="•"/>
            </a:pPr>
            <a:r>
              <a:rPr lang="en-US" sz="1800" dirty="0"/>
              <a:t>Utilizing open communication &amp; having good referral resources on hand</a:t>
            </a:r>
          </a:p>
          <a:p>
            <a:pPr>
              <a:spcAft>
                <a:spcPts val="600"/>
              </a:spcAft>
              <a:buFont typeface="Arial" panose="020B0604020202020204" pitchFamily="34" charset="0"/>
              <a:buChar char="•"/>
            </a:pPr>
            <a:r>
              <a:rPr lang="en-US" sz="1800" dirty="0"/>
              <a:t>Listen to understand, rather than respond, when a student is in distress </a:t>
            </a:r>
          </a:p>
          <a:p>
            <a:pPr>
              <a:spcAft>
                <a:spcPts val="600"/>
              </a:spcAft>
              <a:buFont typeface="Arial" panose="020B0604020202020204" pitchFamily="34" charset="0"/>
              <a:buChar char="•"/>
            </a:pPr>
            <a:r>
              <a:rPr lang="en-US" sz="1800" dirty="0"/>
              <a:t>Let students know they can talk to you when they are having issues (creates safety &amp; trust)</a:t>
            </a:r>
          </a:p>
          <a:p>
            <a:pPr>
              <a:spcAft>
                <a:spcPts val="600"/>
              </a:spcAft>
              <a:buFont typeface="Arial" panose="020B0604020202020204" pitchFamily="34" charset="0"/>
              <a:buChar char="•"/>
            </a:pPr>
            <a:r>
              <a:rPr lang="en-US" sz="1800" dirty="0"/>
              <a:t>Have additional supportive office numbers/information on hand and readily available</a:t>
            </a:r>
          </a:p>
          <a:p>
            <a:pPr>
              <a:spcBef>
                <a:spcPts val="0"/>
              </a:spcBef>
              <a:buFont typeface="Arial" panose="020B0604020202020204" pitchFamily="34" charset="0"/>
              <a:buChar char="•"/>
            </a:pPr>
            <a:endParaRPr lang="en-US" sz="1000" dirty="0"/>
          </a:p>
          <a:p>
            <a:pPr marL="0" indent="0">
              <a:buNone/>
            </a:pPr>
            <a:r>
              <a:rPr lang="en-US" sz="1800" b="1" dirty="0"/>
              <a:t>ODU’s Student Outreach and Support (Dean of Students):</a:t>
            </a:r>
          </a:p>
          <a:p>
            <a:pPr lvl="1"/>
            <a:r>
              <a:rPr lang="en-US" sz="1800" dirty="0"/>
              <a:t>If faculty, staff, or fellow students are concerned about a student’s well-being, you can report this concern to Student Outreach and Support via the web: </a:t>
            </a:r>
            <a:r>
              <a:rPr lang="en-US" sz="1800" dirty="0">
                <a:hlinkClick r:id="rId2"/>
              </a:rPr>
              <a:t>Dean of Students Student Outreach &amp; Support - Old Dominion University (odu.edu)</a:t>
            </a:r>
            <a:endParaRPr lang="en-US" sz="1800" dirty="0"/>
          </a:p>
          <a:p>
            <a:pPr lvl="1"/>
            <a:r>
              <a:rPr lang="en-US" sz="1800" dirty="0"/>
              <a:t>757-683-3442</a:t>
            </a:r>
          </a:p>
          <a:p>
            <a:pPr lvl="1"/>
            <a:r>
              <a:rPr lang="en-US" sz="1800" dirty="0"/>
              <a:t>SOS will follow-up with the student, provide additional care and support, and connect the student to appropriate resources &amp; referrals</a:t>
            </a:r>
          </a:p>
        </p:txBody>
      </p:sp>
    </p:spTree>
    <p:extLst>
      <p:ext uri="{BB962C8B-B14F-4D97-AF65-F5344CB8AC3E}">
        <p14:creationId xmlns:p14="http://schemas.microsoft.com/office/powerpoint/2010/main" val="424775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5045-B9A8-4911-87DC-25BA6BADEABF}"/>
              </a:ext>
            </a:extLst>
          </p:cNvPr>
          <p:cNvSpPr>
            <a:spLocks noGrp="1"/>
          </p:cNvSpPr>
          <p:nvPr>
            <p:ph type="title"/>
          </p:nvPr>
        </p:nvSpPr>
        <p:spPr>
          <a:xfrm>
            <a:off x="609600" y="533400"/>
            <a:ext cx="10972800" cy="1143000"/>
          </a:xfrm>
        </p:spPr>
        <p:txBody>
          <a:bodyPr/>
          <a:lstStyle/>
          <a:p>
            <a:r>
              <a:rPr lang="en-US" dirty="0"/>
              <a:t>Mental Health Resources </a:t>
            </a:r>
          </a:p>
        </p:txBody>
      </p:sp>
      <p:sp>
        <p:nvSpPr>
          <p:cNvPr id="3" name="Content Placeholder 2">
            <a:extLst>
              <a:ext uri="{FF2B5EF4-FFF2-40B4-BE49-F238E27FC236}">
                <a16:creationId xmlns:a16="http://schemas.microsoft.com/office/drawing/2014/main" id="{3D818F8F-7F29-4ED5-AD17-DDB029961FF7}"/>
              </a:ext>
            </a:extLst>
          </p:cNvPr>
          <p:cNvSpPr>
            <a:spLocks noGrp="1"/>
          </p:cNvSpPr>
          <p:nvPr>
            <p:ph idx="1"/>
          </p:nvPr>
        </p:nvSpPr>
        <p:spPr/>
        <p:txBody>
          <a:bodyPr>
            <a:normAutofit lnSpcReduction="10000"/>
          </a:bodyPr>
          <a:lstStyle/>
          <a:p>
            <a:pPr marL="0" indent="0">
              <a:buNone/>
            </a:pPr>
            <a:r>
              <a:rPr lang="en-US" sz="2200" b="1" dirty="0"/>
              <a:t>ODU Counseling Services: </a:t>
            </a:r>
            <a:r>
              <a:rPr lang="en-US" sz="2200" dirty="0"/>
              <a:t>757-683-4401</a:t>
            </a:r>
          </a:p>
          <a:p>
            <a:pPr lvl="2">
              <a:buFont typeface="Arial" panose="020B0604020202020204" pitchFamily="34" charset="0"/>
              <a:buChar char="•"/>
            </a:pPr>
            <a:r>
              <a:rPr lang="en-US" sz="2200" dirty="0"/>
              <a:t>Press 1 to schedule an appointment</a:t>
            </a:r>
          </a:p>
          <a:p>
            <a:pPr lvl="2">
              <a:buFont typeface="Arial" panose="020B0604020202020204" pitchFamily="34" charset="0"/>
              <a:buChar char="•"/>
            </a:pPr>
            <a:r>
              <a:rPr lang="en-US" sz="2200" dirty="0"/>
              <a:t>Press 2 to speak with a counselor </a:t>
            </a:r>
            <a:r>
              <a:rPr lang="en-US" sz="2200" b="1" i="1" dirty="0"/>
              <a:t>immediately</a:t>
            </a:r>
            <a:r>
              <a:rPr lang="en-US" sz="2200" dirty="0"/>
              <a:t> </a:t>
            </a:r>
          </a:p>
          <a:p>
            <a:pPr lvl="2">
              <a:buFont typeface="Arial" panose="020B0604020202020204" pitchFamily="34" charset="0"/>
              <a:buChar char="•"/>
            </a:pPr>
            <a:endParaRPr lang="en-US" sz="1100" dirty="0"/>
          </a:p>
          <a:p>
            <a:pPr marL="0" indent="0">
              <a:buNone/>
            </a:pPr>
            <a:r>
              <a:rPr lang="en-US" sz="2200" dirty="0"/>
              <a:t>Find a </a:t>
            </a:r>
            <a:r>
              <a:rPr lang="en-US" sz="2200" b="1" dirty="0"/>
              <a:t>tele-provider for mental health: </a:t>
            </a:r>
            <a:endParaRPr lang="en-US" sz="2200" dirty="0"/>
          </a:p>
          <a:p>
            <a:pPr lvl="1">
              <a:buFont typeface="Arial" panose="020B0604020202020204" pitchFamily="34" charset="0"/>
              <a:buChar char="•"/>
            </a:pPr>
            <a:r>
              <a:rPr lang="en-US" sz="2200" dirty="0">
                <a:hlinkClick r:id="rId2"/>
              </a:rPr>
              <a:t>https://www.psychologytoday.com/us/psychiatrists/online-counseling/virginia</a:t>
            </a:r>
            <a:endParaRPr lang="en-US" sz="2200" dirty="0"/>
          </a:p>
          <a:p>
            <a:pPr lvl="1">
              <a:buFont typeface="Arial" panose="020B0604020202020204" pitchFamily="34" charset="0"/>
              <a:buChar char="•"/>
            </a:pPr>
            <a:endParaRPr lang="en-US" sz="1100" dirty="0"/>
          </a:p>
          <a:p>
            <a:pPr marL="0" indent="0">
              <a:buNone/>
            </a:pPr>
            <a:r>
              <a:rPr lang="en-US" sz="2200" dirty="0"/>
              <a:t>National </a:t>
            </a:r>
            <a:r>
              <a:rPr lang="en-US" sz="2200" b="1" dirty="0"/>
              <a:t>Suicide Prevention Lifeline</a:t>
            </a:r>
            <a:r>
              <a:rPr lang="en-US" sz="2200" dirty="0"/>
              <a:t>: 1-800-273-TALK (8255) </a:t>
            </a:r>
          </a:p>
          <a:p>
            <a:pPr>
              <a:buFont typeface="Arial" panose="020B0604020202020204" pitchFamily="34" charset="0"/>
              <a:buChar char="•"/>
            </a:pPr>
            <a:endParaRPr lang="en-US" sz="1100" dirty="0"/>
          </a:p>
          <a:p>
            <a:pPr marL="0" indent="0">
              <a:buNone/>
            </a:pPr>
            <a:r>
              <a:rPr lang="en-US" sz="2200" b="1" dirty="0"/>
              <a:t>Crisis Text Line</a:t>
            </a:r>
            <a:r>
              <a:rPr lang="en-US" sz="2200" dirty="0"/>
              <a:t>: Free counseling via text messaging</a:t>
            </a:r>
          </a:p>
          <a:p>
            <a:pPr lvl="1">
              <a:buFont typeface="Arial" panose="020B0604020202020204" pitchFamily="34" charset="0"/>
              <a:buChar char="•"/>
            </a:pPr>
            <a:r>
              <a:rPr lang="en-US" sz="2200" dirty="0"/>
              <a:t>Text ‘’HOME’’ to 741741 (</a:t>
            </a:r>
            <a:r>
              <a:rPr lang="en-US" sz="2200" dirty="0">
                <a:hlinkClick r:id="rId3"/>
              </a:rPr>
              <a:t>https://www.crisistextline.org/</a:t>
            </a:r>
            <a:r>
              <a:rPr lang="en-US" sz="2200" dirty="0"/>
              <a:t>)</a:t>
            </a:r>
          </a:p>
          <a:p>
            <a:pPr lvl="1">
              <a:buFont typeface="Arial" panose="020B0604020202020204" pitchFamily="34" charset="0"/>
              <a:buChar char="•"/>
            </a:pPr>
            <a:r>
              <a:rPr lang="en-US" sz="2200" dirty="0"/>
              <a:t>The Steve Crisis Text Line: Offering support for students of color: Text STEVE to 741741</a:t>
            </a:r>
          </a:p>
          <a:p>
            <a:pPr marL="0" indent="0">
              <a:buNone/>
            </a:pPr>
            <a:endParaRPr lang="en-US" dirty="0"/>
          </a:p>
        </p:txBody>
      </p:sp>
    </p:spTree>
    <p:extLst>
      <p:ext uri="{BB962C8B-B14F-4D97-AF65-F5344CB8AC3E}">
        <p14:creationId xmlns:p14="http://schemas.microsoft.com/office/powerpoint/2010/main" val="169066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4E62-65CD-4CB4-BC4A-062AAC4ED50E}"/>
              </a:ext>
            </a:extLst>
          </p:cNvPr>
          <p:cNvSpPr>
            <a:spLocks noGrp="1"/>
          </p:cNvSpPr>
          <p:nvPr>
            <p:ph type="title"/>
          </p:nvPr>
        </p:nvSpPr>
        <p:spPr/>
        <p:txBody>
          <a:bodyPr/>
          <a:lstStyle/>
          <a:p>
            <a:r>
              <a:rPr lang="en-US" dirty="0"/>
              <a:t>Mental Health Resources cont. </a:t>
            </a:r>
          </a:p>
        </p:txBody>
      </p:sp>
      <p:sp>
        <p:nvSpPr>
          <p:cNvPr id="3" name="Content Placeholder 2">
            <a:extLst>
              <a:ext uri="{FF2B5EF4-FFF2-40B4-BE49-F238E27FC236}">
                <a16:creationId xmlns:a16="http://schemas.microsoft.com/office/drawing/2014/main" id="{BB6D4194-A665-44E0-8C8F-8B8ADBEAA280}"/>
              </a:ext>
            </a:extLst>
          </p:cNvPr>
          <p:cNvSpPr>
            <a:spLocks noGrp="1"/>
          </p:cNvSpPr>
          <p:nvPr>
            <p:ph idx="1"/>
          </p:nvPr>
        </p:nvSpPr>
        <p:spPr>
          <a:xfrm>
            <a:off x="609600" y="2169397"/>
            <a:ext cx="10650279" cy="4348362"/>
          </a:xfrm>
        </p:spPr>
        <p:txBody>
          <a:bodyPr>
            <a:noAutofit/>
          </a:bodyPr>
          <a:lstStyle/>
          <a:p>
            <a:pPr>
              <a:spcAft>
                <a:spcPts val="600"/>
              </a:spcAft>
            </a:pPr>
            <a:r>
              <a:rPr lang="en-US" sz="2200" dirty="0"/>
              <a:t>Norfolk Emergency Services performs pre-admission screening evaluations, provides short term crisis counseling services, &amp; provides referrals and linkage on an emergency basis for individuals in the City of Norfolk: (757) 664-7690. </a:t>
            </a:r>
          </a:p>
          <a:p>
            <a:pPr>
              <a:spcAft>
                <a:spcPts val="600"/>
              </a:spcAft>
            </a:pPr>
            <a:r>
              <a:rPr lang="en-US" sz="2200" dirty="0"/>
              <a:t>The Trevor Lifeline (Suicide Prevention for LGBT Youth): 866-4-U-TREVOR (1-866-488-7386)</a:t>
            </a:r>
          </a:p>
          <a:p>
            <a:pPr>
              <a:spcAft>
                <a:spcPts val="600"/>
              </a:spcAft>
            </a:pPr>
            <a:r>
              <a:rPr lang="en-US" sz="2200" dirty="0"/>
              <a:t>National Sexual Assault Hotline: 24-Hour online hotline: https://ohl.rainn.org/online/ 1-800-656-HOPE (4673)</a:t>
            </a:r>
          </a:p>
          <a:p>
            <a:pPr>
              <a:spcAft>
                <a:spcPts val="600"/>
              </a:spcAft>
            </a:pPr>
            <a:r>
              <a:rPr lang="en-US" sz="2200" dirty="0"/>
              <a:t>National Domestic Violence Hotline: 1-800-799-7233 or chat at www.thehotline.org or text LOVEIS to 22522</a:t>
            </a:r>
          </a:p>
          <a:p>
            <a:pPr>
              <a:spcAft>
                <a:spcPts val="600"/>
              </a:spcAft>
            </a:pPr>
            <a:r>
              <a:rPr lang="en-US" sz="2200" dirty="0"/>
              <a:t>LGBTQ Life Center: (757) 640-0929</a:t>
            </a:r>
          </a:p>
        </p:txBody>
      </p:sp>
    </p:spTree>
    <p:extLst>
      <p:ext uri="{BB962C8B-B14F-4D97-AF65-F5344CB8AC3E}">
        <p14:creationId xmlns:p14="http://schemas.microsoft.com/office/powerpoint/2010/main" val="254187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BEDE-99B6-4BAA-89C7-28434B557F62}"/>
              </a:ext>
            </a:extLst>
          </p:cNvPr>
          <p:cNvSpPr>
            <a:spLocks noGrp="1"/>
          </p:cNvSpPr>
          <p:nvPr>
            <p:ph type="title"/>
          </p:nvPr>
        </p:nvSpPr>
        <p:spPr>
          <a:xfrm>
            <a:off x="609600" y="533400"/>
            <a:ext cx="10972800" cy="1143000"/>
          </a:xfrm>
        </p:spPr>
        <p:txBody>
          <a:bodyPr>
            <a:normAutofit/>
          </a:bodyPr>
          <a:lstStyle/>
          <a:p>
            <a:pPr algn="ctr"/>
            <a:r>
              <a:rPr lang="en-US" sz="4800" dirty="0"/>
              <a:t>FOLLOW US ON SOCIAL MEDIA! </a:t>
            </a:r>
          </a:p>
        </p:txBody>
      </p:sp>
      <p:sp>
        <p:nvSpPr>
          <p:cNvPr id="3" name="Content Placeholder 2">
            <a:extLst>
              <a:ext uri="{FF2B5EF4-FFF2-40B4-BE49-F238E27FC236}">
                <a16:creationId xmlns:a16="http://schemas.microsoft.com/office/drawing/2014/main" id="{2C5AAD99-63FA-4AF2-B25C-D0241CF8D8D3}"/>
              </a:ext>
            </a:extLst>
          </p:cNvPr>
          <p:cNvSpPr>
            <a:spLocks noGrp="1"/>
          </p:cNvSpPr>
          <p:nvPr>
            <p:ph idx="1"/>
          </p:nvPr>
        </p:nvSpPr>
        <p:spPr>
          <a:xfrm>
            <a:off x="609600" y="1850419"/>
            <a:ext cx="10972800" cy="4389120"/>
          </a:xfrm>
        </p:spPr>
        <p:txBody>
          <a:bodyPr/>
          <a:lstStyle/>
          <a:p>
            <a:pPr marL="0" indent="0" algn="ctr">
              <a:buNone/>
            </a:pPr>
            <a:r>
              <a:rPr lang="en-US" sz="2400" b="1" dirty="0"/>
              <a:t>JOIN US ON INSTAGRAM! @ODU_COUNSELINGSERVICES</a:t>
            </a:r>
          </a:p>
          <a:p>
            <a:pPr marL="0" indent="0" algn="ctr">
              <a:buNone/>
            </a:pPr>
            <a:r>
              <a:rPr lang="en-US" sz="2400" dirty="0">
                <a:hlinkClick r:id="rId2"/>
              </a:rPr>
              <a:t>https://www.instagram.com/odu_counselingservices/</a:t>
            </a:r>
            <a:endParaRPr lang="en-US" sz="2400" dirty="0"/>
          </a:p>
          <a:p>
            <a:pPr marL="0" indent="0">
              <a:buNone/>
            </a:pPr>
            <a:endParaRPr lang="en-US" dirty="0"/>
          </a:p>
        </p:txBody>
      </p:sp>
      <p:pic>
        <p:nvPicPr>
          <p:cNvPr id="4" name="Picture 3">
            <a:extLst>
              <a:ext uri="{FF2B5EF4-FFF2-40B4-BE49-F238E27FC236}">
                <a16:creationId xmlns:a16="http://schemas.microsoft.com/office/drawing/2014/main" id="{E0F9661F-B309-4C99-8074-957C2EE66128}"/>
              </a:ext>
            </a:extLst>
          </p:cNvPr>
          <p:cNvPicPr>
            <a:picLocks noChangeAspect="1"/>
          </p:cNvPicPr>
          <p:nvPr/>
        </p:nvPicPr>
        <p:blipFill>
          <a:blip r:embed="rId3"/>
          <a:stretch>
            <a:fillRect/>
          </a:stretch>
        </p:blipFill>
        <p:spPr>
          <a:xfrm>
            <a:off x="4449937" y="3213219"/>
            <a:ext cx="1646063" cy="2932430"/>
          </a:xfrm>
          <a:prstGeom prst="rect">
            <a:avLst/>
          </a:prstGeom>
        </p:spPr>
      </p:pic>
      <p:pic>
        <p:nvPicPr>
          <p:cNvPr id="5" name="Picture 4">
            <a:extLst>
              <a:ext uri="{FF2B5EF4-FFF2-40B4-BE49-F238E27FC236}">
                <a16:creationId xmlns:a16="http://schemas.microsoft.com/office/drawing/2014/main" id="{D5D79D7D-6598-4977-9F90-CECFAE7D5AEB}"/>
              </a:ext>
            </a:extLst>
          </p:cNvPr>
          <p:cNvPicPr>
            <a:picLocks noChangeAspect="1"/>
          </p:cNvPicPr>
          <p:nvPr/>
        </p:nvPicPr>
        <p:blipFill>
          <a:blip r:embed="rId4"/>
          <a:stretch>
            <a:fillRect/>
          </a:stretch>
        </p:blipFill>
        <p:spPr>
          <a:xfrm>
            <a:off x="4364586" y="2877910"/>
            <a:ext cx="1731414" cy="3603048"/>
          </a:xfrm>
          <a:prstGeom prst="rect">
            <a:avLst/>
          </a:prstGeom>
        </p:spPr>
      </p:pic>
    </p:spTree>
    <p:extLst>
      <p:ext uri="{BB962C8B-B14F-4D97-AF65-F5344CB8AC3E}">
        <p14:creationId xmlns:p14="http://schemas.microsoft.com/office/powerpoint/2010/main" val="238877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330F-F5FA-452E-A275-24826589A066}"/>
              </a:ext>
            </a:extLst>
          </p:cNvPr>
          <p:cNvSpPr>
            <a:spLocks noGrp="1"/>
          </p:cNvSpPr>
          <p:nvPr>
            <p:ph type="title"/>
          </p:nvPr>
        </p:nvSpPr>
        <p:spPr/>
        <p:txBody>
          <a:bodyPr/>
          <a:lstStyle/>
          <a:p>
            <a:pPr algn="ctr"/>
            <a:r>
              <a:rPr lang="en-US" dirty="0"/>
              <a:t>Visit our Website! </a:t>
            </a:r>
          </a:p>
        </p:txBody>
      </p:sp>
      <p:sp>
        <p:nvSpPr>
          <p:cNvPr id="3" name="Content Placeholder 2">
            <a:extLst>
              <a:ext uri="{FF2B5EF4-FFF2-40B4-BE49-F238E27FC236}">
                <a16:creationId xmlns:a16="http://schemas.microsoft.com/office/drawing/2014/main" id="{97118AD7-AF53-48E2-95B5-533CA17E02E3}"/>
              </a:ext>
            </a:extLst>
          </p:cNvPr>
          <p:cNvSpPr>
            <a:spLocks noGrp="1"/>
          </p:cNvSpPr>
          <p:nvPr>
            <p:ph idx="1"/>
          </p:nvPr>
        </p:nvSpPr>
        <p:spPr/>
        <p:txBody>
          <a:bodyPr/>
          <a:lstStyle/>
          <a:p>
            <a:pPr marL="0" indent="0" algn="ctr">
              <a:buNone/>
            </a:pPr>
            <a:r>
              <a:rPr lang="en-US" dirty="0">
                <a:hlinkClick r:id="rId2"/>
              </a:rPr>
              <a:t>https://www.odu.edu/counselingservices</a:t>
            </a:r>
            <a:r>
              <a:rPr lang="en-US" dirty="0"/>
              <a:t> </a:t>
            </a:r>
          </a:p>
          <a:p>
            <a:pPr marL="0" indent="0" algn="ctr">
              <a:buNone/>
            </a:pPr>
            <a:endParaRPr lang="en-US" dirty="0"/>
          </a:p>
          <a:p>
            <a:pPr marL="0" indent="0" algn="ctr">
              <a:buNone/>
            </a:pPr>
            <a:endParaRPr lang="en-US" dirty="0"/>
          </a:p>
          <a:p>
            <a:endParaRPr lang="en-US" dirty="0"/>
          </a:p>
        </p:txBody>
      </p:sp>
      <p:pic>
        <p:nvPicPr>
          <p:cNvPr id="4" name="Picture 3">
            <a:hlinkClick r:id="rId2"/>
            <a:extLst>
              <a:ext uri="{FF2B5EF4-FFF2-40B4-BE49-F238E27FC236}">
                <a16:creationId xmlns:a16="http://schemas.microsoft.com/office/drawing/2014/main" id="{FD330398-1ECE-473A-AED8-5BCA309F3B02}"/>
              </a:ext>
              <a:ext uri="{C183D7F6-B498-43B3-948B-1728B52AA6E4}">
                <adec:decorative xmlns:adec="http://schemas.microsoft.com/office/drawing/2017/decorative" val="1"/>
              </a:ext>
            </a:extLst>
          </p:cNvPr>
          <p:cNvPicPr>
            <a:picLocks noChangeAspect="1"/>
          </p:cNvPicPr>
          <p:nvPr/>
        </p:nvPicPr>
        <p:blipFill rotWithShape="1">
          <a:blip r:embed="rId3"/>
          <a:srcRect l="1" t="3703" r="1026" b="34916"/>
          <a:stretch/>
        </p:blipFill>
        <p:spPr>
          <a:xfrm>
            <a:off x="3672846" y="2820902"/>
            <a:ext cx="4846307" cy="1690623"/>
          </a:xfrm>
          <a:prstGeom prst="rect">
            <a:avLst/>
          </a:prstGeom>
        </p:spPr>
      </p:pic>
      <p:pic>
        <p:nvPicPr>
          <p:cNvPr id="5" name="Picture 4">
            <a:hlinkClick r:id="rId2"/>
            <a:extLst>
              <a:ext uri="{FF2B5EF4-FFF2-40B4-BE49-F238E27FC236}">
                <a16:creationId xmlns:a16="http://schemas.microsoft.com/office/drawing/2014/main" id="{DCCC9BB3-86E0-4A14-9879-5E5694189D99}"/>
              </a:ext>
              <a:ext uri="{C183D7F6-B498-43B3-948B-1728B52AA6E4}">
                <adec:decorative xmlns:adec="http://schemas.microsoft.com/office/drawing/2017/decorative" val="1"/>
              </a:ext>
            </a:extLst>
          </p:cNvPr>
          <p:cNvPicPr>
            <a:picLocks noChangeAspect="1"/>
          </p:cNvPicPr>
          <p:nvPr/>
        </p:nvPicPr>
        <p:blipFill rotWithShape="1">
          <a:blip r:embed="rId4"/>
          <a:srcRect t="64783" r="12477"/>
          <a:stretch/>
        </p:blipFill>
        <p:spPr>
          <a:xfrm>
            <a:off x="3672846" y="4629183"/>
            <a:ext cx="3581599" cy="1141637"/>
          </a:xfrm>
          <a:prstGeom prst="rect">
            <a:avLst/>
          </a:prstGeom>
        </p:spPr>
      </p:pic>
      <p:pic>
        <p:nvPicPr>
          <p:cNvPr id="6" name="Picture 5">
            <a:hlinkClick r:id="rId2"/>
            <a:extLst>
              <a:ext uri="{FF2B5EF4-FFF2-40B4-BE49-F238E27FC236}">
                <a16:creationId xmlns:a16="http://schemas.microsoft.com/office/drawing/2014/main" id="{F80A2B5E-88BA-4E71-BE3C-4B66F35EA69F}"/>
              </a:ext>
              <a:ext uri="{C183D7F6-B498-43B3-948B-1728B52AA6E4}">
                <adec:decorative xmlns:adec="http://schemas.microsoft.com/office/drawing/2017/decorative" val="1"/>
              </a:ext>
            </a:extLst>
          </p:cNvPr>
          <p:cNvPicPr>
            <a:picLocks noChangeAspect="1"/>
          </p:cNvPicPr>
          <p:nvPr/>
        </p:nvPicPr>
        <p:blipFill rotWithShape="1">
          <a:blip r:embed="rId5"/>
          <a:srcRect r="29335" b="62198"/>
          <a:stretch/>
        </p:blipFill>
        <p:spPr>
          <a:xfrm>
            <a:off x="7227196" y="4570353"/>
            <a:ext cx="1264708" cy="1259295"/>
          </a:xfrm>
          <a:prstGeom prst="rect">
            <a:avLst/>
          </a:prstGeom>
        </p:spPr>
      </p:pic>
      <p:pic>
        <p:nvPicPr>
          <p:cNvPr id="7" name="Picture 6">
            <a:extLst>
              <a:ext uri="{FF2B5EF4-FFF2-40B4-BE49-F238E27FC236}">
                <a16:creationId xmlns:a16="http://schemas.microsoft.com/office/drawing/2014/main" id="{FC0E2F90-9CE3-47C6-B776-A36BF5550AE7}"/>
              </a:ext>
            </a:extLst>
          </p:cNvPr>
          <p:cNvPicPr>
            <a:picLocks noChangeAspect="1"/>
          </p:cNvPicPr>
          <p:nvPr/>
        </p:nvPicPr>
        <p:blipFill>
          <a:blip r:embed="rId6"/>
          <a:stretch>
            <a:fillRect/>
          </a:stretch>
        </p:blipFill>
        <p:spPr>
          <a:xfrm>
            <a:off x="2743201" y="2575457"/>
            <a:ext cx="6718852" cy="3989792"/>
          </a:xfrm>
          <a:prstGeom prst="rect">
            <a:avLst/>
          </a:prstGeom>
        </p:spPr>
      </p:pic>
    </p:spTree>
    <p:extLst>
      <p:ext uri="{BB962C8B-B14F-4D97-AF65-F5344CB8AC3E}">
        <p14:creationId xmlns:p14="http://schemas.microsoft.com/office/powerpoint/2010/main" val="81878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F7AAC-9B9F-4440-B6F4-496B4653394B}"/>
              </a:ext>
            </a:extLst>
          </p:cNvPr>
          <p:cNvSpPr>
            <a:spLocks noGrp="1"/>
          </p:cNvSpPr>
          <p:nvPr>
            <p:ph idx="1"/>
          </p:nvPr>
        </p:nvSpPr>
        <p:spPr>
          <a:xfrm>
            <a:off x="2597816" y="2539572"/>
            <a:ext cx="6758763" cy="2306911"/>
          </a:xfr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3700" b="1" i="1" u="none" strike="noStrike" kern="1200" cap="none" spc="0" normalizeH="0" baseline="0" noProof="0" dirty="0">
                <a:ln>
                  <a:noFill/>
                </a:ln>
                <a:solidFill>
                  <a:schemeClr val="tx2"/>
                </a:solidFill>
                <a:effectLst/>
                <a:uLnTx/>
                <a:uFillTx/>
                <a:latin typeface="Tw Cen MT" panose="020B0602020104020603"/>
                <a:ea typeface="+mn-ea"/>
                <a:cs typeface="+mn-cs"/>
              </a:rPr>
              <a:t>ODU’S Counseling Center Staff is excited to work with you! We are </a:t>
            </a:r>
            <a:r>
              <a:rPr lang="en-US" sz="3700" b="1" i="1" dirty="0">
                <a:solidFill>
                  <a:schemeClr val="tx2"/>
                </a:solidFill>
                <a:latin typeface="Tw Cen MT" panose="020B0602020104020603"/>
              </a:rPr>
              <a:t>here for </a:t>
            </a:r>
            <a:r>
              <a:rPr kumimoji="0" lang="en-US" sz="3700" b="1" i="1" u="none" strike="noStrike" kern="1200" cap="none" spc="0" normalizeH="0" baseline="0" noProof="0" dirty="0">
                <a:ln>
                  <a:noFill/>
                </a:ln>
                <a:solidFill>
                  <a:schemeClr val="tx2"/>
                </a:solidFill>
                <a:effectLst/>
                <a:uLnTx/>
                <a:uFillTx/>
                <a:latin typeface="Tw Cen MT" panose="020B0602020104020603"/>
                <a:ea typeface="+mn-ea"/>
                <a:cs typeface="+mn-cs"/>
              </a:rPr>
              <a:t>you and wish you all a safe &amp; successful semester. </a:t>
            </a:r>
            <a:endParaRPr lang="en-US" dirty="0"/>
          </a:p>
        </p:txBody>
      </p:sp>
      <p:pic>
        <p:nvPicPr>
          <p:cNvPr id="4" name="Picture 3">
            <a:extLst>
              <a:ext uri="{FF2B5EF4-FFF2-40B4-BE49-F238E27FC236}">
                <a16:creationId xmlns:a16="http://schemas.microsoft.com/office/drawing/2014/main" id="{6D1DD10E-8213-4FE8-8882-A1109A095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7469" y="1750865"/>
            <a:ext cx="1721236" cy="1290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0688AC91-CD9E-4145-B078-0CDAB536BFD9}"/>
              </a:ext>
            </a:extLst>
          </p:cNvPr>
          <p:cNvPicPr>
            <a:picLocks noChangeAspect="1"/>
          </p:cNvPicPr>
          <p:nvPr/>
        </p:nvPicPr>
        <p:blipFill rotWithShape="1">
          <a:blip r:embed="rId3"/>
          <a:srcRect b="34586"/>
          <a:stretch/>
        </p:blipFill>
        <p:spPr>
          <a:xfrm>
            <a:off x="689049" y="3842892"/>
            <a:ext cx="2031497" cy="1879089"/>
          </a:xfrm>
          <a:prstGeom prst="rect">
            <a:avLst/>
          </a:prstGeom>
          <a:effectLst>
            <a:outerShdw blurRad="50800" dist="50800" dir="5400000" algn="ctr" rotWithShape="0">
              <a:schemeClr val="bg1"/>
            </a:outerShdw>
          </a:effectLst>
        </p:spPr>
      </p:pic>
      <p:pic>
        <p:nvPicPr>
          <p:cNvPr id="7" name="Google Shape;111;p18">
            <a:extLst>
              <a:ext uri="{FF2B5EF4-FFF2-40B4-BE49-F238E27FC236}">
                <a16:creationId xmlns:a16="http://schemas.microsoft.com/office/drawing/2014/main" id="{3BB5F182-9D15-4D9F-A674-81C3B1C7CE5F}"/>
              </a:ext>
              <a:ext uri="{C183D7F6-B498-43B3-948B-1728B52AA6E4}">
                <adec:decorative xmlns:adec="http://schemas.microsoft.com/office/drawing/2017/decorative" val="1"/>
              </a:ext>
            </a:extLst>
          </p:cNvPr>
          <p:cNvPicPr preferRelativeResize="0"/>
          <p:nvPr/>
        </p:nvPicPr>
        <p:blipFill>
          <a:blip r:embed="rId4"/>
          <a:srcRect/>
          <a:stretch/>
        </p:blipFill>
        <p:spPr>
          <a:xfrm>
            <a:off x="9444665" y="4249152"/>
            <a:ext cx="1348672" cy="1418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90B20E8F-3A9D-4ABC-A539-2C9A21D007C0}"/>
              </a:ext>
            </a:extLst>
          </p:cNvPr>
          <p:cNvPicPr>
            <a:picLocks noChangeAspect="1"/>
          </p:cNvPicPr>
          <p:nvPr/>
        </p:nvPicPr>
        <p:blipFill rotWithShape="1">
          <a:blip r:embed="rId5"/>
          <a:srcRect b="38276"/>
          <a:stretch/>
        </p:blipFill>
        <p:spPr>
          <a:xfrm>
            <a:off x="7131507" y="687046"/>
            <a:ext cx="2313158" cy="1852526"/>
          </a:xfrm>
          <a:prstGeom prst="rect">
            <a:avLst/>
          </a:prstGeom>
        </p:spPr>
      </p:pic>
      <p:pic>
        <p:nvPicPr>
          <p:cNvPr id="10" name="Picture 9">
            <a:extLst>
              <a:ext uri="{FF2B5EF4-FFF2-40B4-BE49-F238E27FC236}">
                <a16:creationId xmlns:a16="http://schemas.microsoft.com/office/drawing/2014/main" id="{C0801187-AB0F-42E7-AD75-8B67C6383679}"/>
              </a:ext>
            </a:extLst>
          </p:cNvPr>
          <p:cNvPicPr>
            <a:picLocks noChangeAspect="1"/>
          </p:cNvPicPr>
          <p:nvPr/>
        </p:nvPicPr>
        <p:blipFill rotWithShape="1">
          <a:blip r:embed="rId6"/>
          <a:srcRect b="34452"/>
          <a:stretch/>
        </p:blipFill>
        <p:spPr>
          <a:xfrm>
            <a:off x="2487121" y="662230"/>
            <a:ext cx="1974822" cy="1602835"/>
          </a:xfrm>
          <a:prstGeom prst="rect">
            <a:avLst/>
          </a:prstGeom>
        </p:spPr>
      </p:pic>
      <p:pic>
        <p:nvPicPr>
          <p:cNvPr id="11" name="Picture 10">
            <a:extLst>
              <a:ext uri="{FF2B5EF4-FFF2-40B4-BE49-F238E27FC236}">
                <a16:creationId xmlns:a16="http://schemas.microsoft.com/office/drawing/2014/main" id="{D0DDFA8A-94E5-4B79-A7CF-38AF2FFB43B7}"/>
              </a:ext>
            </a:extLst>
          </p:cNvPr>
          <p:cNvPicPr>
            <a:picLocks noChangeAspect="1"/>
          </p:cNvPicPr>
          <p:nvPr/>
        </p:nvPicPr>
        <p:blipFill rotWithShape="1">
          <a:blip r:embed="rId7"/>
          <a:srcRect b="29400"/>
          <a:stretch/>
        </p:blipFill>
        <p:spPr>
          <a:xfrm>
            <a:off x="9391188" y="1841206"/>
            <a:ext cx="1707431" cy="1990384"/>
          </a:xfrm>
          <a:prstGeom prst="rect">
            <a:avLst/>
          </a:prstGeom>
        </p:spPr>
      </p:pic>
      <p:pic>
        <p:nvPicPr>
          <p:cNvPr id="13" name="Picture 12">
            <a:extLst>
              <a:ext uri="{FF2B5EF4-FFF2-40B4-BE49-F238E27FC236}">
                <a16:creationId xmlns:a16="http://schemas.microsoft.com/office/drawing/2014/main" id="{EB1EF2FE-6010-48E2-99C3-3C4C65434677}"/>
              </a:ext>
            </a:extLst>
          </p:cNvPr>
          <p:cNvPicPr>
            <a:picLocks noChangeAspect="1"/>
          </p:cNvPicPr>
          <p:nvPr/>
        </p:nvPicPr>
        <p:blipFill rotWithShape="1">
          <a:blip r:embed="rId8"/>
          <a:srcRect b="33348"/>
          <a:stretch/>
        </p:blipFill>
        <p:spPr>
          <a:xfrm>
            <a:off x="7116422" y="4718390"/>
            <a:ext cx="1860843" cy="1879090"/>
          </a:xfrm>
          <a:prstGeom prst="rect">
            <a:avLst/>
          </a:prstGeom>
        </p:spPr>
      </p:pic>
      <p:pic>
        <p:nvPicPr>
          <p:cNvPr id="14" name="Picture 13">
            <a:extLst>
              <a:ext uri="{FF2B5EF4-FFF2-40B4-BE49-F238E27FC236}">
                <a16:creationId xmlns:a16="http://schemas.microsoft.com/office/drawing/2014/main" id="{9D946FDF-63F9-4168-8F92-E1872A09D65B}"/>
              </a:ext>
            </a:extLst>
          </p:cNvPr>
          <p:cNvPicPr>
            <a:picLocks noChangeAspect="1"/>
          </p:cNvPicPr>
          <p:nvPr/>
        </p:nvPicPr>
        <p:blipFill rotWithShape="1">
          <a:blip r:embed="rId9"/>
          <a:srcRect b="35538"/>
          <a:stretch/>
        </p:blipFill>
        <p:spPr>
          <a:xfrm>
            <a:off x="4904925" y="4917140"/>
            <a:ext cx="2075738" cy="1557298"/>
          </a:xfrm>
          <a:prstGeom prst="rect">
            <a:avLst/>
          </a:prstGeom>
        </p:spPr>
      </p:pic>
      <p:pic>
        <p:nvPicPr>
          <p:cNvPr id="15" name="Picture 14">
            <a:extLst>
              <a:ext uri="{FF2B5EF4-FFF2-40B4-BE49-F238E27FC236}">
                <a16:creationId xmlns:a16="http://schemas.microsoft.com/office/drawing/2014/main" id="{934C7A89-D331-4913-8D1B-5BBF929928C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3378"/>
          <a:stretch/>
        </p:blipFill>
        <p:spPr>
          <a:xfrm>
            <a:off x="2982800" y="4846483"/>
            <a:ext cx="1307446" cy="16424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See the source image">
            <a:extLst>
              <a:ext uri="{FF2B5EF4-FFF2-40B4-BE49-F238E27FC236}">
                <a16:creationId xmlns:a16="http://schemas.microsoft.com/office/drawing/2014/main" id="{49DD4241-2717-5A25-59D9-233EF896153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7573" y="412539"/>
            <a:ext cx="1718304" cy="1852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22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Services Offered through OCS</a:t>
            </a:r>
          </a:p>
        </p:txBody>
      </p:sp>
      <p:sp>
        <p:nvSpPr>
          <p:cNvPr id="2" name="Content Placeholder 1"/>
          <p:cNvSpPr>
            <a:spLocks noGrp="1"/>
          </p:cNvSpPr>
          <p:nvPr>
            <p:ph idx="1"/>
          </p:nvPr>
        </p:nvSpPr>
        <p:spPr>
          <a:xfrm>
            <a:off x="609600" y="2190661"/>
            <a:ext cx="10972800" cy="4389120"/>
          </a:xfrm>
        </p:spPr>
        <p:txBody>
          <a:bodyPr>
            <a:normAutofit fontScale="92500"/>
          </a:bodyPr>
          <a:lstStyle/>
          <a:p>
            <a:pPr algn="ctr">
              <a:buFont typeface="Arial" panose="020B0604020202020204" pitchFamily="34" charset="0"/>
              <a:buChar char="•"/>
            </a:pPr>
            <a:r>
              <a:rPr lang="en-US" dirty="0"/>
              <a:t>Individual Counseling (brief treatment model)</a:t>
            </a:r>
          </a:p>
          <a:p>
            <a:pPr algn="ctr">
              <a:buFont typeface="Arial" panose="020B0604020202020204" pitchFamily="34" charset="0"/>
              <a:buChar char="•"/>
            </a:pPr>
            <a:r>
              <a:rPr lang="en-US" dirty="0"/>
              <a:t>Group Counseling </a:t>
            </a:r>
          </a:p>
          <a:p>
            <a:pPr algn="ctr">
              <a:buFont typeface="Arial" panose="020B0604020202020204" pitchFamily="34" charset="0"/>
              <a:buChar char="•"/>
            </a:pPr>
            <a:r>
              <a:rPr lang="en-US" dirty="0"/>
              <a:t>Couples Counseling </a:t>
            </a:r>
          </a:p>
          <a:p>
            <a:pPr algn="ctr">
              <a:buFont typeface="Arial" panose="020B0604020202020204" pitchFamily="34" charset="0"/>
              <a:buChar char="•"/>
            </a:pPr>
            <a:r>
              <a:rPr lang="en-US" dirty="0"/>
              <a:t>Crisis Intervention</a:t>
            </a:r>
          </a:p>
          <a:p>
            <a:pPr algn="ctr">
              <a:buFont typeface="Arial" panose="020B0604020202020204" pitchFamily="34" charset="0"/>
              <a:buChar char="•"/>
            </a:pPr>
            <a:r>
              <a:rPr lang="en-US" dirty="0"/>
              <a:t>Psychiatric Services</a:t>
            </a:r>
          </a:p>
          <a:p>
            <a:pPr algn="ctr">
              <a:buFont typeface="Arial" panose="020B0604020202020204" pitchFamily="34" charset="0"/>
              <a:buChar char="•"/>
            </a:pPr>
            <a:r>
              <a:rPr lang="en-US" dirty="0"/>
              <a:t>Outreach &amp; Workshops</a:t>
            </a:r>
          </a:p>
          <a:p>
            <a:endParaRPr lang="en-US" dirty="0"/>
          </a:p>
          <a:p>
            <a:pPr marL="0" indent="0" algn="ctr">
              <a:buNone/>
            </a:pPr>
            <a:r>
              <a:rPr lang="en-US" b="1" i="1" dirty="0"/>
              <a:t>All services are free and confidential!</a:t>
            </a:r>
          </a:p>
          <a:p>
            <a:pPr marL="0" indent="0">
              <a:buNone/>
            </a:pPr>
            <a:endParaRPr lang="en-US" dirty="0"/>
          </a:p>
          <a:p>
            <a:pPr marL="0" indent="0" algn="ctr">
              <a:buNone/>
            </a:pPr>
            <a:r>
              <a:rPr lang="en-US" sz="2200" dirty="0"/>
              <a:t>Our staff consists of full-time mental health professionals, as well as graduate-level trainees. </a:t>
            </a: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Access Services </a:t>
            </a:r>
          </a:p>
        </p:txBody>
      </p:sp>
      <p:sp>
        <p:nvSpPr>
          <p:cNvPr id="2" name="Content Placeholder 1"/>
          <p:cNvSpPr>
            <a:spLocks noGrp="1"/>
          </p:cNvSpPr>
          <p:nvPr>
            <p:ph idx="1"/>
          </p:nvPr>
        </p:nvSpPr>
        <p:spPr>
          <a:xfrm>
            <a:off x="609600" y="2148131"/>
            <a:ext cx="10972800" cy="4389120"/>
          </a:xfrm>
        </p:spPr>
        <p:txBody>
          <a:bodyPr>
            <a:normAutofit fontScale="92500" lnSpcReduction="10000"/>
          </a:bodyPr>
          <a:lstStyle/>
          <a:p>
            <a:r>
              <a:rPr lang="en-US" dirty="0"/>
              <a:t>We are offering services through a hybrid model, including HIPAA-compliant Zoom and in-person.</a:t>
            </a:r>
          </a:p>
          <a:p>
            <a:pPr marL="0" indent="0">
              <a:buNone/>
            </a:pPr>
            <a:r>
              <a:rPr lang="en-US" dirty="0"/>
              <a:t> </a:t>
            </a:r>
          </a:p>
          <a:p>
            <a:r>
              <a:rPr lang="en-US" dirty="0"/>
              <a:t>Call our office at (757) 683-4401 &amp; press option #1 to schedule an initial consultation appointment. </a:t>
            </a:r>
          </a:p>
          <a:p>
            <a:pPr lvl="1">
              <a:lnSpc>
                <a:spcPct val="110000"/>
              </a:lnSpc>
            </a:pPr>
            <a:r>
              <a:rPr lang="en-US" dirty="0"/>
              <a:t>A front office staff member will schedule you for a date &amp; inform you about the paperwork you’ll be required to fill out on the morning of your appointment. </a:t>
            </a:r>
          </a:p>
          <a:p>
            <a:endParaRPr lang="en-US" sz="1400" dirty="0"/>
          </a:p>
          <a:p>
            <a:pPr lvl="1"/>
            <a:r>
              <a:rPr lang="en-US" dirty="0"/>
              <a:t>In your initial consultation appointment, you &amp; a counselor will talk to identify which service is best suited to meet your needs (i.e. group counseling, individual counseling, workshops, medication evaluation, referrals to other campus offices or organizations, etc.). </a:t>
            </a: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F770-4088-42A1-B512-16F25A348935}"/>
              </a:ext>
            </a:extLst>
          </p:cNvPr>
          <p:cNvSpPr>
            <a:spLocks noGrp="1"/>
          </p:cNvSpPr>
          <p:nvPr>
            <p:ph type="title"/>
          </p:nvPr>
        </p:nvSpPr>
        <p:spPr>
          <a:xfrm>
            <a:off x="489098" y="826751"/>
            <a:ext cx="10742341" cy="1002049"/>
          </a:xfrm>
        </p:spPr>
        <p:txBody>
          <a:bodyPr/>
          <a:lstStyle/>
          <a:p>
            <a:r>
              <a:rPr lang="en-US" dirty="0"/>
              <a:t>OCS Contact Information </a:t>
            </a:r>
          </a:p>
        </p:txBody>
      </p:sp>
      <p:sp>
        <p:nvSpPr>
          <p:cNvPr id="3" name="Content Placeholder 2">
            <a:extLst>
              <a:ext uri="{FF2B5EF4-FFF2-40B4-BE49-F238E27FC236}">
                <a16:creationId xmlns:a16="http://schemas.microsoft.com/office/drawing/2014/main" id="{45B4788E-68FD-4044-83EC-7EA6F59BC1D4}"/>
              </a:ext>
            </a:extLst>
          </p:cNvPr>
          <p:cNvSpPr>
            <a:spLocks noGrp="1"/>
          </p:cNvSpPr>
          <p:nvPr>
            <p:ph idx="1"/>
          </p:nvPr>
        </p:nvSpPr>
        <p:spPr>
          <a:xfrm>
            <a:off x="489098" y="2084336"/>
            <a:ext cx="11093302" cy="4260708"/>
          </a:xfrm>
        </p:spPr>
        <p:txBody>
          <a:bodyPr>
            <a:normAutofit fontScale="92500" lnSpcReduction="20000"/>
          </a:bodyPr>
          <a:lstStyle/>
          <a:p>
            <a:pPr marL="0" indent="0">
              <a:buNone/>
            </a:pPr>
            <a:r>
              <a:rPr lang="en-US" sz="2400" b="1" dirty="0"/>
              <a:t>Main Office: 757-683-4401</a:t>
            </a:r>
          </a:p>
          <a:p>
            <a:pPr lvl="1">
              <a:buFont typeface="Arial" panose="020B0604020202020204" pitchFamily="34" charset="0"/>
              <a:buChar char="•"/>
            </a:pPr>
            <a:r>
              <a:rPr lang="en-US" dirty="0"/>
              <a:t>Press Option #1 to speak with a front desk staff member to schedule an appointment or with any general questions</a:t>
            </a:r>
          </a:p>
          <a:p>
            <a:pPr lvl="1">
              <a:buFont typeface="Arial" panose="020B0604020202020204" pitchFamily="34" charset="0"/>
              <a:buChar char="•"/>
            </a:pPr>
            <a:r>
              <a:rPr lang="en-US" dirty="0"/>
              <a:t>Press Option #2 if you would like to speak with a counselor on the phone immediately, available 24-7 (urgent care counseling)  </a:t>
            </a:r>
          </a:p>
          <a:p>
            <a:pPr marL="393192" lvl="1" indent="0">
              <a:buNone/>
            </a:pPr>
            <a:endParaRPr lang="en-US" sz="1300" dirty="0"/>
          </a:p>
          <a:p>
            <a:pPr marL="393192" lvl="1" indent="0">
              <a:buNone/>
            </a:pPr>
            <a:r>
              <a:rPr lang="en-US" dirty="0"/>
              <a:t>Our office is open:</a:t>
            </a:r>
          </a:p>
          <a:p>
            <a:pPr lvl="1">
              <a:buFont typeface="Arial" panose="020B0604020202020204" pitchFamily="34" charset="0"/>
              <a:buChar char="•"/>
            </a:pPr>
            <a:r>
              <a:rPr lang="en-US" dirty="0"/>
              <a:t>Monday-Thursday: 8am-7pm</a:t>
            </a:r>
          </a:p>
          <a:p>
            <a:pPr lvl="1">
              <a:buFont typeface="Arial" panose="020B0604020202020204" pitchFamily="34" charset="0"/>
              <a:buChar char="•"/>
            </a:pPr>
            <a:r>
              <a:rPr lang="en-US" dirty="0"/>
              <a:t>Friday: 8am-5pm</a:t>
            </a:r>
          </a:p>
          <a:p>
            <a:pPr marL="393192" lvl="1" indent="0">
              <a:buNone/>
            </a:pPr>
            <a:endParaRPr lang="en-US" sz="1200" dirty="0"/>
          </a:p>
          <a:p>
            <a:pPr lvl="1">
              <a:buFont typeface="Arial" panose="020B0604020202020204" pitchFamily="34" charset="0"/>
              <a:buChar char="•"/>
            </a:pPr>
            <a:endParaRPr lang="en-US" sz="1300" dirty="0"/>
          </a:p>
          <a:p>
            <a:pPr marL="0" indent="0">
              <a:buNone/>
            </a:pPr>
            <a:r>
              <a:rPr lang="en-US" sz="2400" dirty="0">
                <a:hlinkClick r:id="rId2"/>
              </a:rPr>
              <a:t>www.odu.edu/counselingservices</a:t>
            </a:r>
            <a:endParaRPr lang="en-US" sz="2400" dirty="0"/>
          </a:p>
          <a:p>
            <a:endParaRPr lang="en-US" sz="2400" dirty="0"/>
          </a:p>
          <a:p>
            <a:pPr marL="0" indent="0">
              <a:buNone/>
            </a:pPr>
            <a:r>
              <a:rPr lang="en-US" sz="2400" dirty="0"/>
              <a:t>Instagram: @ODU_CounselingServices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30424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schematic&#10;&#10;Description automatically generated">
            <a:extLst>
              <a:ext uri="{FF2B5EF4-FFF2-40B4-BE49-F238E27FC236}">
                <a16:creationId xmlns:a16="http://schemas.microsoft.com/office/drawing/2014/main" id="{5A5B5920-A62C-4B1C-90FF-F93B508CA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232" y="923270"/>
            <a:ext cx="7635536" cy="5934730"/>
          </a:xfrm>
          <a:prstGeom prst="rect">
            <a:avLst/>
          </a:prstGeom>
        </p:spPr>
      </p:pic>
      <p:sp>
        <p:nvSpPr>
          <p:cNvPr id="2" name="TextBox 1">
            <a:extLst>
              <a:ext uri="{FF2B5EF4-FFF2-40B4-BE49-F238E27FC236}">
                <a16:creationId xmlns:a16="http://schemas.microsoft.com/office/drawing/2014/main" id="{577CE513-BAD6-4197-AF39-0EA37ECF9E62}"/>
              </a:ext>
            </a:extLst>
          </p:cNvPr>
          <p:cNvSpPr txBox="1"/>
          <p:nvPr/>
        </p:nvSpPr>
        <p:spPr>
          <a:xfrm>
            <a:off x="10811524" y="5272970"/>
            <a:ext cx="1003389" cy="923330"/>
          </a:xfrm>
          <a:prstGeom prst="rect">
            <a:avLst/>
          </a:prstGeom>
          <a:noFill/>
          <a:ln>
            <a:solidFill>
              <a:schemeClr val="bg2"/>
            </a:solidFill>
          </a:ln>
        </p:spPr>
        <p:txBody>
          <a:bodyPr wrap="square" rtlCol="0">
            <a:spAutoFit/>
          </a:bodyPr>
          <a:lstStyle/>
          <a:p>
            <a:r>
              <a:rPr lang="en-US" dirty="0"/>
              <a:t>We are located here!</a:t>
            </a:r>
          </a:p>
        </p:txBody>
      </p:sp>
      <p:sp>
        <p:nvSpPr>
          <p:cNvPr id="4" name="TextBox 3">
            <a:extLst>
              <a:ext uri="{FF2B5EF4-FFF2-40B4-BE49-F238E27FC236}">
                <a16:creationId xmlns:a16="http://schemas.microsoft.com/office/drawing/2014/main" id="{3B15EEC4-2141-42F6-A7A6-01A41F723071}"/>
              </a:ext>
            </a:extLst>
          </p:cNvPr>
          <p:cNvSpPr txBox="1"/>
          <p:nvPr/>
        </p:nvSpPr>
        <p:spPr>
          <a:xfrm rot="20284405">
            <a:off x="9851423" y="5550009"/>
            <a:ext cx="890734" cy="769441"/>
          </a:xfrm>
          <a:prstGeom prst="rect">
            <a:avLst/>
          </a:prstGeom>
          <a:noFill/>
          <a:ln>
            <a:solidFill>
              <a:schemeClr val="bg2"/>
            </a:solidFill>
          </a:ln>
        </p:spPr>
        <p:txBody>
          <a:bodyPr wrap="square" rtlCol="0">
            <a:spAutoFit/>
          </a:bodyPr>
          <a:lstStyle/>
          <a:p>
            <a:r>
              <a:rPr lang="en-US" sz="4400" b="1" dirty="0">
                <a:latin typeface="Assistant ExtraLight" panose="020B0604020202020204" pitchFamily="2" charset="-79"/>
                <a:cs typeface="Assistant ExtraLight" panose="020B0604020202020204" pitchFamily="2" charset="-79"/>
              </a:rPr>
              <a:t>←</a:t>
            </a:r>
            <a:endParaRPr lang="en-US" sz="4400" b="1" dirty="0"/>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2638" y="1594854"/>
            <a:ext cx="7097316" cy="2999306"/>
          </a:xfrm>
        </p:spPr>
        <p:txBody>
          <a:bodyPr>
            <a:noAutofit/>
          </a:bodyPr>
          <a:lstStyle/>
          <a:p>
            <a:r>
              <a:rPr lang="en-US" sz="8000" i="1" dirty="0"/>
              <a:t>Resources for ODU Students </a:t>
            </a:r>
          </a:p>
        </p:txBody>
      </p:sp>
      <p:pic>
        <p:nvPicPr>
          <p:cNvPr id="4" name="Graphic 3" descr="Group">
            <a:extLst>
              <a:ext uri="{FF2B5EF4-FFF2-40B4-BE49-F238E27FC236}">
                <a16:creationId xmlns:a16="http://schemas.microsoft.com/office/drawing/2014/main" id="{57F507E6-38B0-4350-90D1-9B5EB1AA75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0056" y="1929347"/>
            <a:ext cx="2999306" cy="2999306"/>
          </a:xfrm>
          <a:prstGeom prst="rect">
            <a:avLst/>
          </a:prstGeom>
        </p:spPr>
      </p:pic>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attends therapy?</a:t>
            </a:r>
          </a:p>
        </p:txBody>
      </p:sp>
      <p:sp>
        <p:nvSpPr>
          <p:cNvPr id="2" name="Content Placeholder 1"/>
          <p:cNvSpPr>
            <a:spLocks noGrp="1"/>
          </p:cNvSpPr>
          <p:nvPr>
            <p:ph idx="1"/>
          </p:nvPr>
        </p:nvSpPr>
        <p:spPr>
          <a:xfrm>
            <a:off x="609600" y="2180029"/>
            <a:ext cx="10972800" cy="4389120"/>
          </a:xfrm>
        </p:spPr>
        <p:txBody>
          <a:bodyPr>
            <a:normAutofit fontScale="92500" lnSpcReduction="10000"/>
          </a:bodyPr>
          <a:lstStyle/>
          <a:p>
            <a:pPr>
              <a:spcAft>
                <a:spcPts val="600"/>
              </a:spcAft>
              <a:buFont typeface="Arial" panose="020B0604020202020204" pitchFamily="34" charset="0"/>
              <a:buChar char="•"/>
            </a:pPr>
            <a:r>
              <a:rPr lang="en-US" dirty="0"/>
              <a:t>Someone trying to learn more about themselves</a:t>
            </a:r>
          </a:p>
          <a:p>
            <a:pPr>
              <a:spcAft>
                <a:spcPts val="600"/>
              </a:spcAft>
              <a:buFont typeface="Arial" panose="020B0604020202020204" pitchFamily="34" charset="0"/>
              <a:buChar char="•"/>
            </a:pPr>
            <a:r>
              <a:rPr lang="en-US" dirty="0"/>
              <a:t>Someone who wants to learn how to cope with their mental health concerns/symptoms</a:t>
            </a:r>
          </a:p>
          <a:p>
            <a:pPr>
              <a:spcAft>
                <a:spcPts val="600"/>
              </a:spcAft>
              <a:buFont typeface="Arial" panose="020B0604020202020204" pitchFamily="34" charset="0"/>
              <a:buChar char="•"/>
            </a:pPr>
            <a:r>
              <a:rPr lang="en-US" dirty="0"/>
              <a:t>Someone who wants assistance achieving their goals</a:t>
            </a:r>
          </a:p>
          <a:p>
            <a:pPr>
              <a:spcAft>
                <a:spcPts val="600"/>
              </a:spcAft>
              <a:buFont typeface="Arial" panose="020B0604020202020204" pitchFamily="34" charset="0"/>
              <a:buChar char="•"/>
            </a:pPr>
            <a:r>
              <a:rPr lang="en-US" dirty="0"/>
              <a:t>Someone who needs to process major life events </a:t>
            </a:r>
          </a:p>
          <a:p>
            <a:pPr>
              <a:spcAft>
                <a:spcPts val="600"/>
              </a:spcAft>
              <a:buFont typeface="Arial" panose="020B0604020202020204" pitchFamily="34" charset="0"/>
              <a:buChar char="•"/>
            </a:pPr>
            <a:r>
              <a:rPr lang="en-US" dirty="0"/>
              <a:t>Someone who needs a person to listen to them without judgement </a:t>
            </a:r>
          </a:p>
          <a:p>
            <a:pPr>
              <a:spcAft>
                <a:spcPts val="600"/>
              </a:spcAft>
              <a:buFont typeface="Arial" panose="020B0604020202020204" pitchFamily="34" charset="0"/>
              <a:buChar char="•"/>
            </a:pPr>
            <a:endParaRPr lang="en-US" sz="1100" dirty="0"/>
          </a:p>
          <a:p>
            <a:pPr marL="0" indent="0">
              <a:spcAft>
                <a:spcPts val="600"/>
              </a:spcAft>
              <a:buNone/>
            </a:pPr>
            <a:r>
              <a:rPr lang="en-US" i="1" dirty="0"/>
              <a:t>Therapy isn’t only for when you’re struggling, in crisis, or as a last resort. Therapy can be helpful to learn new skills, unlearn unhelpful behavior patterns, and become a healthier version of you. Anyone can attend therapy!!</a:t>
            </a:r>
          </a:p>
          <a:p>
            <a:endParaRPr lang="en-US" dirty="0"/>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278247"/>
            <a:ext cx="11266967" cy="1143000"/>
          </a:xfrm>
        </p:spPr>
        <p:txBody>
          <a:bodyPr>
            <a:noAutofit/>
          </a:bodyPr>
          <a:lstStyle/>
          <a:p>
            <a:r>
              <a:rPr lang="en-US" sz="4400" dirty="0"/>
              <a:t>It might be time to check up on your mental health if:</a:t>
            </a:r>
          </a:p>
        </p:txBody>
      </p:sp>
      <p:sp>
        <p:nvSpPr>
          <p:cNvPr id="2" name="Content Placeholder 1"/>
          <p:cNvSpPr>
            <a:spLocks noGrp="1"/>
          </p:cNvSpPr>
          <p:nvPr>
            <p:ph idx="1"/>
          </p:nvPr>
        </p:nvSpPr>
        <p:spPr>
          <a:xfrm>
            <a:off x="609600" y="2692377"/>
            <a:ext cx="10972800" cy="3892792"/>
          </a:xfrm>
        </p:spPr>
        <p:txBody>
          <a:bodyPr/>
          <a:lstStyle/>
          <a:p>
            <a:pPr marL="0" indent="0">
              <a:buNone/>
            </a:pPr>
            <a:r>
              <a:rPr lang="en-US" dirty="0"/>
              <a:t>This will look different for everyone, but here are some general signs to look out for:</a:t>
            </a:r>
          </a:p>
          <a:p>
            <a:endParaRPr lang="en-US" sz="1050" dirty="0"/>
          </a:p>
          <a:p>
            <a:pPr algn="ctr">
              <a:buFont typeface="Arial" panose="020B0604020202020204" pitchFamily="34" charset="0"/>
              <a:buChar char="•"/>
            </a:pPr>
            <a:r>
              <a:rPr lang="en-US" dirty="0"/>
              <a:t>It’s suddenly hard to focus on work or school</a:t>
            </a:r>
          </a:p>
          <a:p>
            <a:pPr algn="ctr">
              <a:buFont typeface="Arial" panose="020B0604020202020204" pitchFamily="34" charset="0"/>
              <a:buChar char="•"/>
            </a:pPr>
            <a:r>
              <a:rPr lang="en-US" dirty="0"/>
              <a:t>Your hobbies &amp; interests bore you</a:t>
            </a:r>
          </a:p>
          <a:p>
            <a:pPr algn="ctr">
              <a:buFont typeface="Arial" panose="020B0604020202020204" pitchFamily="34" charset="0"/>
              <a:buChar char="•"/>
            </a:pPr>
            <a:r>
              <a:rPr lang="en-US" dirty="0"/>
              <a:t>You have changes in appetite, sleep, and/or other behaviors </a:t>
            </a:r>
          </a:p>
          <a:p>
            <a:pPr algn="ctr">
              <a:buFont typeface="Arial" panose="020B0604020202020204" pitchFamily="34" charset="0"/>
              <a:buChar char="•"/>
            </a:pPr>
            <a:r>
              <a:rPr lang="en-US" dirty="0"/>
              <a:t>You are isolating yourself more</a:t>
            </a:r>
          </a:p>
          <a:p>
            <a:pPr algn="ctr">
              <a:buFont typeface="Arial" panose="020B0604020202020204" pitchFamily="34" charset="0"/>
              <a:buChar char="•"/>
            </a:pPr>
            <a:r>
              <a:rPr lang="en-US" dirty="0"/>
              <a:t>You experience irritability/mood changes </a:t>
            </a: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3A5C-7524-45CC-A00C-CBE826C1A9F2}"/>
              </a:ext>
            </a:extLst>
          </p:cNvPr>
          <p:cNvSpPr>
            <a:spLocks noGrp="1"/>
          </p:cNvSpPr>
          <p:nvPr>
            <p:ph type="title"/>
          </p:nvPr>
        </p:nvSpPr>
        <p:spPr>
          <a:xfrm>
            <a:off x="609600" y="778515"/>
            <a:ext cx="10972800" cy="1143000"/>
          </a:xfrm>
        </p:spPr>
        <p:txBody>
          <a:bodyPr/>
          <a:lstStyle/>
          <a:p>
            <a:r>
              <a:rPr lang="en-US" dirty="0"/>
              <a:t>If you are feeling off, ask yourself:</a:t>
            </a:r>
          </a:p>
        </p:txBody>
      </p:sp>
      <p:sp>
        <p:nvSpPr>
          <p:cNvPr id="3" name="Content Placeholder 2">
            <a:extLst>
              <a:ext uri="{FF2B5EF4-FFF2-40B4-BE49-F238E27FC236}">
                <a16:creationId xmlns:a16="http://schemas.microsoft.com/office/drawing/2014/main" id="{1BBA3544-F744-4CF2-8258-06D210176C3A}"/>
              </a:ext>
            </a:extLst>
          </p:cNvPr>
          <p:cNvSpPr>
            <a:spLocks noGrp="1"/>
          </p:cNvSpPr>
          <p:nvPr>
            <p:ph idx="1"/>
          </p:nvPr>
        </p:nvSpPr>
        <p:spPr>
          <a:xfrm>
            <a:off x="609600" y="2180030"/>
            <a:ext cx="10972800" cy="4114446"/>
          </a:xfrm>
        </p:spPr>
        <p:txBody>
          <a:bodyPr/>
          <a:lstStyle/>
          <a:p>
            <a:pPr marL="0" indent="0" algn="ctr">
              <a:buNone/>
            </a:pPr>
            <a:r>
              <a:rPr lang="en-US" dirty="0"/>
              <a:t>-How am I spending my time?</a:t>
            </a:r>
          </a:p>
          <a:p>
            <a:pPr marL="0" indent="0" algn="ctr">
              <a:buNone/>
            </a:pPr>
            <a:r>
              <a:rPr lang="en-US" dirty="0"/>
              <a:t>-Am I taking care of myself?</a:t>
            </a:r>
          </a:p>
          <a:p>
            <a:pPr marL="0" indent="0" algn="ctr">
              <a:buNone/>
            </a:pPr>
            <a:r>
              <a:rPr lang="en-US" dirty="0"/>
              <a:t>-How am I treating/nourishing my body?</a:t>
            </a:r>
          </a:p>
          <a:p>
            <a:pPr marL="0" indent="0" algn="ctr">
              <a:buNone/>
            </a:pPr>
            <a:r>
              <a:rPr lang="en-US" dirty="0"/>
              <a:t>-Am I drinking enough water?</a:t>
            </a:r>
          </a:p>
          <a:p>
            <a:pPr marL="0" indent="0" algn="ctr">
              <a:buNone/>
            </a:pPr>
            <a:r>
              <a:rPr lang="en-US" dirty="0"/>
              <a:t>-Who am I spending time with?</a:t>
            </a:r>
          </a:p>
          <a:p>
            <a:pPr marL="0" indent="0" algn="ctr">
              <a:buNone/>
            </a:pPr>
            <a:r>
              <a:rPr lang="en-US" dirty="0"/>
              <a:t>-What thoughts do I entertain the most?</a:t>
            </a:r>
          </a:p>
          <a:p>
            <a:pPr marL="0" indent="0" algn="ctr">
              <a:buNone/>
            </a:pPr>
            <a:r>
              <a:rPr lang="en-US" dirty="0"/>
              <a:t>-What/who/where am I giving my energy?</a:t>
            </a:r>
          </a:p>
          <a:p>
            <a:pPr marL="0" indent="0" algn="ctr">
              <a:buNone/>
            </a:pPr>
            <a:r>
              <a:rPr lang="en-US" dirty="0"/>
              <a:t>-What am I watching/listening to?</a:t>
            </a:r>
          </a:p>
          <a:p>
            <a:pPr marL="0" indent="0">
              <a:buNone/>
            </a:pPr>
            <a:endParaRPr lang="en-US" dirty="0"/>
          </a:p>
        </p:txBody>
      </p:sp>
    </p:spTree>
    <p:extLst>
      <p:ext uri="{BB962C8B-B14F-4D97-AF65-F5344CB8AC3E}">
        <p14:creationId xmlns:p14="http://schemas.microsoft.com/office/powerpoint/2010/main" val="62143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9C43DDF4C8CF4DBB5FE9047866DE19" ma:contentTypeVersion="4" ma:contentTypeDescription="Create a new document." ma:contentTypeScope="" ma:versionID="46a593d48dfcc0f3cc3a670160933084">
  <xsd:schema xmlns:xsd="http://www.w3.org/2001/XMLSchema" xmlns:xs="http://www.w3.org/2001/XMLSchema" xmlns:p="http://schemas.microsoft.com/office/2006/metadata/properties" xmlns:ns2="f37e507f-91f1-4553-8761-288e432d6281" targetNamespace="http://schemas.microsoft.com/office/2006/metadata/properties" ma:root="true" ma:fieldsID="87242d7b5fb227fbb58b613893c7caa9" ns2:_="">
    <xsd:import namespace="f37e507f-91f1-4553-8761-288e432d628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7e507f-91f1-4553-8761-288e432d62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93CE02-2092-410F-9825-E9A5AD3A424D}"/>
</file>

<file path=customXml/itemProps2.xml><?xml version="1.0" encoding="utf-8"?>
<ds:datastoreItem xmlns:ds="http://schemas.openxmlformats.org/officeDocument/2006/customXml" ds:itemID="{7C47C632-2228-4195-B4A7-C3C42B412382}"/>
</file>

<file path=customXml/itemProps3.xml><?xml version="1.0" encoding="utf-8"?>
<ds:datastoreItem xmlns:ds="http://schemas.openxmlformats.org/officeDocument/2006/customXml" ds:itemID="{C5771A90-CA11-4B6B-A192-E5DDAD5529B9}"/>
</file>

<file path=docProps/app.xml><?xml version="1.0" encoding="utf-8"?>
<Properties xmlns="http://schemas.openxmlformats.org/officeDocument/2006/extended-properties" xmlns:vt="http://schemas.openxmlformats.org/officeDocument/2006/docPropsVTypes">
  <Template>Business brainstorming presentation</Template>
  <TotalTime>129</TotalTime>
  <Words>1162</Words>
  <Application>Microsoft Office PowerPoint</Application>
  <PresentationFormat>Widescreen</PresentationFormat>
  <Paragraphs>119</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Assistant ExtraLight</vt:lpstr>
      <vt:lpstr>Calibri</vt:lpstr>
      <vt:lpstr>Century Gothic</vt:lpstr>
      <vt:lpstr>Palatino Linotype</vt:lpstr>
      <vt:lpstr>Tw Cen MT</vt:lpstr>
      <vt:lpstr>Wingdings 2</vt:lpstr>
      <vt:lpstr>Presentation on brainstorming</vt:lpstr>
      <vt:lpstr>Office of Counseling Services </vt:lpstr>
      <vt:lpstr>Services Offered through OCS</vt:lpstr>
      <vt:lpstr>How to Access Services </vt:lpstr>
      <vt:lpstr>OCS Contact Information </vt:lpstr>
      <vt:lpstr>PowerPoint Presentation</vt:lpstr>
      <vt:lpstr>Resources for ODU Students </vt:lpstr>
      <vt:lpstr>Who attends therapy?</vt:lpstr>
      <vt:lpstr>It might be time to check up on your mental health if:</vt:lpstr>
      <vt:lpstr>If you are feeling off, ask yourself:</vt:lpstr>
      <vt:lpstr>General tips to improve mental wellness:</vt:lpstr>
      <vt:lpstr>How to support a friend/partner who is struggling…</vt:lpstr>
      <vt:lpstr>Resources for Faculty/Staff</vt:lpstr>
      <vt:lpstr>Mental Health Resources </vt:lpstr>
      <vt:lpstr>Mental Health Resources cont. </vt:lpstr>
      <vt:lpstr>FOLLOW US ON SOCIAL MEDIA! </vt:lpstr>
      <vt:lpstr>Visit our Website!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Counseling Services</dc:title>
  <dc:creator>Kalafsky, Sarah B.</dc:creator>
  <cp:lastModifiedBy>Flores, Liza M.</cp:lastModifiedBy>
  <cp:revision>12</cp:revision>
  <dcterms:created xsi:type="dcterms:W3CDTF">2021-12-13T14:36:30Z</dcterms:created>
  <dcterms:modified xsi:type="dcterms:W3CDTF">2022-08-09T20:33:24Z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0x010100E49C43DDF4C8CF4DBB5FE9047866DE19</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