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 Audette" userId="d391bc75547c8b2c" providerId="LiveId" clId="{AA550F05-D1B1-48D5-9065-F3438B3D86BA}"/>
    <pc:docChg chg="modSld">
      <pc:chgData name="Michel Audette" userId="d391bc75547c8b2c" providerId="LiveId" clId="{AA550F05-D1B1-48D5-9065-F3438B3D86BA}" dt="2021-01-20T21:09:17.515" v="15" actId="20577"/>
      <pc:docMkLst>
        <pc:docMk/>
      </pc:docMkLst>
      <pc:sldChg chg="modSp mod">
        <pc:chgData name="Michel Audette" userId="d391bc75547c8b2c" providerId="LiveId" clId="{AA550F05-D1B1-48D5-9065-F3438B3D86BA}" dt="2021-01-20T21:09:17.515" v="15" actId="20577"/>
        <pc:sldMkLst>
          <pc:docMk/>
          <pc:sldMk cId="3697121044" sldId="258"/>
        </pc:sldMkLst>
        <pc:spChg chg="mod">
          <ac:chgData name="Michel Audette" userId="d391bc75547c8b2c" providerId="LiveId" clId="{AA550F05-D1B1-48D5-9065-F3438B3D86BA}" dt="2021-01-20T21:09:17.515" v="15" actId="20577"/>
          <ac:spMkLst>
            <pc:docMk/>
            <pc:sldMk cId="3697121044" sldId="258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548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1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24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1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34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3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7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28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3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36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CA327-E231-414A-B60B-3C04B1D37ECB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E5C7-486D-4D0F-8FDF-F923B0B8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90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83" y="1"/>
            <a:ext cx="10515600" cy="1255222"/>
          </a:xfrm>
        </p:spPr>
        <p:txBody>
          <a:bodyPr/>
          <a:lstStyle/>
          <a:p>
            <a:r>
              <a:rPr lang="en-US" dirty="0"/>
              <a:t>Proposed Ph.D. Curriculum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49383" y="945572"/>
            <a:ext cx="5511337" cy="568382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800" b="1" dirty="0"/>
              <a:t>48 CH total</a:t>
            </a:r>
          </a:p>
          <a:p>
            <a:pPr marL="0" indent="0">
              <a:buNone/>
            </a:pPr>
            <a:r>
              <a:rPr lang="en-US" sz="8800" u="sng" dirty="0"/>
              <a:t>Required Core courses: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8800" u="sng" dirty="0"/>
              <a:t>BME 821 Mathematical Modeling in Physiology I (Audette, 3 CH) 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8800" u="sng" dirty="0"/>
              <a:t>BME 820 Modern Biomedical Instrumentation (</a:t>
            </a:r>
            <a:r>
              <a:rPr lang="en-US" sz="8800" u="sng" dirty="0" err="1"/>
              <a:t>Sozer</a:t>
            </a:r>
            <a:r>
              <a:rPr lang="en-US" sz="8800" u="sng" dirty="0"/>
              <a:t>, 3 CH)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8800" u="sng" dirty="0"/>
              <a:t>BME 826 Biomaterials (</a:t>
            </a:r>
            <a:r>
              <a:rPr lang="en-US" sz="8800" u="sng" dirty="0" err="1"/>
              <a:t>Bulysheva</a:t>
            </a:r>
            <a:r>
              <a:rPr lang="en-US" sz="8800" u="sng" dirty="0"/>
              <a:t>, 3 CH)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8800" u="sng" dirty="0"/>
              <a:t>BME 895 Biomechanics (</a:t>
            </a:r>
            <a:r>
              <a:rPr lang="en-US" sz="8800" u="sng" dirty="0" err="1"/>
              <a:t>Ringleb</a:t>
            </a:r>
            <a:r>
              <a:rPr lang="en-US" sz="8800" u="sng" dirty="0"/>
              <a:t>, 3CH)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8800" dirty="0"/>
              <a:t>BME 747 Responsible conduct in research (2 CH)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8800" dirty="0"/>
              <a:t>BME 895- Sp. Topics Grant Writing (</a:t>
            </a:r>
            <a:r>
              <a:rPr lang="en-US" sz="8800" dirty="0" err="1"/>
              <a:t>Bulysheva</a:t>
            </a:r>
            <a:r>
              <a:rPr lang="en-US" sz="8800" dirty="0"/>
              <a:t>, 1 CH)</a:t>
            </a:r>
          </a:p>
          <a:p>
            <a:pPr marL="0" indent="0">
              <a:buNone/>
            </a:pPr>
            <a:r>
              <a:rPr lang="en-US" sz="9200" dirty="0"/>
              <a:t>9 CH electives</a:t>
            </a:r>
          </a:p>
          <a:p>
            <a:pPr marL="0" indent="0">
              <a:buNone/>
            </a:pPr>
            <a:r>
              <a:rPr lang="en-US" sz="9200" dirty="0"/>
              <a:t>24 CH research </a:t>
            </a:r>
          </a:p>
          <a:p>
            <a:pPr marL="0" indent="0">
              <a:buNone/>
            </a:pPr>
            <a:r>
              <a:rPr lang="en-US" sz="9200" dirty="0"/>
              <a:t>5 courses at 800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64382" y="1509741"/>
            <a:ext cx="6227618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800" u="sng" dirty="0"/>
              <a:t>Prerequisites: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400" dirty="0"/>
              <a:t>Statistics course: STAT 306, BIOL 857 or equivalent.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400" dirty="0"/>
              <a:t>Differential equations: MATH 307 or equivalent</a:t>
            </a:r>
          </a:p>
          <a:p>
            <a:pPr marL="457200" lvl="1" indent="0">
              <a:buNone/>
            </a:pPr>
            <a:r>
              <a:rPr lang="en-US" sz="8000" dirty="0"/>
              <a:t>(MATH 212 as well, if candidate has no Calc II).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400" dirty="0"/>
              <a:t>Anatomy/Physiology: BIOL 250, 590, or equivalent.</a:t>
            </a:r>
          </a:p>
          <a:p>
            <a:pPr marL="0" indent="0">
              <a:buNone/>
            </a:pPr>
            <a:r>
              <a:rPr lang="en-US" sz="8800" dirty="0"/>
              <a:t> </a:t>
            </a:r>
          </a:p>
          <a:p>
            <a:pPr marL="0" indent="0">
              <a:buNone/>
            </a:pPr>
            <a:r>
              <a:rPr lang="en-US" sz="8800" u="sng" dirty="0"/>
              <a:t>Encouraged Publications:</a:t>
            </a:r>
          </a:p>
          <a:p>
            <a:pPr marL="0" indent="0">
              <a:buNone/>
            </a:pPr>
            <a:r>
              <a:rPr lang="en-US" sz="8800" dirty="0"/>
              <a:t>Two manuscripts submitted for peer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121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A10C9-718E-DA4E-8373-767FBF2E6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Elective Rotation Schedule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D030DE9-AC47-DC42-A0A2-DAD7F36380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998210"/>
              </p:ext>
            </p:extLst>
          </p:nvPr>
        </p:nvGraphicFramePr>
        <p:xfrm>
          <a:off x="731520" y="2255520"/>
          <a:ext cx="10850880" cy="3429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8364">
                  <a:extLst>
                    <a:ext uri="{9D8B030D-6E8A-4147-A177-3AD203B41FA5}">
                      <a16:colId xmlns:a16="http://schemas.microsoft.com/office/drawing/2014/main" val="2439903985"/>
                    </a:ext>
                  </a:extLst>
                </a:gridCol>
                <a:gridCol w="3825130">
                  <a:extLst>
                    <a:ext uri="{9D8B030D-6E8A-4147-A177-3AD203B41FA5}">
                      <a16:colId xmlns:a16="http://schemas.microsoft.com/office/drawing/2014/main" val="2242261341"/>
                    </a:ext>
                  </a:extLst>
                </a:gridCol>
                <a:gridCol w="4137386">
                  <a:extLst>
                    <a:ext uri="{9D8B030D-6E8A-4147-A177-3AD203B41FA5}">
                      <a16:colId xmlns:a16="http://schemas.microsoft.com/office/drawing/2014/main" val="127800897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Modern Biomedical Instrumentation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Sozer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227176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Mathematical Modeling in Physiology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Audette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374268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Biomechanics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Ringleb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22358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Biomaterials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Bulysheva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430086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Modern Biomedical Instrumentation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Sozer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923412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Mathematical Modeling in Physiology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Audette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014941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Biomechanics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Ringleb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765477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Biomaterials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Bulysheva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0190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81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Currently Listed Electives for Ph.D.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BME 554 Introduction to </a:t>
            </a:r>
            <a:r>
              <a:rPr lang="en-US" dirty="0" err="1"/>
              <a:t>Bioelectrics</a:t>
            </a:r>
            <a:r>
              <a:rPr lang="en-US" dirty="0"/>
              <a:t> (Kong)</a:t>
            </a:r>
          </a:p>
          <a:p>
            <a:r>
              <a:rPr lang="en-US" dirty="0"/>
              <a:t>BME 562 Introduction to Medical Image Analysis (Audette)</a:t>
            </a:r>
          </a:p>
          <a:p>
            <a:r>
              <a:rPr lang="en-US" dirty="0"/>
              <a:t>BME 564 Biomedical Applications of Low Temperature Plasmas (</a:t>
            </a:r>
            <a:r>
              <a:rPr lang="en-US" dirty="0" err="1"/>
              <a:t>Laroussi</a:t>
            </a:r>
            <a:r>
              <a:rPr lang="en-US" dirty="0"/>
              <a:t>)</a:t>
            </a:r>
          </a:p>
          <a:p>
            <a:r>
              <a:rPr lang="en-US" dirty="0"/>
              <a:t>BME 612 Digital Signal Processing I (</a:t>
            </a:r>
            <a:r>
              <a:rPr lang="en-US" dirty="0" err="1"/>
              <a:t>Elbakary</a:t>
            </a:r>
            <a:r>
              <a:rPr lang="en-US" dirty="0"/>
              <a:t>)</a:t>
            </a:r>
          </a:p>
          <a:p>
            <a:r>
              <a:rPr lang="en-US" dirty="0"/>
              <a:t>BME 820 Modern Biomedical Instrumentation (</a:t>
            </a:r>
            <a:r>
              <a:rPr lang="en-US" dirty="0" err="1"/>
              <a:t>Sozer</a:t>
            </a:r>
            <a:r>
              <a:rPr lang="en-US" dirty="0"/>
              <a:t>)</a:t>
            </a:r>
          </a:p>
          <a:p>
            <a:r>
              <a:rPr lang="en-US" dirty="0"/>
              <a:t>BME 821 Mathematical Modeling in Physiology I (Audette)</a:t>
            </a:r>
          </a:p>
          <a:p>
            <a:r>
              <a:rPr lang="en-US" dirty="0"/>
              <a:t>BME 822 Mathematical Modeling in Physiology II (Audette)</a:t>
            </a:r>
          </a:p>
          <a:p>
            <a:r>
              <a:rPr lang="en-US" dirty="0"/>
              <a:t>BME 862 Applied Medical Image Analysis (</a:t>
            </a:r>
            <a:r>
              <a:rPr lang="en-US" dirty="0" err="1"/>
              <a:t>Audette</a:t>
            </a:r>
            <a:r>
              <a:rPr lang="en-US" dirty="0"/>
              <a:t>)</a:t>
            </a:r>
          </a:p>
          <a:p>
            <a:r>
              <a:rPr lang="en-US" dirty="0"/>
              <a:t>BME 8XX Cellular Biomechanics (</a:t>
            </a:r>
            <a:r>
              <a:rPr lang="en-US" dirty="0" err="1"/>
              <a:t>Maruthamuthu</a:t>
            </a:r>
            <a:r>
              <a:rPr lang="en-US" dirty="0"/>
              <a:t>)</a:t>
            </a:r>
          </a:p>
          <a:p>
            <a:r>
              <a:rPr lang="en-US" dirty="0"/>
              <a:t>BME 895 Special Topics in Biomedical Engineering (many)</a:t>
            </a:r>
          </a:p>
        </p:txBody>
      </p:sp>
    </p:spTree>
    <p:extLst>
      <p:ext uri="{BB962C8B-B14F-4D97-AF65-F5344CB8AC3E}">
        <p14:creationId xmlns:p14="http://schemas.microsoft.com/office/powerpoint/2010/main" val="3260243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7656</TotalTime>
  <Words>290</Words>
  <Application>Microsoft Office PowerPoint</Application>
  <PresentationFormat>Widescreen</PresentationFormat>
  <Paragraphs>56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Proposed Ph.D. Curriculum</vt:lpstr>
      <vt:lpstr>Proposed Elective Rotation Schedule</vt:lpstr>
      <vt:lpstr>Currently Listed Electives for Ph.D. Curriculum</vt:lpstr>
    </vt:vector>
  </TitlesOfParts>
  <Company>Old Dominion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Curriculum Revision</dc:title>
  <dc:creator>Bulysheva, Anna</dc:creator>
  <cp:lastModifiedBy>Michel Audette</cp:lastModifiedBy>
  <cp:revision>36</cp:revision>
  <dcterms:created xsi:type="dcterms:W3CDTF">2019-02-07T14:47:45Z</dcterms:created>
  <dcterms:modified xsi:type="dcterms:W3CDTF">2021-01-20T21:09:25Z</dcterms:modified>
</cp:coreProperties>
</file>