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5"/>
  </p:notesMasterIdLst>
  <p:sldIdLst>
    <p:sldId id="256" r:id="rId2"/>
    <p:sldId id="314" r:id="rId3"/>
    <p:sldId id="307" r:id="rId4"/>
    <p:sldId id="316" r:id="rId5"/>
    <p:sldId id="308" r:id="rId6"/>
    <p:sldId id="317" r:id="rId7"/>
    <p:sldId id="321" r:id="rId8"/>
    <p:sldId id="322" r:id="rId9"/>
    <p:sldId id="324" r:id="rId10"/>
    <p:sldId id="323" r:id="rId11"/>
    <p:sldId id="319" r:id="rId12"/>
    <p:sldId id="320" r:id="rId13"/>
    <p:sldId id="31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>
      <p:cViewPr varScale="1">
        <p:scale>
          <a:sx n="75" d="100"/>
          <a:sy n="75" d="100"/>
        </p:scale>
        <p:origin x="10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BD4D-FA0E-497D-A430-66FC8313135F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99E3FC-27C0-4F2E-ABF7-AF0F7869EB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42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CB9550-3F0F-4A0C-A0FE-7162E94417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8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3FF37B-0EDF-4345-812E-938326B7F5F8}" type="slidenum">
              <a:rPr lang="en-US"/>
              <a:pPr/>
              <a:t>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BD77F-D860-459B-95E6-40AB641EA6E4}" type="slidenum">
              <a:rPr lang="en-US"/>
              <a:pPr/>
              <a:t>5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57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8E9E0-DDB0-47B0-9765-13C437DC8C2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69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D667E-C04C-41DD-A18A-8DC5BE0FA5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AC3E-32BC-490F-B00B-57098A041A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DF65C-5AF5-43FC-A502-27305E3F3A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DAC4A-0D18-4D35-BD6D-E65B62FF17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835D0-9271-4026-9F88-65380FDA17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F6D36-7A37-48A7-B4EA-70B1E0238E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2F27-B859-4F05-9DDF-DFC87EBE5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41D14-A41E-4B57-B85B-2A1E4200E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AA82E-DE06-4F95-A056-4D1BAEA762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E692F-930B-4D42-9470-8BDC1D544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FD7A6B-BDCB-4FE8-8FA7-AAB6C68509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974B1C-2B8E-4B63-BAE8-6CC9A2FEE4B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du.edu/impact/responsible-conduct-of-train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600200"/>
          </a:xfrm>
        </p:spPr>
        <p:txBody>
          <a:bodyPr/>
          <a:lstStyle/>
          <a:p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/>
              </a:rPr>
              <a:t>Responsible Conduct of Research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Adam J. Rubenstein, Ph.D.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Assistant Vice President for Research Compliance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CITI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415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Detailed instructions can be found online at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http://www.odu.edu/impact/responsible-conduct-of-training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/>
              <a:t>Complete the training at your own pace (allow for 3-4 hours)</a:t>
            </a:r>
          </a:p>
          <a:p>
            <a:endParaRPr lang="en-US" dirty="0"/>
          </a:p>
          <a:p>
            <a:r>
              <a:rPr lang="en-US" dirty="0"/>
              <a:t>Office of the University Registrar will be tracking completion of this requirement and typically updates your status within 24-48 hours of completion</a:t>
            </a:r>
          </a:p>
          <a:p>
            <a:endParaRPr lang="en-US" dirty="0"/>
          </a:p>
          <a:p>
            <a:r>
              <a:rPr lang="en-US" dirty="0"/>
              <a:t>Holds can only be lifted by the Registrar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13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/>
          <a:lstStyle/>
          <a:p>
            <a:pPr algn="ctr" eaLnBrk="1" hangingPunct="1"/>
            <a:r>
              <a:rPr lang="en-US" dirty="0">
                <a:effectLst/>
              </a:rPr>
              <a:t>Research Compliance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686800" cy="494080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Char char="•"/>
            </a:pPr>
            <a:r>
              <a:rPr lang="en-US" dirty="0">
                <a:effectLst/>
              </a:rPr>
              <a:t>Conformance with Federal, State, and Local Regulations and University Policies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effectLst/>
              </a:rPr>
              <a:t>Protection of human subjects</a:t>
            </a:r>
          </a:p>
          <a:p>
            <a:pPr lvl="2">
              <a:buFontTx/>
              <a:buChar char="•"/>
            </a:pPr>
            <a:r>
              <a:rPr lang="en-US" dirty="0"/>
              <a:t>Institutional Review Board (IRB)</a:t>
            </a:r>
            <a:endParaRPr lang="en-US" dirty="0">
              <a:effectLst/>
            </a:endParaRPr>
          </a:p>
          <a:p>
            <a:pPr lvl="1" eaLnBrk="1" hangingPunct="1">
              <a:buFontTx/>
              <a:buChar char="•"/>
            </a:pPr>
            <a:r>
              <a:rPr lang="en-US" dirty="0">
                <a:effectLst/>
              </a:rPr>
              <a:t>Welfare of laboratory animals</a:t>
            </a:r>
          </a:p>
          <a:p>
            <a:pPr lvl="2">
              <a:buFontTx/>
              <a:buChar char="•"/>
            </a:pPr>
            <a:r>
              <a:rPr lang="en-US" dirty="0"/>
              <a:t>Institutional Animal Care and Use Committee (IACUC)</a:t>
            </a:r>
            <a:endParaRPr lang="en-US" dirty="0">
              <a:effectLst/>
            </a:endParaRPr>
          </a:p>
          <a:p>
            <a:pPr lvl="1" eaLnBrk="1" hangingPunct="1">
              <a:buFontTx/>
              <a:buChar char="•"/>
            </a:pPr>
            <a:r>
              <a:rPr lang="en-US" dirty="0">
                <a:effectLst/>
              </a:rPr>
              <a:t>Safe use of radioactive material &amp;radiation-producing machines</a:t>
            </a:r>
          </a:p>
          <a:p>
            <a:pPr lvl="2">
              <a:buFontTx/>
              <a:buChar char="•"/>
            </a:pPr>
            <a:r>
              <a:rPr lang="en-US" dirty="0"/>
              <a:t>Radiation Safety Committee (RSC)</a:t>
            </a:r>
            <a:endParaRPr lang="en-US" dirty="0">
              <a:effectLst/>
            </a:endParaRPr>
          </a:p>
          <a:p>
            <a:pPr lvl="1" eaLnBrk="1" hangingPunct="1">
              <a:buFontTx/>
              <a:buChar char="•"/>
            </a:pPr>
            <a:r>
              <a:rPr lang="en-US" dirty="0">
                <a:effectLst/>
              </a:rPr>
              <a:t>Safe conduct of recombinant DNA research</a:t>
            </a:r>
          </a:p>
          <a:p>
            <a:pPr lvl="2">
              <a:buFontTx/>
              <a:buChar char="•"/>
            </a:pPr>
            <a:r>
              <a:rPr lang="en-US" dirty="0"/>
              <a:t>Institutional Biosafety Committee (IBC)</a:t>
            </a:r>
            <a:endParaRPr lang="en-US" dirty="0">
              <a:effectLst/>
            </a:endParaRPr>
          </a:p>
          <a:p>
            <a:pPr lvl="1" eaLnBrk="1" hangingPunct="1">
              <a:buFontTx/>
              <a:buChar char="•"/>
            </a:pPr>
            <a:r>
              <a:rPr lang="en-US" dirty="0">
                <a:effectLst/>
              </a:rPr>
              <a:t>Attention to safety and integrity issues</a:t>
            </a:r>
          </a:p>
          <a:p>
            <a:pPr lvl="1" eaLnBrk="1" hangingPunct="1">
              <a:buFontTx/>
              <a:buChar char="•"/>
            </a:pPr>
            <a:r>
              <a:rPr lang="en-US" dirty="0"/>
              <a:t>Export Controls</a:t>
            </a:r>
          </a:p>
          <a:p>
            <a:pPr lvl="1" eaLnBrk="1" hangingPunct="1">
              <a:buFontTx/>
              <a:buChar char="•"/>
            </a:pPr>
            <a:r>
              <a:rPr lang="en-US" dirty="0">
                <a:effectLst/>
              </a:rPr>
              <a:t>Conflict of Interest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14400"/>
            <a:ext cx="8107363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5600" dirty="0">
                <a:effectLst/>
              </a:rPr>
              <a:t>Remember</a:t>
            </a:r>
            <a:r>
              <a:rPr lang="en-US" dirty="0">
                <a:effectLst/>
              </a:rPr>
              <a:t>…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077200" cy="43434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dirty="0">
                <a:effectLst/>
                <a:cs typeface="Times New Roman" pitchFamily="18" charset="0"/>
              </a:rPr>
              <a:t>All researchers are expected to uphold the same standards of scientific integrity when conducting research</a:t>
            </a:r>
          </a:p>
          <a:p>
            <a:pPr eaLnBrk="1" hangingPunct="1">
              <a:buFontTx/>
              <a:buChar char="•"/>
            </a:pPr>
            <a:endParaRPr lang="en-US" dirty="0">
              <a:effectLst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effectLst/>
                <a:cs typeface="Times New Roman" pitchFamily="18" charset="0"/>
              </a:rPr>
              <a:t>Be aware of Federal, State, Local, and Institutional regulations and guidelines</a:t>
            </a:r>
          </a:p>
          <a:p>
            <a:pPr eaLnBrk="1" hangingPunct="1">
              <a:buFontTx/>
              <a:buChar char="•"/>
            </a:pPr>
            <a:endParaRPr lang="en-US" dirty="0">
              <a:effectLst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dirty="0">
                <a:effectLst/>
                <a:cs typeface="Times New Roman" pitchFamily="18" charset="0"/>
              </a:rPr>
              <a:t>Ask questions</a:t>
            </a:r>
            <a:endParaRPr lang="en-US" sz="2800" b="1" dirty="0">
              <a:effectLst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91600" cy="1981200"/>
          </a:xfrm>
        </p:spPr>
        <p:txBody>
          <a:bodyPr/>
          <a:lstStyle/>
          <a:p>
            <a:r>
              <a:rPr lang="en-US" dirty="0"/>
              <a:t>Office of Research – Research Compliance</a:t>
            </a:r>
          </a:p>
          <a:p>
            <a:pPr lvl="1"/>
            <a:r>
              <a:rPr lang="en-US" dirty="0"/>
              <a:t>http://www.odu.edu/research</a:t>
            </a:r>
            <a:endParaRPr lang="en-US" sz="2400" dirty="0"/>
          </a:p>
          <a:p>
            <a:r>
              <a:rPr lang="en-US" dirty="0"/>
              <a:t>Collaborative Institutional Training Initiative (CITI)</a:t>
            </a:r>
          </a:p>
          <a:p>
            <a:pPr lvl="1"/>
            <a:r>
              <a:rPr lang="en-US" sz="2400" dirty="0"/>
              <a:t>http://www.citiprogram.org/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3657600"/>
            <a:ext cx="4267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Adam J. Rubenstein, Ph.D.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Assistant Vice President for Research Compliance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arubenst@odu.edu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757-683-3686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95800" y="3657600"/>
            <a:ext cx="449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Danielle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Dady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B.S.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Senior Research Compliance Coordinator</a:t>
            </a: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ddady@odu.edu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757-683-5451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8594" y="5023247"/>
            <a:ext cx="449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Danielle Faulkner, B.S., CIP</a:t>
            </a:r>
          </a:p>
          <a:p>
            <a:r>
              <a:rPr lang="en-US" sz="2000">
                <a:latin typeface="Times New Roman" pitchFamily="18" charset="0"/>
                <a:cs typeface="Times New Roman" pitchFamily="18" charset="0"/>
              </a:rPr>
              <a:t>Senior Research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Compliance Coordinator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dcfaulkn@odu.edu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757-683-4636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/>
              <a:t>Training Requirement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3058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800" dirty="0"/>
              <a:t>“All graduate students who were admitted or readmitted to a degree or graduate licensure program as of fall 2010 must complete the Collaborative Institutional Training Initiative (CITI) basic course… </a:t>
            </a:r>
          </a:p>
          <a:p>
            <a:pPr algn="just"/>
            <a:r>
              <a:rPr lang="en-US" sz="2800" dirty="0"/>
              <a:t>Completion of the RCR modules will be tracked through the CITI website and is a graduation requirement. </a:t>
            </a:r>
          </a:p>
          <a:p>
            <a:pPr algn="just"/>
            <a:r>
              <a:rPr lang="en-US" sz="2800" dirty="0"/>
              <a:t>The RCR modules must be completed prior to completion of 12 semester hours..”</a:t>
            </a:r>
          </a:p>
          <a:p>
            <a:pPr marL="0" indent="0" algn="just">
              <a:buNone/>
            </a:pPr>
            <a:endParaRPr lang="en-US" sz="2800" dirty="0"/>
          </a:p>
          <a:p>
            <a:pPr marL="568325" lvl="1" indent="-176213">
              <a:buNone/>
            </a:pPr>
            <a:r>
              <a:rPr lang="en-US" dirty="0"/>
              <a:t>- </a:t>
            </a:r>
            <a:r>
              <a:rPr lang="en-US" sz="2000" dirty="0"/>
              <a:t>Responsible Conduct of Research Policy, Graduate Catalog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832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Responsible Conduct of Research</a:t>
            </a:r>
            <a:br>
              <a:rPr lang="en-US" dirty="0"/>
            </a:br>
            <a:r>
              <a:rPr lang="en-US" dirty="0"/>
              <a:t>(RCR)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523240" y="2362200"/>
            <a:ext cx="8153400" cy="45720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dirty="0"/>
              <a:t>“The responsible conduct of research means the functioning of the research process meets the professional obligations of scientists and contributes to the perpetuation of science as a social institution held in high regard.”</a:t>
            </a:r>
            <a:endParaRPr lang="en-US" sz="2400" dirty="0"/>
          </a:p>
          <a:p>
            <a:pPr algn="ctr">
              <a:buFontTx/>
              <a:buNone/>
            </a:pPr>
            <a:endParaRPr lang="en-US" sz="2400" dirty="0"/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533400" y="6019800"/>
            <a:ext cx="8305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en-US" dirty="0">
                <a:latin typeface="Arial" pitchFamily="34" charset="0"/>
              </a:rPr>
              <a:t>Lawrence Rhodes, Office of Research Integrity</a:t>
            </a:r>
          </a:p>
          <a:p>
            <a:endParaRPr lang="en-US" dirty="0"/>
          </a:p>
        </p:txBody>
      </p:sp>
      <p:graphicFrame>
        <p:nvGraphicFramePr>
          <p:cNvPr id="148485" name="Object 5"/>
          <p:cNvGraphicFramePr>
            <a:graphicFrameLocks noChangeAspect="1"/>
          </p:cNvGraphicFramePr>
          <p:nvPr/>
        </p:nvGraphicFramePr>
        <p:xfrm>
          <a:off x="4191000" y="5105400"/>
          <a:ext cx="112395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07" name="Photo Editor Photo" r:id="rId4" imgW="1428949" imgH="676369" progId="">
                  <p:embed/>
                </p:oleObj>
              </mc:Choice>
              <mc:Fallback>
                <p:oleObj name="Photo Editor Photo" r:id="rId4" imgW="1428949" imgH="67636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1123950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dirty="0">
                <a:latin typeface="Verdana" pitchFamily="34" charset="0"/>
              </a:rPr>
              <a:t>Shared Values*</a:t>
            </a:r>
            <a:endParaRPr lang="en-US" sz="4800" dirty="0">
              <a:latin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400" b="1" dirty="0"/>
              <a:t>Honesty</a:t>
            </a:r>
            <a:r>
              <a:rPr lang="en-US" sz="2400" dirty="0"/>
              <a:t> – conveying information truthfully and honoring commitments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b="1" dirty="0"/>
              <a:t>Accuracy</a:t>
            </a:r>
            <a:r>
              <a:rPr lang="en-US" sz="2400" dirty="0"/>
              <a:t> – reporting findings precisely and taking care to avoid errors of omission and commission 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b="1" dirty="0"/>
              <a:t>Objectivity</a:t>
            </a:r>
            <a:r>
              <a:rPr lang="en-US" sz="2400" dirty="0"/>
              <a:t> – letting the facts speak for themselves and avoiding improper bias.</a:t>
            </a:r>
          </a:p>
          <a:p>
            <a:pPr marL="609600" indent="-609600">
              <a:lnSpc>
                <a:spcPct val="90000"/>
              </a:lnSpc>
            </a:pPr>
            <a:r>
              <a:rPr lang="en-US" sz="2400" b="1" dirty="0"/>
              <a:t>Efficiency</a:t>
            </a:r>
            <a:r>
              <a:rPr lang="en-US" sz="2400" dirty="0"/>
              <a:t> – using resources wisely, appropriately, and avoiding waste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638800"/>
            <a:ext cx="77724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/>
              <a:t>*</a:t>
            </a:r>
            <a:r>
              <a:rPr lang="en-US" dirty="0"/>
              <a:t>Introduction to the Responsible Conduct of Research, N. </a:t>
            </a:r>
            <a:r>
              <a:rPr lang="en-US" dirty="0" err="1"/>
              <a:t>Steneck</a:t>
            </a:r>
            <a:r>
              <a:rPr lang="en-US" dirty="0"/>
              <a:t>, ORI, 2004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algn="ctr"/>
            <a:r>
              <a:rPr lang="en-US" dirty="0"/>
              <a:t>RCR Core Elements</a:t>
            </a:r>
          </a:p>
        </p:txBody>
      </p:sp>
      <p:sp>
        <p:nvSpPr>
          <p:cNvPr id="15053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4953000"/>
          </a:xfrm>
        </p:spPr>
        <p:txBody>
          <a:bodyPr/>
          <a:lstStyle/>
          <a:p>
            <a:r>
              <a:rPr lang="en-US" sz="2600" dirty="0"/>
              <a:t>Human subjects</a:t>
            </a:r>
          </a:p>
          <a:p>
            <a:r>
              <a:rPr lang="en-US" sz="2600" dirty="0"/>
              <a:t>Animal subjects</a:t>
            </a:r>
          </a:p>
          <a:p>
            <a:r>
              <a:rPr lang="en-US" sz="2600" dirty="0"/>
              <a:t>Data acquisition, management, sharing, ownership</a:t>
            </a:r>
          </a:p>
          <a:p>
            <a:r>
              <a:rPr lang="en-US" sz="2600" dirty="0"/>
              <a:t>Publication practices/responsible authorship</a:t>
            </a:r>
          </a:p>
          <a:p>
            <a:r>
              <a:rPr lang="en-US" sz="2600" dirty="0"/>
              <a:t>Peer review</a:t>
            </a:r>
          </a:p>
          <a:p>
            <a:r>
              <a:rPr lang="en-US" sz="2600" dirty="0"/>
              <a:t>Mentor/trainee responsibilities </a:t>
            </a:r>
          </a:p>
          <a:p>
            <a:r>
              <a:rPr lang="en-US" sz="2600" dirty="0"/>
              <a:t>Conflict of interest/commitment</a:t>
            </a:r>
          </a:p>
          <a:p>
            <a:r>
              <a:rPr lang="en-US" sz="2600" dirty="0"/>
              <a:t>Collaborative science</a:t>
            </a:r>
          </a:p>
          <a:p>
            <a:r>
              <a:rPr lang="en-US" sz="2600" dirty="0"/>
              <a:t>Research misconduct</a:t>
            </a:r>
          </a:p>
          <a:p>
            <a:pPr>
              <a:buFontTx/>
              <a:buNone/>
            </a:pP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Satisfying the training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036" y="1524000"/>
            <a:ext cx="8686800" cy="4389120"/>
          </a:xfrm>
        </p:spPr>
        <p:txBody>
          <a:bodyPr/>
          <a:lstStyle/>
          <a:p>
            <a:r>
              <a:rPr lang="en-US" dirty="0"/>
              <a:t>Register for a CITI account at http://www.citiprogram.org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5235346" cy="423326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05400" y="2819400"/>
            <a:ext cx="12192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297906"/>
            <a:ext cx="5436336" cy="4395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CITI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389120"/>
          </a:xfrm>
        </p:spPr>
        <p:txBody>
          <a:bodyPr/>
          <a:lstStyle/>
          <a:p>
            <a:r>
              <a:rPr lang="en-US" dirty="0"/>
              <a:t>Affiliate with ODU!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38400" y="5334000"/>
            <a:ext cx="1524000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7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66317"/>
            <a:ext cx="6324600" cy="48916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CITI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389120"/>
          </a:xfrm>
        </p:spPr>
        <p:txBody>
          <a:bodyPr/>
          <a:lstStyle/>
          <a:p>
            <a:r>
              <a:rPr lang="en-US" dirty="0"/>
              <a:t>Select Responsible Conduct of Research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371600" y="4876800"/>
            <a:ext cx="19050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32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CITI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389120"/>
          </a:xfrm>
        </p:spPr>
        <p:txBody>
          <a:bodyPr/>
          <a:lstStyle/>
          <a:p>
            <a:r>
              <a:rPr lang="en-US" dirty="0"/>
              <a:t>Select your RCR curriculum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6248400" cy="47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42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B5394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9C43DDF4C8CF4DBB5FE9047866DE19" ma:contentTypeVersion="4" ma:contentTypeDescription="Create a new document." ma:contentTypeScope="" ma:versionID="46a593d48dfcc0f3cc3a670160933084">
  <xsd:schema xmlns:xsd="http://www.w3.org/2001/XMLSchema" xmlns:xs="http://www.w3.org/2001/XMLSchema" xmlns:p="http://schemas.microsoft.com/office/2006/metadata/properties" xmlns:ns2="f37e507f-91f1-4553-8761-288e432d6281" targetNamespace="http://schemas.microsoft.com/office/2006/metadata/properties" ma:root="true" ma:fieldsID="87242d7b5fb227fbb58b613893c7caa9" ns2:_="">
    <xsd:import namespace="f37e507f-91f1-4553-8761-288e432d62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7e507f-91f1-4553-8761-288e432d62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2608692-D47C-48A0-8586-015A6A6F1033}"/>
</file>

<file path=customXml/itemProps2.xml><?xml version="1.0" encoding="utf-8"?>
<ds:datastoreItem xmlns:ds="http://schemas.openxmlformats.org/officeDocument/2006/customXml" ds:itemID="{950CAD44-33B0-4513-90DB-D2D5DCC81BA3}"/>
</file>

<file path=customXml/itemProps3.xml><?xml version="1.0" encoding="utf-8"?>
<ds:datastoreItem xmlns:ds="http://schemas.openxmlformats.org/officeDocument/2006/customXml" ds:itemID="{50C1A6FA-C0B2-40B2-AE46-5497B6A8A4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</TotalTime>
  <Words>545</Words>
  <Application>Microsoft Office PowerPoint</Application>
  <PresentationFormat>On-screen Show (4:3)</PresentationFormat>
  <Paragraphs>85</Paragraphs>
  <Slides>13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Constantia</vt:lpstr>
      <vt:lpstr>Times New Roman</vt:lpstr>
      <vt:lpstr>Verdana</vt:lpstr>
      <vt:lpstr>Wingdings</vt:lpstr>
      <vt:lpstr>Wingdings 2</vt:lpstr>
      <vt:lpstr>Flow</vt:lpstr>
      <vt:lpstr>Photo Editor Photo</vt:lpstr>
      <vt:lpstr>Responsible Conduct of Research</vt:lpstr>
      <vt:lpstr>Training Requirement  </vt:lpstr>
      <vt:lpstr>Responsible Conduct of Research (RCR)</vt:lpstr>
      <vt:lpstr>Shared Values*</vt:lpstr>
      <vt:lpstr>RCR Core Elements</vt:lpstr>
      <vt:lpstr>Satisfying the training requirement</vt:lpstr>
      <vt:lpstr>CITI Training</vt:lpstr>
      <vt:lpstr>CITI Training</vt:lpstr>
      <vt:lpstr>CITI Training</vt:lpstr>
      <vt:lpstr>CITI Training</vt:lpstr>
      <vt:lpstr>Research Compliance</vt:lpstr>
      <vt:lpstr>Remember…</vt:lpstr>
      <vt:lpstr>Resources</vt:lpstr>
    </vt:vector>
  </TitlesOfParts>
  <Company>Old Dominion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 J. Rubenstein</dc:creator>
  <cp:lastModifiedBy> </cp:lastModifiedBy>
  <cp:revision>40</cp:revision>
  <dcterms:created xsi:type="dcterms:W3CDTF">2008-06-12T15:24:49Z</dcterms:created>
  <dcterms:modified xsi:type="dcterms:W3CDTF">2020-07-22T12:26:59Z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0x010100E49C43DDF4C8CF4DBB5FE9047866DE19</vt:lpwstr>
  </property>
</Properties>
</file>