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2"/>
  </p:notesMasterIdLst>
  <p:handoutMasterIdLst>
    <p:handoutMasterId r:id="rId13"/>
  </p:handoutMasterIdLst>
  <p:sldIdLst>
    <p:sldId id="271" r:id="rId2"/>
    <p:sldId id="257" r:id="rId3"/>
    <p:sldId id="258" r:id="rId4"/>
    <p:sldId id="261" r:id="rId5"/>
    <p:sldId id="260" r:id="rId6"/>
    <p:sldId id="274" r:id="rId7"/>
    <p:sldId id="266" r:id="rId8"/>
    <p:sldId id="267" r:id="rId9"/>
    <p:sldId id="269" r:id="rId10"/>
    <p:sldId id="273" r:id="rId1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35B3-1BF2-453D-A90F-5E0CE2BD8CFB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1710-CC3B-4CDC-9BFC-D0423091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02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8499D7D-745C-4A8C-B2A8-F745D210BFC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D0B702B-D019-48E7-A23F-DB36FB2F1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2930" tIns="46465" rIns="92930" bIns="46465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4F670-9673-451B-9389-51486CFDAF8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29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1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5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1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8D4177-4657-1A4E-A921-DE8A62DA0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CD6553-ECE3-40CA-B942-299F8AE1563A}"/>
              </a:ext>
            </a:extLst>
          </p:cNvPr>
          <p:cNvSpPr/>
          <p:nvPr/>
        </p:nvSpPr>
        <p:spPr>
          <a:xfrm>
            <a:off x="0" y="5487686"/>
            <a:ext cx="12188952" cy="1372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374874-739E-4FF2-A7F3-3773401359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7018"/>
          <a:stretch/>
        </p:blipFill>
        <p:spPr>
          <a:xfrm>
            <a:off x="4754880" y="5487686"/>
            <a:ext cx="2687841" cy="1275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FE68F1-7434-4606-8714-62B4CE9435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22" t="4" b="-4"/>
          <a:stretch/>
        </p:blipFill>
        <p:spPr>
          <a:xfrm flipV="1">
            <a:off x="-3049" y="6151268"/>
            <a:ext cx="464537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236E0C-4FEA-47A6-A298-3452F395A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" r="18322" b="-4"/>
          <a:stretch/>
        </p:blipFill>
        <p:spPr>
          <a:xfrm flipV="1">
            <a:off x="7543573" y="6156605"/>
            <a:ext cx="4645378" cy="45719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5B8387B4-4677-0648-895D-3D7408678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869" y="2645886"/>
            <a:ext cx="7901213" cy="631340"/>
          </a:xfrm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solidFill>
                  <a:srgbClr val="0E2E5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F0CE68A-E1C4-1145-A5AA-5D580F62F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75" y="3429000"/>
            <a:ext cx="3679825" cy="657225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rgbClr val="0E2E58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SUBHEAD</a:t>
            </a:r>
          </a:p>
        </p:txBody>
      </p:sp>
    </p:spTree>
    <p:extLst>
      <p:ext uri="{BB962C8B-B14F-4D97-AF65-F5344CB8AC3E}">
        <p14:creationId xmlns:p14="http://schemas.microsoft.com/office/powerpoint/2010/main" val="127872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804A0-1676-3C49-A32B-21DA7EDE2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6B68A9A-A833-4ACB-8D44-8D5319773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869" y="2645886"/>
            <a:ext cx="7901213" cy="631340"/>
          </a:xfrm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Presentation Title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CFF2D0E-777B-4CB9-8108-B84D955D3B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75" y="3429000"/>
            <a:ext cx="3679825" cy="657225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SUBHEAD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BFD18A-AB7C-7747-B042-1E242B375525}"/>
              </a:ext>
            </a:extLst>
          </p:cNvPr>
          <p:cNvSpPr/>
          <p:nvPr/>
        </p:nvSpPr>
        <p:spPr>
          <a:xfrm>
            <a:off x="0" y="5487686"/>
            <a:ext cx="12188952" cy="1372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378F33-5C8E-1B45-9834-51B30ABEF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7018"/>
          <a:stretch/>
        </p:blipFill>
        <p:spPr>
          <a:xfrm>
            <a:off x="4754880" y="5487686"/>
            <a:ext cx="2687841" cy="1275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8ADCF7-5AF4-5049-A4F2-C6D139C5A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22" t="4" b="-4"/>
          <a:stretch/>
        </p:blipFill>
        <p:spPr>
          <a:xfrm flipV="1">
            <a:off x="-3049" y="6151268"/>
            <a:ext cx="4645378" cy="457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39B684-7C63-8E49-8395-17F2996662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" r="18322" b="-4"/>
          <a:stretch/>
        </p:blipFill>
        <p:spPr>
          <a:xfrm flipV="1">
            <a:off x="7543573" y="6156605"/>
            <a:ext cx="464537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1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E88F3A-8881-404D-8783-B2D37DD61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110488D-957F-3C40-A68F-29D340A6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869" y="2645886"/>
            <a:ext cx="7901213" cy="631340"/>
          </a:xfrm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8D57A0F-CAC3-FF47-B294-FF707EA526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75" y="3429000"/>
            <a:ext cx="3679825" cy="657225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0A70C-CBD7-1343-BB9B-44C68B67DC10}"/>
              </a:ext>
            </a:extLst>
          </p:cNvPr>
          <p:cNvSpPr/>
          <p:nvPr/>
        </p:nvSpPr>
        <p:spPr>
          <a:xfrm>
            <a:off x="0" y="5487686"/>
            <a:ext cx="12188952" cy="1372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2BA6E0-D7B7-D746-BA8F-1E67048556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7018"/>
          <a:stretch/>
        </p:blipFill>
        <p:spPr>
          <a:xfrm>
            <a:off x="4754880" y="5487686"/>
            <a:ext cx="2687841" cy="1275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588E0-9743-054F-846C-0338D0DEA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22" t="4" b="-4"/>
          <a:stretch/>
        </p:blipFill>
        <p:spPr>
          <a:xfrm flipV="1">
            <a:off x="-3049" y="6151268"/>
            <a:ext cx="4645378" cy="45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6B1041-6D2E-EA4F-BD6D-34F8477A99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" r="18322" b="-4"/>
          <a:stretch/>
        </p:blipFill>
        <p:spPr>
          <a:xfrm flipV="1">
            <a:off x="7543573" y="6156605"/>
            <a:ext cx="464537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1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1E593FC-EA0C-B941-9D02-8466B11A0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1" cy="6858000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C52A903-1CF1-054F-9EA8-6D86F4549A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869" y="2645886"/>
            <a:ext cx="7901213" cy="631340"/>
          </a:xfrm>
        </p:spPr>
        <p:txBody>
          <a:bodyPr>
            <a:noAutofit/>
          </a:bodyPr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1" dirty="0"/>
              <a:t>Presentation Title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B7A47C6-47CB-4646-AD8D-980AA62DD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0375" y="3429000"/>
            <a:ext cx="3679825" cy="657225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SUBHEAD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16B1F-7E47-FA48-A154-6BEA3394FF27}"/>
              </a:ext>
            </a:extLst>
          </p:cNvPr>
          <p:cNvSpPr/>
          <p:nvPr/>
        </p:nvSpPr>
        <p:spPr>
          <a:xfrm>
            <a:off x="0" y="5487686"/>
            <a:ext cx="12188952" cy="1372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50FC3C-BF9A-6248-8C0F-CE9899303D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7018"/>
          <a:stretch/>
        </p:blipFill>
        <p:spPr>
          <a:xfrm>
            <a:off x="4754880" y="5487686"/>
            <a:ext cx="2687841" cy="1275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E8909F-C26F-8A4B-8139-AB1B3B6A2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22" t="4" b="-4"/>
          <a:stretch/>
        </p:blipFill>
        <p:spPr>
          <a:xfrm flipV="1">
            <a:off x="-3049" y="6151268"/>
            <a:ext cx="4645378" cy="45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89E7F4-00BA-9341-87A1-CA4C83095E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" r="18322" b="-4"/>
          <a:stretch/>
        </p:blipFill>
        <p:spPr>
          <a:xfrm flipV="1">
            <a:off x="7543573" y="6156605"/>
            <a:ext cx="464537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1BF5BC-39BD-41B4-95A9-2DFBCC6285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9992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18000C-2412-4415-B270-AF828BE8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593238" y="6350793"/>
            <a:ext cx="5687469" cy="4571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FF6138-AA80-408C-BCB6-50A66DB3A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5250" y="693738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143157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6D9D0E8-27B5-4484-A3CB-83AE97E273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5250" y="1997075"/>
            <a:ext cx="5261723" cy="501650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143157"/>
                </a:solidFill>
              </a:defRPr>
            </a:lvl1pPr>
          </a:lstStyle>
          <a:p>
            <a:pPr lvl="0"/>
            <a:r>
              <a:rPr lang="en-US" dirty="0"/>
              <a:t>THIS IS A SUBHEAD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8FB795E-A8B3-417B-81D1-D864B27AABF1}"/>
              </a:ext>
            </a:extLst>
          </p:cNvPr>
          <p:cNvSpPr/>
          <p:nvPr/>
        </p:nvSpPr>
        <p:spPr>
          <a:xfrm rot="10800000">
            <a:off x="3869307" y="-1"/>
            <a:ext cx="1130613" cy="1126108"/>
          </a:xfrm>
          <a:prstGeom prst="rtTriangle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25A28D-557A-D14C-9A30-910118002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93" y="5623263"/>
            <a:ext cx="2430172" cy="12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85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D1898D-4C12-4A66-B219-AE0A8BC5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7C2CD4-3AD5-4EC9-8A17-4D3550335D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0308" y="2513013"/>
            <a:ext cx="5495407" cy="915987"/>
          </a:xfrm>
        </p:spPr>
        <p:txBody>
          <a:bodyPr>
            <a:noAutofit/>
          </a:bodyPr>
          <a:lstStyle>
            <a:lvl1pPr marL="0" indent="0" algn="ctr">
              <a:buNone/>
              <a:defRPr sz="36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b="1" dirty="0"/>
              <a:t>Divider Title</a:t>
            </a:r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7831FD9-1DCF-43D0-9835-41556B9E9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308" y="3429000"/>
            <a:ext cx="5495407" cy="501650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rgbClr val="143157"/>
                </a:solidFill>
              </a:defRPr>
            </a:lvl1pPr>
          </a:lstStyle>
          <a:p>
            <a:pPr lvl="0"/>
            <a:r>
              <a:rPr lang="en-US" dirty="0"/>
              <a:t>THIS IS A SUBHEAD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D83F30-E740-A54E-AB8C-DAC05E73DE9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8226" y="6336792"/>
            <a:ext cx="466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1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440FF6-52C4-4F4C-8CF4-ADE48A05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12BD534-D0E2-4C08-84FD-D4D3AC6738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5137" y="464013"/>
            <a:ext cx="4821202" cy="599034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Table of Contents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609FBE-DC60-40E8-99FA-D691CFB60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8" y="1121827"/>
            <a:ext cx="1919208" cy="5105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66C245-639E-4C1F-9076-DE5568F480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014" y="1292225"/>
            <a:ext cx="4954326" cy="45942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9EC991C-B24D-468E-A61E-17174036E8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5129" y="0"/>
            <a:ext cx="6087097" cy="685800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D278B-5DFD-F74F-87F1-EE3A86762A90}"/>
              </a:ext>
            </a:extLst>
          </p:cNvPr>
          <p:cNvPicPr>
            <a:picLocks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8226" y="6336792"/>
            <a:ext cx="466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66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8B6D6-77B5-4B4A-B233-B5BF6134069B}"/>
              </a:ext>
            </a:extLst>
          </p:cNvPr>
          <p:cNvPicPr>
            <a:picLocks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48226" y="6336792"/>
            <a:ext cx="466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3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85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8B6D6-77B5-4B4A-B233-B5BF6134069B}"/>
              </a:ext>
            </a:extLst>
          </p:cNvPr>
          <p:cNvPicPr>
            <a:picLocks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48226" y="6336792"/>
            <a:ext cx="466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3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3ACAB-13DB-B049-9E6E-DE62984E6546}"/>
              </a:ext>
            </a:extLst>
          </p:cNvPr>
          <p:cNvPicPr>
            <a:picLocks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48226" y="6336792"/>
            <a:ext cx="466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0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3ACAB-13DB-B049-9E6E-DE62984E6546}"/>
              </a:ext>
            </a:extLst>
          </p:cNvPr>
          <p:cNvPicPr>
            <a:picLocks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48226" y="6336792"/>
            <a:ext cx="46634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5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D78793-F68F-4B38-90EB-C5A02593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17"/>
            <a:ext cx="4951603" cy="51185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9062B98-6AB6-48E6-98CC-21BBBF935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316" y="458068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 Page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336ADC-6677-4543-9B74-CDDC926809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316" y="1347444"/>
            <a:ext cx="8461095" cy="4594225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438A9-A84E-7B4E-B3CB-C46A7AF17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60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ACCA2E5-982A-40DD-BF96-42DB250DD647}"/>
              </a:ext>
            </a:extLst>
          </p:cNvPr>
          <p:cNvSpPr/>
          <p:nvPr/>
        </p:nvSpPr>
        <p:spPr>
          <a:xfrm>
            <a:off x="8751094" y="3429000"/>
            <a:ext cx="3428999" cy="3428999"/>
          </a:xfrm>
          <a:prstGeom prst="rect">
            <a:avLst/>
          </a:prstGeom>
          <a:solidFill>
            <a:srgbClr val="14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  <a:ea typeface="Vitesse Light" charset="0"/>
              <a:cs typeface="Vitesse Ligh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9A93C-7889-4DB1-B44C-3AF7B9FEC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4546618"/>
            <a:ext cx="4951603" cy="51185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4CEB750A-4971-426D-BB42-199A2D49C0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228" y="3903566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Photo Page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C4E94FF-0745-451B-99A7-2B7C53F34A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6228" y="4788273"/>
            <a:ext cx="6993115" cy="1395711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336DA81-F26E-4703-85DD-47E2FCA2D5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6847AB5-0DA1-4133-8650-16D999902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2888" y="4737099"/>
            <a:ext cx="2665412" cy="9447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Callout, caption, or other body copy here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613D6A5-A435-4F7B-8F85-720BF57647A9}"/>
              </a:ext>
            </a:extLst>
          </p:cNvPr>
          <p:cNvGrpSpPr>
            <a:grpSpLocks noChangeAspect="1"/>
          </p:cNvGrpSpPr>
          <p:nvPr/>
        </p:nvGrpSpPr>
        <p:grpSpPr bwMode="auto">
          <a:xfrm rot="16200000">
            <a:off x="7870826" y="3080446"/>
            <a:ext cx="1262063" cy="1262062"/>
            <a:chOff x="4966" y="1915"/>
            <a:chExt cx="795" cy="795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8FBA1E78-1695-452C-B470-22D3A9BF66C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966" y="1923"/>
              <a:ext cx="787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968B465-C324-4646-AEE0-2931B30DC3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3" y="2551"/>
              <a:ext cx="158" cy="159"/>
            </a:xfrm>
            <a:custGeom>
              <a:avLst/>
              <a:gdLst>
                <a:gd name="T0" fmla="*/ 0 w 176"/>
                <a:gd name="T1" fmla="*/ 176 h 176"/>
                <a:gd name="T2" fmla="*/ 0 w 176"/>
                <a:gd name="T3" fmla="*/ 176 h 176"/>
                <a:gd name="T4" fmla="*/ 176 w 176"/>
                <a:gd name="T5" fmla="*/ 176 h 176"/>
                <a:gd name="T6" fmla="*/ 176 w 176"/>
                <a:gd name="T7" fmla="*/ 0 h 176"/>
                <a:gd name="T8" fmla="*/ 0 w 176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0" y="176"/>
                  </a:moveTo>
                  <a:lnTo>
                    <a:pt x="0" y="176"/>
                  </a:lnTo>
                  <a:lnTo>
                    <a:pt x="176" y="176"/>
                  </a:lnTo>
                  <a:lnTo>
                    <a:pt x="176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2B1E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8BB86E4-5FDC-4AF5-A63E-1BC33A40D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4" y="2233"/>
              <a:ext cx="477" cy="477"/>
            </a:xfrm>
            <a:custGeom>
              <a:avLst/>
              <a:gdLst>
                <a:gd name="T0" fmla="*/ 0 w 529"/>
                <a:gd name="T1" fmla="*/ 529 h 529"/>
                <a:gd name="T2" fmla="*/ 0 w 529"/>
                <a:gd name="T3" fmla="*/ 529 h 529"/>
                <a:gd name="T4" fmla="*/ 178 w 529"/>
                <a:gd name="T5" fmla="*/ 529 h 529"/>
                <a:gd name="T6" fmla="*/ 529 w 529"/>
                <a:gd name="T7" fmla="*/ 178 h 529"/>
                <a:gd name="T8" fmla="*/ 529 w 529"/>
                <a:gd name="T9" fmla="*/ 0 h 529"/>
                <a:gd name="T10" fmla="*/ 0 w 529"/>
                <a:gd name="T11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529">
                  <a:moveTo>
                    <a:pt x="0" y="529"/>
                  </a:moveTo>
                  <a:lnTo>
                    <a:pt x="0" y="529"/>
                  </a:lnTo>
                  <a:lnTo>
                    <a:pt x="178" y="529"/>
                  </a:lnTo>
                  <a:lnTo>
                    <a:pt x="529" y="178"/>
                  </a:lnTo>
                  <a:lnTo>
                    <a:pt x="529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2B1E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38D109F-EE45-464D-BE6D-3FFF9ACDD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6" y="1915"/>
              <a:ext cx="795" cy="795"/>
            </a:xfrm>
            <a:custGeom>
              <a:avLst/>
              <a:gdLst>
                <a:gd name="T0" fmla="*/ 882 w 882"/>
                <a:gd name="T1" fmla="*/ 0 h 882"/>
                <a:gd name="T2" fmla="*/ 882 w 882"/>
                <a:gd name="T3" fmla="*/ 0 h 882"/>
                <a:gd name="T4" fmla="*/ 0 w 882"/>
                <a:gd name="T5" fmla="*/ 882 h 882"/>
                <a:gd name="T6" fmla="*/ 178 w 882"/>
                <a:gd name="T7" fmla="*/ 882 h 882"/>
                <a:gd name="T8" fmla="*/ 882 w 882"/>
                <a:gd name="T9" fmla="*/ 177 h 882"/>
                <a:gd name="T10" fmla="*/ 882 w 882"/>
                <a:gd name="T11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2" h="882">
                  <a:moveTo>
                    <a:pt x="882" y="0"/>
                  </a:moveTo>
                  <a:lnTo>
                    <a:pt x="882" y="0"/>
                  </a:lnTo>
                  <a:lnTo>
                    <a:pt x="0" y="882"/>
                  </a:lnTo>
                  <a:lnTo>
                    <a:pt x="178" y="882"/>
                  </a:lnTo>
                  <a:lnTo>
                    <a:pt x="882" y="177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2B1E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939A167-50F0-D942-B096-82082E28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08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A85A1F7-702A-49A4-963E-9B86BEB20D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4263" y="1450975"/>
            <a:ext cx="4629150" cy="4827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11B37-9B57-4F17-974E-B889B88A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83A94-2276-47CB-8852-0627819B3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566" y="4533577"/>
            <a:ext cx="1745172" cy="1745172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232C5EC-9F2E-4F0A-8910-2522B656F7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Photo Page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109F48F-E7B7-4BAF-8651-F7A3E31001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9159" y="1468526"/>
            <a:ext cx="6055151" cy="4594225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54AD53-7742-B44B-ACBE-5A51B2A73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4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69F112-C8F5-4070-95E4-FD7424E4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34000" y="1"/>
            <a:ext cx="6858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FB3672-AB1D-4A8A-9A5D-ABD958AAE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7D95A90-868F-4B8A-A898-602B6054A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Photo Page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24C9DC9-7061-4552-A3A2-33F7EBC574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436" y="1733092"/>
            <a:ext cx="4048899" cy="4007291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7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64617D0-A8FA-4DB5-9B59-6242874B8B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43444" y="1733092"/>
            <a:ext cx="6037262" cy="41470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5DB9B5-427A-774B-9458-B1CCD5D3D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16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1E2370-636D-441C-94FA-C4B8A100B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F1E8987-B567-4B6B-9FCD-6444D32841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Photo Page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6F9F54E-573D-4F95-A349-F6FBD3F223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9159" y="1468526"/>
            <a:ext cx="6055151" cy="4594225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314C2F7-FE92-4B5B-BBF0-F22986EE88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090" y="1656072"/>
            <a:ext cx="2718766" cy="264374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9D78B37-8A0D-4771-8480-C130748D04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66493" y="3465215"/>
            <a:ext cx="2718766" cy="264374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3C3F7-0B1F-48DA-A16D-83ED913E4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33730" y="3952702"/>
            <a:ext cx="1249226" cy="1249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81BEC5-5344-C844-881C-78567904B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3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70D14-390A-4703-899F-47F2134F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23D5516-AA4E-4EEA-9A22-5FF11567BB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Photo Page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0C88692-E394-40F4-BFB1-BB3DF41F70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436" y="1733092"/>
            <a:ext cx="4048899" cy="4007291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7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AF710A-030E-4009-90C5-EBA15F54CA0C}"/>
              </a:ext>
            </a:extLst>
          </p:cNvPr>
          <p:cNvSpPr/>
          <p:nvPr/>
        </p:nvSpPr>
        <p:spPr>
          <a:xfrm>
            <a:off x="6102096" y="0"/>
            <a:ext cx="6089904" cy="6853853"/>
          </a:xfrm>
          <a:prstGeom prst="rect">
            <a:avLst/>
          </a:prstGeom>
          <a:solidFill>
            <a:srgbClr val="14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9701DAF-5E85-44BB-9B73-85430B6CE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0953" y="4567853"/>
            <a:ext cx="3044952" cy="228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7E54AA6D-DA2D-4A2F-B561-8450A9E5BE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79" y="2277706"/>
            <a:ext cx="3042892" cy="228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7C1E6DC0-05D4-40F9-9D4D-36AD300079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7048" y="-1"/>
            <a:ext cx="3044952" cy="228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A79A9DFF-C52B-48A4-881C-E464F6E5EE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1732" y="3015575"/>
            <a:ext cx="2665412" cy="9447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Callout, caption, or other body copy here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25302AB3-07A1-4FE0-BBA9-E68B303523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1866" y="696434"/>
            <a:ext cx="2665412" cy="9447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Callout, caption, or other body copy here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976666C-95CC-455F-A77E-5F564A4B0B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1866" y="5236412"/>
            <a:ext cx="2665412" cy="94473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Callout, caption, or other body copy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17D2AF-01F7-4C4D-8352-7FF3F409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03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74485F-0AEF-4ADE-92FD-76DBF598D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9655664-8D53-469A-9470-BA10065DF8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Infographic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4ADB638-9FA7-4946-8522-D1782594F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436" y="1733092"/>
            <a:ext cx="4942026" cy="4007291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9A63D19B-4B2E-444C-A116-88CB2624FBB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8275" y="710064"/>
            <a:ext cx="5394325" cy="50303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40969-9179-C047-BF00-A8278D4B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9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EF8C3D-63F3-42D9-B45F-6D6B7EACB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A6EF426F-942F-45BE-A72B-2DEA4C3425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Infographic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F7EA0A-5699-4ADF-B93D-54857AC0F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9113355" y="2266756"/>
            <a:ext cx="1768534" cy="892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C1D0C3-F72F-4B9A-AEAD-746B3A092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38845" y="2631609"/>
            <a:ext cx="1768534" cy="892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80EB42-6359-42D2-B90C-CF8B673B0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00000">
            <a:off x="3700156" y="2889296"/>
            <a:ext cx="1768534" cy="892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64E9EF-3D5C-4F2B-A5FA-E52703CD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42" y="2443180"/>
            <a:ext cx="1768534" cy="89223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BC203AD-4CF0-4CBB-9781-168246A095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89146" y="2425647"/>
            <a:ext cx="863600" cy="1177925"/>
          </a:xfrm>
        </p:spPr>
        <p:txBody>
          <a:bodyPr>
            <a:noAutofit/>
          </a:bodyPr>
          <a:lstStyle>
            <a:lvl1pPr marL="0" indent="0" algn="ctr">
              <a:buNone/>
              <a:defRPr sz="9600" b="1">
                <a:solidFill>
                  <a:srgbClr val="2B1ED9"/>
                </a:solidFill>
              </a:defRPr>
            </a:lvl1pPr>
          </a:lstStyle>
          <a:p>
            <a:pPr lvl="0"/>
            <a:r>
              <a:rPr lang="en-US" b="1" dirty="0"/>
              <a:t>9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302AE9A-3BCF-4E29-B416-695983655E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096" y="2427119"/>
            <a:ext cx="1528963" cy="1177925"/>
          </a:xfrm>
        </p:spPr>
        <p:txBody>
          <a:bodyPr>
            <a:noAutofit/>
          </a:bodyPr>
          <a:lstStyle>
            <a:lvl1pPr marL="0" indent="0" algn="ctr">
              <a:buNone/>
              <a:defRPr sz="9600" b="1">
                <a:solidFill>
                  <a:srgbClr val="2B1ED9"/>
                </a:solidFill>
              </a:defRPr>
            </a:lvl1pPr>
          </a:lstStyle>
          <a:p>
            <a:pPr lvl="0"/>
            <a:r>
              <a:rPr lang="en-US" b="1" dirty="0"/>
              <a:t>17</a:t>
            </a:r>
            <a:endParaRPr 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51E6595-4710-47FE-BB4E-BAB1B935F9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630" y="2427119"/>
            <a:ext cx="1528963" cy="1177925"/>
          </a:xfrm>
        </p:spPr>
        <p:txBody>
          <a:bodyPr>
            <a:noAutofit/>
          </a:bodyPr>
          <a:lstStyle>
            <a:lvl1pPr marL="0" indent="0" algn="ctr">
              <a:buNone/>
              <a:defRPr sz="9600" b="1">
                <a:solidFill>
                  <a:srgbClr val="2B1ED9"/>
                </a:solidFill>
              </a:defRPr>
            </a:lvl1pPr>
          </a:lstStyle>
          <a:p>
            <a:pPr lvl="0"/>
            <a:r>
              <a:rPr lang="en-US" b="1" dirty="0"/>
              <a:t>36</a:t>
            </a:r>
            <a:endParaRPr lang="en-U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221B24B-D5B9-4375-9BB1-466C6C905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39254" y="2425646"/>
            <a:ext cx="863600" cy="1177925"/>
          </a:xfrm>
        </p:spPr>
        <p:txBody>
          <a:bodyPr>
            <a:noAutofit/>
          </a:bodyPr>
          <a:lstStyle>
            <a:lvl1pPr marL="0" indent="0" algn="ctr">
              <a:buNone/>
              <a:defRPr sz="9600" b="1">
                <a:solidFill>
                  <a:srgbClr val="2B1ED9"/>
                </a:solidFill>
              </a:defRPr>
            </a:lvl1pPr>
          </a:lstStyle>
          <a:p>
            <a:pPr lvl="0"/>
            <a:r>
              <a:rPr lang="en-US" b="1" dirty="0"/>
              <a:t>2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153AA34-B0FD-4DC0-8C6F-E09E10C7E1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6659" y="3653595"/>
            <a:ext cx="1881187" cy="541337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6D809C"/>
                </a:solidFill>
              </a:defRPr>
            </a:lvl1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endParaRPr lang="en-US" dirty="0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DE1256B8-04E3-4A74-AE71-1905ED27C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0880" y="3653595"/>
            <a:ext cx="1881187" cy="541337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6D809C"/>
                </a:solidFill>
              </a:defRPr>
            </a:lvl1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5F62437E-3378-4A78-ADFB-F9EEFFAE16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2517" y="3653595"/>
            <a:ext cx="1881187" cy="541337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6D809C"/>
                </a:solidFill>
              </a:defRPr>
            </a:lvl1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endParaRPr lang="en-US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1743FF1C-F0E0-4973-80B7-0617CED140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4154" y="3653595"/>
            <a:ext cx="1881187" cy="541337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rgbClr val="6D809C"/>
                </a:solidFill>
              </a:defRPr>
            </a:lvl1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7A461C-E82B-BD42-9B9F-C22737B55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8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4358C2-B592-4E2D-A562-F3E67479F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001CEEE-F0D0-4EA7-B149-A53185B0BF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Infographic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1252DC8-7098-4BCF-B826-610D2C670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9159" y="1468526"/>
            <a:ext cx="6055151" cy="4594225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Veniam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cum, stet </a:t>
            </a:r>
            <a:r>
              <a:rPr lang="en-US" dirty="0" err="1"/>
              <a:t>omnesque</a:t>
            </a:r>
            <a:r>
              <a:rPr lang="en-US" dirty="0"/>
              <a:t> </a:t>
            </a:r>
            <a:r>
              <a:rPr lang="en-US" dirty="0" err="1"/>
              <a:t>forensibus</a:t>
            </a:r>
            <a:r>
              <a:rPr lang="en-US" dirty="0"/>
              <a:t> ex sed.</a:t>
            </a:r>
          </a:p>
          <a:p>
            <a:pPr lvl="1"/>
            <a:r>
              <a:rPr lang="en-US" dirty="0"/>
              <a:t>Ex </a:t>
            </a:r>
            <a:r>
              <a:rPr lang="en-US" dirty="0" err="1"/>
              <a:t>legere</a:t>
            </a:r>
            <a:r>
              <a:rPr lang="en-US" dirty="0"/>
              <a:t> </a:t>
            </a:r>
            <a:r>
              <a:rPr lang="en-US" dirty="0" err="1"/>
              <a:t>alternum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usu</a:t>
            </a:r>
            <a:r>
              <a:rPr lang="en-US" dirty="0"/>
              <a:t>, </a:t>
            </a:r>
            <a:r>
              <a:rPr lang="en-US" dirty="0" err="1"/>
              <a:t>nominavi</a:t>
            </a:r>
            <a:r>
              <a:rPr lang="en-US" dirty="0"/>
              <a:t> </a:t>
            </a:r>
            <a:r>
              <a:rPr lang="en-US" dirty="0" err="1"/>
              <a:t>princepes</a:t>
            </a:r>
            <a:r>
              <a:rPr lang="en-US" dirty="0"/>
              <a:t> cu sea.</a:t>
            </a:r>
          </a:p>
          <a:p>
            <a:pPr lvl="2"/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elaboratet</a:t>
            </a:r>
            <a:r>
              <a:rPr lang="en-US" dirty="0"/>
              <a:t> et pro, lorem option has id.</a:t>
            </a:r>
          </a:p>
          <a:p>
            <a:pPr lvl="3"/>
            <a:r>
              <a:rPr lang="en-US" dirty="0"/>
              <a:t>Sit in </a:t>
            </a:r>
            <a:r>
              <a:rPr lang="en-US" dirty="0" err="1"/>
              <a:t>movet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</a:t>
            </a:r>
            <a:r>
              <a:rPr lang="en-US" dirty="0" err="1"/>
              <a:t>mentitum</a:t>
            </a:r>
            <a:r>
              <a:rPr lang="en-US" dirty="0"/>
              <a:t>, cum in </a:t>
            </a:r>
            <a:r>
              <a:rPr lang="en-US" dirty="0" err="1"/>
              <a:t>unum</a:t>
            </a:r>
            <a:r>
              <a:rPr lang="en-US" dirty="0"/>
              <a:t> </a:t>
            </a:r>
            <a:r>
              <a:rPr lang="en-US" dirty="0" err="1"/>
              <a:t>indoctum</a:t>
            </a:r>
            <a:r>
              <a:rPr lang="en-US" dirty="0"/>
              <a:t> </a:t>
            </a:r>
            <a:r>
              <a:rPr lang="en-US" dirty="0" err="1"/>
              <a:t>urbanitas</a:t>
            </a:r>
            <a:r>
              <a:rPr lang="en-US" dirty="0"/>
              <a:t>, at sed </a:t>
            </a:r>
            <a:r>
              <a:rPr lang="en-US" dirty="0" err="1"/>
              <a:t>assum</a:t>
            </a:r>
            <a:r>
              <a:rPr lang="en-US" dirty="0"/>
              <a:t> </a:t>
            </a:r>
            <a:r>
              <a:rPr lang="en-US" dirty="0" err="1"/>
              <a:t>paulo</a:t>
            </a:r>
            <a:r>
              <a:rPr lang="en-US" dirty="0"/>
              <a:t> commune.</a:t>
            </a:r>
          </a:p>
          <a:p>
            <a:pPr lvl="4"/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cu sed,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</a:t>
            </a:r>
            <a:r>
              <a:rPr lang="en-US" dirty="0" err="1"/>
              <a:t>assueverit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per.</a:t>
            </a:r>
          </a:p>
        </p:txBody>
      </p:sp>
      <p:sp>
        <p:nvSpPr>
          <p:cNvPr id="10" name="Chart Placeholder 12">
            <a:extLst>
              <a:ext uri="{FF2B5EF4-FFF2-40B4-BE49-F238E27FC236}">
                <a16:creationId xmlns:a16="http://schemas.microsoft.com/office/drawing/2014/main" id="{F55C8266-7965-46DD-8B9A-4627A7E90BE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04167" y="1468525"/>
            <a:ext cx="4791678" cy="4594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FBF87C-91AB-8E4B-B4E9-2C4E8388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5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2C3B69-7864-4697-9C8A-4FD69E85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57" y="1117617"/>
            <a:ext cx="4951603" cy="51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147C71-3563-4AC2-BEDA-967406328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9" y="6336792"/>
            <a:ext cx="463891" cy="365760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356BB0DC-7DBB-496E-9B5E-59997C8137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436" y="427603"/>
            <a:ext cx="5261723" cy="877887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rgbClr val="14315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Table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60A5F568-05C1-44EE-B80A-C6EBC94317A6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27075" y="1603375"/>
            <a:ext cx="7742238" cy="27432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BD371443-8FD5-402D-A59F-252F390FFE2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27075" y="4602163"/>
            <a:ext cx="4130675" cy="157321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519831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535625" y="1602684"/>
            <a:ext cx="6116133" cy="159348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5625" y="4438141"/>
            <a:ext cx="5458837" cy="935421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5624" y="5459635"/>
            <a:ext cx="4300215" cy="430926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002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Divider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188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6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0D63F-C6CC-4C76-9DC1-7C118FD588A0}" type="datetimeFigureOut">
              <a:rPr lang="en-US" smtClean="0"/>
              <a:pPr>
                <a:defRPr/>
              </a:pPr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A7AB2-7576-42D7-BE2E-9B319AC01F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7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1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9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4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C2F9-C76C-46A3-A50B-306605AB8B1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F640-9579-4B8C-AD2E-A1FBE02CD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odu.edu/oscai" TargetMode="External"/><Relationship Id="rId5" Type="http://schemas.openxmlformats.org/officeDocument/2006/relationships/hyperlink" Target="mailto:oscai@odu.edu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869" y="4558576"/>
            <a:ext cx="7901213" cy="631340"/>
          </a:xfrm>
        </p:spPr>
        <p:txBody>
          <a:bodyPr>
            <a:normAutofit/>
          </a:bodyPr>
          <a:lstStyle/>
          <a:p>
            <a:endParaRPr lang="en-US" sz="1800" i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212" y="2101986"/>
            <a:ext cx="11182525" cy="15922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ACADEMIC INTEGRITY</a:t>
            </a:r>
          </a:p>
        </p:txBody>
      </p:sp>
    </p:spTree>
    <p:extLst>
      <p:ext uri="{BB962C8B-B14F-4D97-AF65-F5344CB8AC3E}">
        <p14:creationId xmlns:p14="http://schemas.microsoft.com/office/powerpoint/2010/main" val="6028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9"/>
    </mc:Choice>
    <mc:Fallback xmlns="">
      <p:transition spd="slow" advTm="111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/>
              <a:t>Contact Us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5058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Office of Student Conduct &amp; Academic Integrity</a:t>
            </a:r>
          </a:p>
          <a:p>
            <a:pPr marL="0" indent="0" algn="ctr">
              <a:buNone/>
            </a:pPr>
            <a:r>
              <a:rPr lang="en-US" sz="2400" dirty="0"/>
              <a:t> 2124 Monarch Hall </a:t>
            </a:r>
          </a:p>
          <a:p>
            <a:pPr marL="0" indent="0" algn="ctr">
              <a:buNone/>
            </a:pPr>
            <a:r>
              <a:rPr lang="en-US" sz="2400" dirty="0"/>
              <a:t>757.683.3431</a:t>
            </a:r>
          </a:p>
          <a:p>
            <a:pPr marL="0" indent="0" algn="ctr">
              <a:buNone/>
            </a:pPr>
            <a:r>
              <a:rPr lang="en-US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oscai@odu.edu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http://odu.edu/oscai</a:t>
            </a:r>
            <a:r>
              <a:rPr lang="en-US" sz="2400" dirty="0"/>
              <a:t> </a:t>
            </a:r>
          </a:p>
          <a:p>
            <a:pPr lvl="1"/>
            <a:endParaRPr lang="en-US" sz="195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  <a:buFont typeface="Wingdings 2" charset="2"/>
              <a:buNone/>
            </a:pPr>
            <a:endParaRPr lang="en-US" sz="20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C86D6C1-8EB2-4FA6-B9DD-999C7638B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4"/>
    </mc:Choice>
    <mc:Fallback xmlns="">
      <p:transition spd="slow" advTm="16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150610" y="2527300"/>
            <a:ext cx="5890778" cy="3673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0" dirty="0">
                <a:latin typeface="+mn-lt"/>
              </a:rPr>
              <a:t>Cheating</a:t>
            </a:r>
          </a:p>
          <a:p>
            <a:pPr marL="0" indent="0">
              <a:buNone/>
            </a:pPr>
            <a:r>
              <a:rPr lang="en-US" sz="5400" b="0" dirty="0">
                <a:latin typeface="+mn-lt"/>
              </a:rPr>
              <a:t>Plagiarism</a:t>
            </a:r>
          </a:p>
          <a:p>
            <a:pPr marL="0" indent="0">
              <a:buNone/>
            </a:pPr>
            <a:r>
              <a:rPr lang="en-US" sz="5400" b="0" dirty="0">
                <a:latin typeface="+mn-lt"/>
              </a:rPr>
              <a:t>Fabrication</a:t>
            </a:r>
          </a:p>
          <a:p>
            <a:pPr marL="0" indent="0">
              <a:buNone/>
            </a:pPr>
            <a:r>
              <a:rPr lang="en-US" sz="5400" b="0" dirty="0">
                <a:latin typeface="+mn-lt"/>
              </a:rPr>
              <a:t>Facilitation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19374" y="657226"/>
            <a:ext cx="6953250" cy="140335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Academic Integrity Violations</a:t>
            </a:r>
          </a:p>
        </p:txBody>
      </p:sp>
    </p:spTree>
    <p:extLst>
      <p:ext uri="{BB962C8B-B14F-4D97-AF65-F5344CB8AC3E}">
        <p14:creationId xmlns:p14="http://schemas.microsoft.com/office/powerpoint/2010/main" val="38155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1"/>
    </mc:Choice>
    <mc:Fallback xmlns="">
      <p:transition spd="slow" advTm="78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4"/>
          </p:nvPr>
        </p:nvSpPr>
        <p:spPr>
          <a:xfrm>
            <a:off x="645952" y="1336432"/>
            <a:ext cx="11025348" cy="47344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0285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850"/>
                </a:solidFill>
              </a:rPr>
              <a:t>Using any unapproved resource or assistance to complete an assignment, paper, project, quiz, or exam (e.g., website, phone app, another person)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285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850"/>
                </a:solidFill>
              </a:rPr>
              <a:t>Working in a group if not approved to do so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285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2850"/>
                </a:solidFill>
              </a:rPr>
              <a:t>Duplicate submission: submitting a paper to more than one course without permission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/>
          </a:p>
          <a:p>
            <a:pPr marL="0" indent="0" algn="ctr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41" y="365126"/>
            <a:ext cx="10030518" cy="9713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Cheating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49E52-9155-4B68-947C-B55EE4AF6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71"/>
    </mc:Choice>
    <mc:Fallback xmlns="">
      <p:transition spd="slow" advTm="368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2770" y="1520801"/>
            <a:ext cx="10046459" cy="47344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002850"/>
                </a:solidFill>
              </a:rPr>
              <a:t>Using someone else’s work without a citation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850"/>
                </a:solidFill>
              </a:rPr>
              <a:t>Submitting a paper from the internet or from another student as your own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002850"/>
                </a:solidFill>
              </a:rPr>
              <a:t>Making simple changes to others’ work while leaving the organization, content, or phraseology intact</a:t>
            </a:r>
            <a:endParaRPr lang="en-US" sz="3200" dirty="0">
              <a:solidFill>
                <a:srgbClr val="00285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002850"/>
                </a:solidFill>
              </a:rPr>
              <a:t>Taking credit for group work without contributing to the group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770" y="365126"/>
            <a:ext cx="10030518" cy="9713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Plagiarism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395B8-B6EA-4C74-8C60-3A438B8A6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1"/>
    </mc:Choice>
    <mc:Fallback xmlns="">
      <p:transition spd="slow" advTm="238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4"/>
          </p:nvPr>
        </p:nvSpPr>
        <p:spPr>
          <a:xfrm>
            <a:off x="1072770" y="1633595"/>
            <a:ext cx="10046459" cy="47344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850"/>
                </a:solidFill>
              </a:rPr>
              <a:t>Inventing or altering data without documentation</a:t>
            </a:r>
          </a:p>
          <a:p>
            <a:r>
              <a:rPr lang="en-US" dirty="0">
                <a:solidFill>
                  <a:srgbClr val="002850"/>
                </a:solidFill>
              </a:rPr>
              <a:t>Logging false hours in an academic internship</a:t>
            </a:r>
          </a:p>
          <a:p>
            <a:r>
              <a:rPr lang="en-US" dirty="0">
                <a:solidFill>
                  <a:srgbClr val="002850"/>
                </a:solidFill>
              </a:rPr>
              <a:t>Citing a primary source even though the information was found from a secondary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51" y="365126"/>
            <a:ext cx="11179004" cy="9713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Fabrication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B67E7-9150-4B41-91BC-33336A7A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4"/>
    </mc:Choice>
    <mc:Fallback xmlns="">
      <p:transition spd="slow" advTm="267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4"/>
          </p:nvPr>
        </p:nvSpPr>
        <p:spPr>
          <a:xfrm>
            <a:off x="1072770" y="1633595"/>
            <a:ext cx="10046459" cy="47344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850"/>
                </a:solidFill>
              </a:rPr>
              <a:t>Helping another student commit, or attempt an academic integrity violation</a:t>
            </a:r>
          </a:p>
          <a:p>
            <a:r>
              <a:rPr lang="en-US" dirty="0">
                <a:solidFill>
                  <a:srgbClr val="002850"/>
                </a:solidFill>
              </a:rPr>
              <a:t>Failure to report suspected academic integrity violations to your faculty member</a:t>
            </a:r>
          </a:p>
          <a:p>
            <a:r>
              <a:rPr lang="en-US" dirty="0">
                <a:solidFill>
                  <a:srgbClr val="002850"/>
                </a:solidFill>
              </a:rPr>
              <a:t>Sharing course materials without permission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51" y="365126"/>
            <a:ext cx="11179004" cy="9713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Facilitation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B67E7-9150-4B41-91BC-33336A7A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4"/>
    </mc:Choice>
    <mc:Fallback xmlns="">
      <p:transition spd="slow" advTm="2673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05873" y="1399084"/>
            <a:ext cx="10046459" cy="47344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850"/>
                </a:solidFill>
              </a:rPr>
              <a:t>Familiarize yourself with the citation requirements for your course (e.g., APA, MLA, Chicago, etc)</a:t>
            </a:r>
          </a:p>
          <a:p>
            <a:r>
              <a:rPr lang="en-US" dirty="0">
                <a:solidFill>
                  <a:srgbClr val="002850"/>
                </a:solidFill>
              </a:rPr>
              <a:t>Group work is only permitted if requested by faculty member</a:t>
            </a:r>
          </a:p>
          <a:p>
            <a:r>
              <a:rPr lang="en-US" dirty="0">
                <a:solidFill>
                  <a:srgbClr val="002850"/>
                </a:solidFill>
              </a:rPr>
              <a:t>Get permission before submitting a document used from another class</a:t>
            </a:r>
          </a:p>
          <a:p>
            <a:r>
              <a:rPr lang="en-US" dirty="0">
                <a:solidFill>
                  <a:srgbClr val="002850"/>
                </a:solidFill>
              </a:rPr>
              <a:t>Do not turn in rough drafts by mistake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41" y="306403"/>
            <a:ext cx="10030518" cy="9713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Tips for Academic Honesty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9188F-6E4C-402C-904D-6053963E0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21"/>
    </mc:Choice>
    <mc:Fallback xmlns="">
      <p:transition spd="slow" advTm="7252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96110838"/>
              </p:ext>
            </p:extLst>
          </p:nvPr>
        </p:nvGraphicFramePr>
        <p:xfrm>
          <a:off x="381101" y="1696527"/>
          <a:ext cx="11558640" cy="423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1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Voluntary Resolution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Hearing</a:t>
                      </a:r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Agreement that a violation occurred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Opportunity to present information about incident</a:t>
                      </a:r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Informal resolution with faculty member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Conduct officer determines if a violation occurred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Agreed upon sanctions (reduced grade on assignment, </a:t>
                      </a:r>
                    </a:p>
                    <a:p>
                      <a:pPr algn="ctr"/>
                      <a:r>
                        <a:rPr lang="en-US" dirty="0"/>
                        <a:t>F in class)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Sanctions issued by conduct officer</a:t>
                      </a:r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9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Educational sanctions</a:t>
                      </a:r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recommendation from conduct officer but ultimately decision of faculty</a:t>
                      </a:r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9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11636" marR="1116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Educational sanctions</a:t>
                      </a:r>
                    </a:p>
                  </a:txBody>
                  <a:tcPr marL="111636" marR="11163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096" y="415459"/>
            <a:ext cx="10030518" cy="97130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Resolution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463B2B-BC30-4FB6-BFF9-39F3FFC1D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61"/>
    </mc:Choice>
    <mc:Fallback xmlns="">
      <p:transition spd="slow" advTm="7736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939598" y="1474661"/>
            <a:ext cx="10046459" cy="47344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850"/>
                </a:solidFill>
              </a:rPr>
              <a:t>Consequences may include: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2850"/>
                </a:solidFill>
              </a:rPr>
              <a:t>Conduct Probation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2850"/>
                </a:solidFill>
              </a:rPr>
              <a:t>A grade sanction (such as a 0 on the assignment or an F in the course)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2850"/>
                </a:solidFill>
              </a:rPr>
              <a:t>Virtual Academic Integrity Lab (VAIL)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2850"/>
                </a:solidFill>
              </a:rPr>
              <a:t>“Academic Dishonesty” transcript notation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850"/>
                </a:solidFill>
              </a:rPr>
              <a:t>In severe cases, sanctions may include suspension or expulsion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850"/>
                </a:solidFill>
              </a:rPr>
              <a:t>Consequences are generally more severe for graduate students than for undergraduate students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850"/>
                </a:solidFill>
              </a:rPr>
              <a:t>If an International Student is suspended or dismissed, a visa status may be revoked and they may have to leave the country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41" y="373515"/>
            <a:ext cx="10030518" cy="9713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50"/>
                </a:solidFill>
              </a:rPr>
              <a:t>Consequences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72132-2D59-4CB9-9E24-F895AB4AB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4" t="19123" r="11370"/>
          <a:stretch/>
        </p:blipFill>
        <p:spPr>
          <a:xfrm>
            <a:off x="0" y="6122464"/>
            <a:ext cx="762000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15"/>
    </mc:Choice>
    <mc:Fallback xmlns="">
      <p:transition spd="slow" advTm="51715"/>
    </mc:Fallback>
  </mc:AlternateContent>
</p:sld>
</file>

<file path=ppt/theme/theme1.xml><?xml version="1.0" encoding="utf-8"?>
<a:theme xmlns:a="http://schemas.openxmlformats.org/drawingml/2006/main" name="ODU_PowerPoint_201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C43DDF4C8CF4DBB5FE9047866DE19" ma:contentTypeVersion="4" ma:contentTypeDescription="Create a new document." ma:contentTypeScope="" ma:versionID="46a593d48dfcc0f3cc3a670160933084">
  <xsd:schema xmlns:xsd="http://www.w3.org/2001/XMLSchema" xmlns:xs="http://www.w3.org/2001/XMLSchema" xmlns:p="http://schemas.microsoft.com/office/2006/metadata/properties" xmlns:ns2="f37e507f-91f1-4553-8761-288e432d6281" targetNamespace="http://schemas.microsoft.com/office/2006/metadata/properties" ma:root="true" ma:fieldsID="87242d7b5fb227fbb58b613893c7caa9" ns2:_="">
    <xsd:import namespace="f37e507f-91f1-4553-8761-288e432d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e507f-91f1-4553-8761-288e432d6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05B871-7BD9-4620-81AA-2992FD3F55B3}"/>
</file>

<file path=customXml/itemProps2.xml><?xml version="1.0" encoding="utf-8"?>
<ds:datastoreItem xmlns:ds="http://schemas.openxmlformats.org/officeDocument/2006/customXml" ds:itemID="{B56F48DC-CA8B-492F-835C-395EB0E9F2B0}"/>
</file>

<file path=customXml/itemProps3.xml><?xml version="1.0" encoding="utf-8"?>
<ds:datastoreItem xmlns:ds="http://schemas.openxmlformats.org/officeDocument/2006/customXml" ds:itemID="{50FEFBCE-D0FF-47B4-A5C0-F7DA10FB3C1F}"/>
</file>

<file path=docProps/app.xml><?xml version="1.0" encoding="utf-8"?>
<Properties xmlns="http://schemas.openxmlformats.org/officeDocument/2006/extended-properties" xmlns:vt="http://schemas.openxmlformats.org/officeDocument/2006/docPropsVTypes">
  <Template>ODU_PowerPoint_2019</Template>
  <TotalTime>3448</TotalTime>
  <Words>393</Words>
  <Application>Microsoft Office PowerPoint</Application>
  <PresentationFormat>Widescreen</PresentationFormat>
  <Paragraphs>65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Wingdings 2</vt:lpstr>
      <vt:lpstr>ODU_PowerPoint_2019</vt:lpstr>
      <vt:lpstr>ACADEMIC INTEGRITY</vt:lpstr>
      <vt:lpstr>Academic Integrity Violations</vt:lpstr>
      <vt:lpstr>Cheating</vt:lpstr>
      <vt:lpstr>Plagiarism</vt:lpstr>
      <vt:lpstr>Fabrication</vt:lpstr>
      <vt:lpstr>Facilitation</vt:lpstr>
      <vt:lpstr>Tips for Academic Honesty</vt:lpstr>
      <vt:lpstr>Resolution Options</vt:lpstr>
      <vt:lpstr>Consequences</vt:lpstr>
      <vt:lpstr>Contact Us</vt:lpstr>
    </vt:vector>
  </TitlesOfParts>
  <Company>Old Dominion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Disruption</dc:title>
  <dc:creator>Bunton, Erin M.</dc:creator>
  <cp:lastModifiedBy>Ulmer, Laura E.</cp:lastModifiedBy>
  <cp:revision>36</cp:revision>
  <cp:lastPrinted>2018-12-12T18:50:37Z</cp:lastPrinted>
  <dcterms:created xsi:type="dcterms:W3CDTF">2015-07-30T14:39:53Z</dcterms:created>
  <dcterms:modified xsi:type="dcterms:W3CDTF">2020-08-05T20:45:02Z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0x010100E49C43DDF4C8CF4DBB5FE9047866DE19</vt:lpwstr>
  </property>
</Properties>
</file>