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07" r:id="rId2"/>
    <p:sldId id="362" r:id="rId3"/>
    <p:sldId id="503" r:id="rId4"/>
    <p:sldId id="375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968D6-B0D6-4051-ADF1-58D1A1C0F726}" v="1" dt="2026-05-22T13:38:01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88325" autoAdjust="0"/>
  </p:normalViewPr>
  <p:slideViewPr>
    <p:cSldViewPr snapToGrid="0">
      <p:cViewPr varScale="1">
        <p:scale>
          <a:sx n="73" d="100"/>
          <a:sy n="73" d="100"/>
        </p:scale>
        <p:origin x="9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in Soper" userId="6a9e1b7f-e24a-430b-98ca-acb7dc7f7703" providerId="ADAL" clId="{BA3F3E1D-8B5A-47AA-8F80-70E3076F87B8}"/>
    <pc:docChg chg="delSld modSld">
      <pc:chgData name="Devin Soper" userId="6a9e1b7f-e24a-430b-98ca-acb7dc7f7703" providerId="ADAL" clId="{BA3F3E1D-8B5A-47AA-8F80-70E3076F87B8}" dt="2026-05-22T13:38:12.557" v="64" actId="20577"/>
      <pc:docMkLst>
        <pc:docMk/>
      </pc:docMkLst>
      <pc:sldChg chg="del">
        <pc:chgData name="Devin Soper" userId="6a9e1b7f-e24a-430b-98ca-acb7dc7f7703" providerId="ADAL" clId="{BA3F3E1D-8B5A-47AA-8F80-70E3076F87B8}" dt="2026-05-22T13:36:02.619" v="1" actId="2696"/>
        <pc:sldMkLst>
          <pc:docMk/>
          <pc:sldMk cId="3932141712" sldId="256"/>
        </pc:sldMkLst>
      </pc:sldChg>
      <pc:sldChg chg="del">
        <pc:chgData name="Devin Soper" userId="6a9e1b7f-e24a-430b-98ca-acb7dc7f7703" providerId="ADAL" clId="{BA3F3E1D-8B5A-47AA-8F80-70E3076F87B8}" dt="2026-05-22T13:36:05.701" v="2" actId="2696"/>
        <pc:sldMkLst>
          <pc:docMk/>
          <pc:sldMk cId="0" sldId="260"/>
        </pc:sldMkLst>
      </pc:sldChg>
      <pc:sldChg chg="del">
        <pc:chgData name="Devin Soper" userId="6a9e1b7f-e24a-430b-98ca-acb7dc7f7703" providerId="ADAL" clId="{BA3F3E1D-8B5A-47AA-8F80-70E3076F87B8}" dt="2026-05-22T13:37:13.772" v="15" actId="2696"/>
        <pc:sldMkLst>
          <pc:docMk/>
          <pc:sldMk cId="4121844171" sldId="306"/>
        </pc:sldMkLst>
      </pc:sldChg>
      <pc:sldChg chg="del">
        <pc:chgData name="Devin Soper" userId="6a9e1b7f-e24a-430b-98ca-acb7dc7f7703" providerId="ADAL" clId="{BA3F3E1D-8B5A-47AA-8F80-70E3076F87B8}" dt="2026-05-22T13:36:08.602" v="3" actId="2696"/>
        <pc:sldMkLst>
          <pc:docMk/>
          <pc:sldMk cId="1451013787" sldId="319"/>
        </pc:sldMkLst>
      </pc:sldChg>
      <pc:sldChg chg="del">
        <pc:chgData name="Devin Soper" userId="6a9e1b7f-e24a-430b-98ca-acb7dc7f7703" providerId="ADAL" clId="{BA3F3E1D-8B5A-47AA-8F80-70E3076F87B8}" dt="2026-05-22T13:36:14.930" v="5" actId="2696"/>
        <pc:sldMkLst>
          <pc:docMk/>
          <pc:sldMk cId="0" sldId="353"/>
        </pc:sldMkLst>
      </pc:sldChg>
      <pc:sldChg chg="del">
        <pc:chgData name="Devin Soper" userId="6a9e1b7f-e24a-430b-98ca-acb7dc7f7703" providerId="ADAL" clId="{BA3F3E1D-8B5A-47AA-8F80-70E3076F87B8}" dt="2026-05-22T13:36:12.276" v="4" actId="2696"/>
        <pc:sldMkLst>
          <pc:docMk/>
          <pc:sldMk cId="2728555327" sldId="355"/>
        </pc:sldMkLst>
      </pc:sldChg>
      <pc:sldChg chg="del">
        <pc:chgData name="Devin Soper" userId="6a9e1b7f-e24a-430b-98ca-acb7dc7f7703" providerId="ADAL" clId="{BA3F3E1D-8B5A-47AA-8F80-70E3076F87B8}" dt="2026-05-22T13:36:27.959" v="6" actId="2696"/>
        <pc:sldMkLst>
          <pc:docMk/>
          <pc:sldMk cId="3917240848" sldId="483"/>
        </pc:sldMkLst>
      </pc:sldChg>
      <pc:sldChg chg="del">
        <pc:chgData name="Devin Soper" userId="6a9e1b7f-e24a-430b-98ca-acb7dc7f7703" providerId="ADAL" clId="{BA3F3E1D-8B5A-47AA-8F80-70E3076F87B8}" dt="2026-05-22T13:37:02.962" v="13" actId="2696"/>
        <pc:sldMkLst>
          <pc:docMk/>
          <pc:sldMk cId="974127118" sldId="491"/>
        </pc:sldMkLst>
      </pc:sldChg>
      <pc:sldChg chg="del">
        <pc:chgData name="Devin Soper" userId="6a9e1b7f-e24a-430b-98ca-acb7dc7f7703" providerId="ADAL" clId="{BA3F3E1D-8B5A-47AA-8F80-70E3076F87B8}" dt="2026-05-22T13:36:59.843" v="12" actId="2696"/>
        <pc:sldMkLst>
          <pc:docMk/>
          <pc:sldMk cId="2184057776" sldId="492"/>
        </pc:sldMkLst>
      </pc:sldChg>
      <pc:sldChg chg="del">
        <pc:chgData name="Devin Soper" userId="6a9e1b7f-e24a-430b-98ca-acb7dc7f7703" providerId="ADAL" clId="{BA3F3E1D-8B5A-47AA-8F80-70E3076F87B8}" dt="2026-05-22T13:36:53.381" v="10" actId="2696"/>
        <pc:sldMkLst>
          <pc:docMk/>
          <pc:sldMk cId="2749255957" sldId="493"/>
        </pc:sldMkLst>
      </pc:sldChg>
      <pc:sldChg chg="del">
        <pc:chgData name="Devin Soper" userId="6a9e1b7f-e24a-430b-98ca-acb7dc7f7703" providerId="ADAL" clId="{BA3F3E1D-8B5A-47AA-8F80-70E3076F87B8}" dt="2026-05-22T13:36:00.253" v="0" actId="2696"/>
        <pc:sldMkLst>
          <pc:docMk/>
          <pc:sldMk cId="0" sldId="495"/>
        </pc:sldMkLst>
      </pc:sldChg>
      <pc:sldChg chg="del">
        <pc:chgData name="Devin Soper" userId="6a9e1b7f-e24a-430b-98ca-acb7dc7f7703" providerId="ADAL" clId="{BA3F3E1D-8B5A-47AA-8F80-70E3076F87B8}" dt="2026-05-22T13:36:47.188" v="8" actId="2696"/>
        <pc:sldMkLst>
          <pc:docMk/>
          <pc:sldMk cId="3318394641" sldId="496"/>
        </pc:sldMkLst>
      </pc:sldChg>
      <pc:sldChg chg="del">
        <pc:chgData name="Devin Soper" userId="6a9e1b7f-e24a-430b-98ca-acb7dc7f7703" providerId="ADAL" clId="{BA3F3E1D-8B5A-47AA-8F80-70E3076F87B8}" dt="2026-05-22T13:36:50.215" v="9" actId="2696"/>
        <pc:sldMkLst>
          <pc:docMk/>
          <pc:sldMk cId="40973162" sldId="499"/>
        </pc:sldMkLst>
      </pc:sldChg>
      <pc:sldChg chg="del">
        <pc:chgData name="Devin Soper" userId="6a9e1b7f-e24a-430b-98ca-acb7dc7f7703" providerId="ADAL" clId="{BA3F3E1D-8B5A-47AA-8F80-70E3076F87B8}" dt="2026-05-22T13:36:56.408" v="11" actId="2696"/>
        <pc:sldMkLst>
          <pc:docMk/>
          <pc:sldMk cId="3117167978" sldId="501"/>
        </pc:sldMkLst>
      </pc:sldChg>
      <pc:sldChg chg="modSp mod">
        <pc:chgData name="Devin Soper" userId="6a9e1b7f-e24a-430b-98ca-acb7dc7f7703" providerId="ADAL" clId="{BA3F3E1D-8B5A-47AA-8F80-70E3076F87B8}" dt="2026-05-22T13:38:12.557" v="64" actId="20577"/>
        <pc:sldMkLst>
          <pc:docMk/>
          <pc:sldMk cId="3737262877" sldId="503"/>
        </pc:sldMkLst>
        <pc:spChg chg="mod">
          <ac:chgData name="Devin Soper" userId="6a9e1b7f-e24a-430b-98ca-acb7dc7f7703" providerId="ADAL" clId="{BA3F3E1D-8B5A-47AA-8F80-70E3076F87B8}" dt="2026-05-22T13:38:12.557" v="64" actId="20577"/>
          <ac:spMkLst>
            <pc:docMk/>
            <pc:sldMk cId="3737262877" sldId="503"/>
            <ac:spMk id="3" creationId="{F358944D-3679-45AE-D9FA-7BB11C22777C}"/>
          </ac:spMkLst>
        </pc:spChg>
      </pc:sldChg>
      <pc:sldChg chg="del">
        <pc:chgData name="Devin Soper" userId="6a9e1b7f-e24a-430b-98ca-acb7dc7f7703" providerId="ADAL" clId="{BA3F3E1D-8B5A-47AA-8F80-70E3076F87B8}" dt="2026-05-22T13:36:44.088" v="7" actId="2696"/>
        <pc:sldMkLst>
          <pc:docMk/>
          <pc:sldMk cId="3583444174" sldId="504"/>
        </pc:sldMkLst>
      </pc:sldChg>
      <pc:sldChg chg="del">
        <pc:chgData name="Devin Soper" userId="6a9e1b7f-e24a-430b-98ca-acb7dc7f7703" providerId="ADAL" clId="{BA3F3E1D-8B5A-47AA-8F80-70E3076F87B8}" dt="2026-05-22T13:37:06.121" v="14" actId="2696"/>
        <pc:sldMkLst>
          <pc:docMk/>
          <pc:sldMk cId="832942923" sldId="5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564D0-80C5-4729-BFF1-27AA718188A8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D4257-8685-48B6-BD0E-DF5023AA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9E6E0-C6F7-63E6-7E9D-D58B46418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ADB74-1D9A-0DD6-B704-610BFFCB0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73B27-6F46-9D0A-CEAD-0AA6ECC3C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changes needed to this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AA19F-3506-E90D-6F51-848253AE9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9F5-12CB-4F94-97E8-125E27C4C7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3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56843-D329-4B63-9DD9-FFF57139FB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783FB-60FD-6BC8-D128-9F2BF477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583CE-3081-1616-9B8D-187952D8B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6E084-6080-B2F6-BF16-D80BF124A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4138F-F325-23B4-2408-4D4915145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9F5-12CB-4F94-97E8-125E27C4C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1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D4257-8685-48B6-BD0E-DF5023AA8C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41559-F469-4FB2-B26D-0A751EA0D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9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A5A0-6350-A961-FA65-E8158BB22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82CD0-2D20-99C4-93D4-D46785132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240A9-10CA-CC09-63CD-A3A08BE4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25323-4B2E-887E-CCF4-FC16BB47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3AA50-CCE7-68EF-3C3A-31FE7751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56BF-7CB5-26DA-36FD-8D9753CD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C0BE9-D67B-4CCB-2149-CDA9FE641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BDD5-3853-BACA-9871-6C267983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A1CAC-2C3C-6BA0-60C5-85EEC495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7CA7-6A2C-87E9-B174-93FEBB88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C7039-2D7A-82FD-B034-FD6952316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BF69C-2287-61F4-8DA6-361A0EE2E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BF0B-5BD9-1CBF-1755-07E3EACD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6C4E-CEEE-925E-618C-F87EAEF7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589BE-F0BF-77D2-C93A-28E89F23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0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80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2CB8-E0AF-3F12-88EE-EADE5BB4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AA1E2-C3C9-8B0F-423E-87F4E63D9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F707C-7634-83CA-8CFA-C42E0925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FAA38-D9BB-F68F-D718-66E9560D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C6861-20B5-60A4-4329-4172C165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C5DD-C758-4857-88CE-719CEB30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D7FC9-F20C-DCCA-231A-0EA533A2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A8E8D-5D02-FD17-8CC7-50EABB86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9783-BE13-7D40-E23C-74D307F9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2D22A-7F19-F92B-6517-01774C5C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4BEE-12B6-75DB-C863-B80626A5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2779-3526-6577-FFD9-2A7624BF7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5BD94-22AA-17A0-AB22-D9E7FE14E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86C1-7027-5777-2A5D-A49F7F12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62CC3-240D-DC2C-7334-81BD00E9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29B88-23EA-7292-2CF9-DC9B9F87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41DF-7BD6-D952-241B-6D79CE01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F9F08-CCBB-36F1-1B3E-76A360D4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9AC74-BD6F-AFE1-A8BE-52E1D278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3C058-5303-CB4A-4F38-2F67A0940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80FCD-11A9-2C7F-AF2D-CA72FDACC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A681C-AD57-D4DB-19FA-9B2AC850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5F04E-AF84-31B0-335F-FAC33E00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64032-36E7-44AE-9B45-6A3DB538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0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4012-0EE3-7C2C-C536-EAE1A80C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E5D68-B0A7-5FCB-5C28-0D1D7E84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E82D8-44DA-632A-B17D-FA618C6A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E0A62-6497-D2FF-DD9B-C54B9F6F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79BEB-639C-D373-FBF4-477CDEC8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957A4-91B5-431A-237F-481F27F9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22D51-69D2-B6E2-5F96-DBD3E0E3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0989-9743-4E1B-25E6-0C0432B2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DBF4-3AD6-74CC-6829-1BA7BA21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46A8F-8C0D-47C3-B924-677CF63C7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A04F2-62A9-F66E-BDCA-3B6EC1E6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7B5CA-F54F-AD69-E8FF-54B8EE19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3EB87-DE92-647B-C59B-31D6ED91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793E9-EDE6-7E5F-9CAC-3C715652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D2F50-62F1-17B6-E177-F48802D30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6BCE7-0CC0-6B8D-0B42-842C6373B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39A7E-1500-8F39-589A-F5F9960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71E98-D8AF-E6A7-251B-7E0DCDFB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5004C-15FA-94EF-BD4C-C6D5BCCE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5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79389-02E7-536E-3DB9-37CE7B4B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F15AA-2CDB-5CBE-1F88-DFE566C98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F236-5591-D949-69FD-C034333A2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213E8-1BA5-4F61-B433-ACC66454158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78A0-1870-0DA8-84E4-B290C8200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13730-D160-AD93-7471-2ADCE290E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ADDD4-F667-412B-B93E-E495279A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1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hyperlink" Target="https://acrobat.adobe.com/id/LRseminars.com,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20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.pn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jpe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legalresourc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29D0C-1A64-0177-1289-F59C9EC1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F524C636-1989-1A0D-E7F0-14A23B35C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18" y="1029939"/>
            <a:ext cx="7725034" cy="5254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880DF-07A0-E5D8-6B4E-2678180E5F04}"/>
              </a:ext>
            </a:extLst>
          </p:cNvPr>
          <p:cNvSpPr txBox="1"/>
          <p:nvPr/>
        </p:nvSpPr>
        <p:spPr>
          <a:xfrm>
            <a:off x="8991701" y="1749789"/>
            <a:ext cx="2863604" cy="46628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tserrat" panose="00000500000000000000" pitchFamily="2" charset="0"/>
              </a:rPr>
              <a:t>Don’t see your </a:t>
            </a:r>
          </a:p>
          <a:p>
            <a:pPr algn="ctr"/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tserrat" panose="00000500000000000000" pitchFamily="2" charset="0"/>
              </a:rPr>
              <a:t>legal need listed?</a:t>
            </a:r>
          </a:p>
          <a:p>
            <a:pPr algn="ctr"/>
            <a:endParaRPr lang="en-US" sz="2800" b="1" dirty="0">
              <a:latin typeface="Montserrat" panose="00000500000000000000" pitchFamily="2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tserrat" panose="00000500000000000000" pitchFamily="2" charset="0"/>
              </a:rPr>
              <a:t>You are still covered! </a:t>
            </a:r>
          </a:p>
          <a:p>
            <a:pPr algn="ctr"/>
            <a:endParaRPr lang="en-US" b="1" dirty="0">
              <a:latin typeface="Montserrat" panose="00000500000000000000" pitchFamily="2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>
                <a:latin typeface="Montserrat" panose="00000500000000000000" pitchFamily="2" charset="0"/>
              </a:rPr>
              <a:t>The Legal Plan offers a 25% discount on less common legal needs.</a:t>
            </a:r>
          </a:p>
          <a:p>
            <a:endParaRPr lang="en-US" sz="1200" dirty="0">
              <a:latin typeface="Montserrat" panose="00000500000000000000" pitchFamily="2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>
                <a:latin typeface="Montserrat" panose="00000500000000000000" pitchFamily="2" charset="0"/>
              </a:rPr>
              <a:t>Including and not limited to pre-existing legal matters, immigration, small business, tax matters, contested family and more.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200" dirty="0">
              <a:latin typeface="Montserrat" panose="00000500000000000000" pitchFamily="2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200" dirty="0">
              <a:latin typeface="Arial Nova" panose="020B05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200" dirty="0">
              <a:latin typeface="Arial Nova" panose="020B0504020202020204" pitchFamily="34" charset="0"/>
            </a:endParaRPr>
          </a:p>
          <a:p>
            <a:pPr algn="ctr"/>
            <a:endParaRPr lang="en-US" sz="1050" b="1" dirty="0">
              <a:latin typeface="Arial Nova"/>
            </a:endParaRPr>
          </a:p>
          <a:p>
            <a:pPr algn="ctr"/>
            <a:r>
              <a:rPr lang="en-US" sz="800" dirty="0">
                <a:latin typeface="Arial Nova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E0D0D-DB52-7B45-D96F-03F42A0D4757}"/>
              </a:ext>
            </a:extLst>
          </p:cNvPr>
          <p:cNvSpPr txBox="1"/>
          <p:nvPr/>
        </p:nvSpPr>
        <p:spPr>
          <a:xfrm>
            <a:off x="1585812" y="6018218"/>
            <a:ext cx="576561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i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This SUMMARY OF COVERAGE is intended to provide a broad general overview of plan coverage. </a:t>
            </a:r>
          </a:p>
          <a:p>
            <a:pPr algn="ctr"/>
            <a:r>
              <a:rPr lang="en-US" sz="788" i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Please review the Legal Resources Plan Contract, found on the member portal, for a complete description of services. </a:t>
            </a:r>
          </a:p>
          <a:p>
            <a:pPr algn="ctr"/>
            <a:r>
              <a:rPr lang="en-US" sz="788" i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Since your employer is the participating sponsor, you may not use the Plan in a dispute with your employer.</a:t>
            </a:r>
          </a:p>
          <a:p>
            <a:pPr algn="ctr"/>
            <a:r>
              <a:rPr lang="en-US" sz="788" i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Coverage may vary by organization. For specific coverage questions, please call Member Services at 800.728.5768.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EABBE6-6E1C-1F63-B84D-6B8C8F261805}"/>
              </a:ext>
            </a:extLst>
          </p:cNvPr>
          <p:cNvCxnSpPr>
            <a:cxnSpLocks/>
          </p:cNvCxnSpPr>
          <p:nvPr/>
        </p:nvCxnSpPr>
        <p:spPr>
          <a:xfrm>
            <a:off x="8708571" y="605115"/>
            <a:ext cx="0" cy="5705825"/>
          </a:xfrm>
          <a:prstGeom prst="line">
            <a:avLst/>
          </a:prstGeom>
          <a:ln>
            <a:solidFill>
              <a:srgbClr val="CB15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21652255-D3E9-0BFC-63A7-3830142B1C0C}"/>
              </a:ext>
            </a:extLst>
          </p:cNvPr>
          <p:cNvSpPr txBox="1"/>
          <p:nvPr/>
        </p:nvSpPr>
        <p:spPr>
          <a:xfrm>
            <a:off x="397842" y="1070802"/>
            <a:ext cx="10153234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LEGAL RESOURCES COVERS 100% OF THE ATTORNEY FEES FOR THE MOST FREQUENTLY NEEDED LEGAL MATTERS</a:t>
            </a:r>
          </a:p>
        </p:txBody>
      </p:sp>
      <p:sp>
        <p:nvSpPr>
          <p:cNvPr id="40" name="TextBox 53">
            <a:extLst>
              <a:ext uri="{FF2B5EF4-FFF2-40B4-BE49-F238E27FC236}">
                <a16:creationId xmlns:a16="http://schemas.microsoft.com/office/drawing/2014/main" id="{5EBC5368-2EAF-71A8-9D9E-AC14C2209577}"/>
              </a:ext>
            </a:extLst>
          </p:cNvPr>
          <p:cNvSpPr txBox="1"/>
          <p:nvPr/>
        </p:nvSpPr>
        <p:spPr>
          <a:xfrm>
            <a:off x="373714" y="573736"/>
            <a:ext cx="906937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en-US" sz="3666" b="1" dirty="0">
                <a:solidFill>
                  <a:schemeClr val="tx2">
                    <a:lumMod val="90000"/>
                    <a:lumOff val="10000"/>
                  </a:schemeClr>
                </a:solidFill>
                <a:latin typeface="Ubuntu Bold"/>
                <a:ea typeface="Ubuntu Bold"/>
                <a:cs typeface="Ubuntu Bold"/>
                <a:sym typeface="Ubuntu Bold"/>
              </a:rPr>
              <a:t>LEGAL PLAN BENEFIT</a:t>
            </a: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83A22392-D4A8-C541-D3C9-E50824449B4E}"/>
              </a:ext>
            </a:extLst>
          </p:cNvPr>
          <p:cNvGrpSpPr/>
          <p:nvPr/>
        </p:nvGrpSpPr>
        <p:grpSpPr>
          <a:xfrm rot="5400000">
            <a:off x="5461406" y="933390"/>
            <a:ext cx="1336504" cy="12774732"/>
            <a:chOff x="0" y="0"/>
            <a:chExt cx="545417" cy="5012969"/>
          </a:xfrm>
        </p:grpSpPr>
        <p:sp>
          <p:nvSpPr>
            <p:cNvPr id="3" name="Freeform 49">
              <a:extLst>
                <a:ext uri="{FF2B5EF4-FFF2-40B4-BE49-F238E27FC236}">
                  <a16:creationId xmlns:a16="http://schemas.microsoft.com/office/drawing/2014/main" id="{873703E2-CF45-7E5B-929B-C573BAEF6E75}"/>
                </a:ext>
              </a:extLst>
            </p:cNvPr>
            <p:cNvSpPr/>
            <p:nvPr/>
          </p:nvSpPr>
          <p:spPr>
            <a:xfrm>
              <a:off x="0" y="0"/>
              <a:ext cx="545417" cy="5012969"/>
            </a:xfrm>
            <a:custGeom>
              <a:avLst/>
              <a:gdLst/>
              <a:ahLst/>
              <a:cxnLst/>
              <a:rect l="l" t="t" r="r" b="b"/>
              <a:pathLst>
                <a:path w="545417" h="5012969">
                  <a:moveTo>
                    <a:pt x="0" y="0"/>
                  </a:moveTo>
                  <a:lnTo>
                    <a:pt x="545417" y="0"/>
                  </a:lnTo>
                  <a:lnTo>
                    <a:pt x="545417" y="5012969"/>
                  </a:lnTo>
                  <a:lnTo>
                    <a:pt x="0" y="5012969"/>
                  </a:lnTo>
                  <a:close/>
                </a:path>
              </a:pathLst>
            </a:custGeom>
            <a:solidFill>
              <a:srgbClr val="18293E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50">
              <a:extLst>
                <a:ext uri="{FF2B5EF4-FFF2-40B4-BE49-F238E27FC236}">
                  <a16:creationId xmlns:a16="http://schemas.microsoft.com/office/drawing/2014/main" id="{E50D5FCF-EB10-F77A-AB1F-E336CA026AF0}"/>
                </a:ext>
              </a:extLst>
            </p:cNvPr>
            <p:cNvSpPr txBox="1"/>
            <p:nvPr/>
          </p:nvSpPr>
          <p:spPr>
            <a:xfrm>
              <a:off x="0" y="-38100"/>
              <a:ext cx="545417" cy="50510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175C65F-1389-6F54-9822-732767269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853" y="-112027"/>
            <a:ext cx="1289304" cy="1289304"/>
          </a:xfrm>
          <a:prstGeom prst="rect">
            <a:avLst/>
          </a:prstGeom>
        </p:spPr>
      </p:pic>
      <p:pic>
        <p:nvPicPr>
          <p:cNvPr id="8" name="Picture 2" descr="Photo">
            <a:extLst>
              <a:ext uri="{FF2B5EF4-FFF2-40B4-BE49-F238E27FC236}">
                <a16:creationId xmlns:a16="http://schemas.microsoft.com/office/drawing/2014/main" id="{EC777FAB-241B-DAB5-E776-D2B412F95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12628" r="82659" b="13349"/>
          <a:stretch>
            <a:fillRect/>
          </a:stretch>
        </p:blipFill>
        <p:spPr bwMode="auto">
          <a:xfrm>
            <a:off x="-714266" y="-221636"/>
            <a:ext cx="6941976" cy="780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8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hoto">
            <a:extLst>
              <a:ext uri="{FF2B5EF4-FFF2-40B4-BE49-F238E27FC236}">
                <a16:creationId xmlns:a16="http://schemas.microsoft.com/office/drawing/2014/main" id="{5C0311AA-F8DE-7BFD-A77C-1CE41180F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12628" r="82659" b="13349"/>
          <a:stretch>
            <a:fillRect/>
          </a:stretch>
        </p:blipFill>
        <p:spPr bwMode="auto">
          <a:xfrm>
            <a:off x="-714266" y="-221636"/>
            <a:ext cx="6941976" cy="780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307693" y="458577"/>
            <a:ext cx="4163439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6"/>
              </a:lnSpc>
            </a:pPr>
            <a:r>
              <a:rPr lang="en-US" sz="3666" b="1" dirty="0">
                <a:solidFill>
                  <a:schemeClr val="tx2">
                    <a:lumMod val="90000"/>
                    <a:lumOff val="10000"/>
                  </a:schemeClr>
                </a:solidFill>
                <a:latin typeface="Ubuntu Bold" panose="020B0804030602030204" pitchFamily="34" charset="0"/>
                <a:ea typeface="Ubuntu Bold"/>
                <a:cs typeface="Ubuntu Bold"/>
                <a:sym typeface="Ubuntu Bold"/>
              </a:rPr>
              <a:t>MEMBER PORTAL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15730" y="1396743"/>
            <a:ext cx="5751734" cy="317437"/>
            <a:chOff x="0" y="0"/>
            <a:chExt cx="8159356" cy="4503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59369" cy="450342"/>
            </a:xfrm>
            <a:custGeom>
              <a:avLst/>
              <a:gdLst/>
              <a:ahLst/>
              <a:cxnLst/>
              <a:rect l="l" t="t" r="r" b="b"/>
              <a:pathLst>
                <a:path w="8159369" h="450342">
                  <a:moveTo>
                    <a:pt x="0" y="0"/>
                  </a:moveTo>
                  <a:lnTo>
                    <a:pt x="0" y="450342"/>
                  </a:lnTo>
                  <a:lnTo>
                    <a:pt x="8159369" y="450342"/>
                  </a:lnTo>
                  <a:lnTo>
                    <a:pt x="8159369" y="0"/>
                  </a:lnTo>
                  <a:close/>
                </a:path>
              </a:pathLst>
            </a:custGeom>
            <a:solidFill>
              <a:srgbClr val="E0EAF6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770699" y="1338321"/>
            <a:ext cx="176428" cy="5078957"/>
          </a:xfrm>
          <a:custGeom>
            <a:avLst/>
            <a:gdLst/>
            <a:ahLst/>
            <a:cxnLst/>
            <a:rect l="l" t="t" r="r" b="b"/>
            <a:pathLst>
              <a:path w="264642" h="7618435">
                <a:moveTo>
                  <a:pt x="0" y="0"/>
                </a:moveTo>
                <a:lnTo>
                  <a:pt x="264642" y="0"/>
                </a:lnTo>
                <a:lnTo>
                  <a:pt x="264642" y="7618435"/>
                </a:lnTo>
                <a:lnTo>
                  <a:pt x="0" y="76184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01738" y="2459905"/>
            <a:ext cx="597678" cy="772384"/>
          </a:xfrm>
          <a:custGeom>
            <a:avLst/>
            <a:gdLst/>
            <a:ahLst/>
            <a:cxnLst/>
            <a:rect l="l" t="t" r="r" b="b"/>
            <a:pathLst>
              <a:path w="896517" h="1158576">
                <a:moveTo>
                  <a:pt x="0" y="0"/>
                </a:moveTo>
                <a:lnTo>
                  <a:pt x="896517" y="0"/>
                </a:lnTo>
                <a:lnTo>
                  <a:pt x="896517" y="1158576"/>
                </a:lnTo>
                <a:lnTo>
                  <a:pt x="0" y="115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09854" y="2480953"/>
            <a:ext cx="593081" cy="776982"/>
          </a:xfrm>
          <a:custGeom>
            <a:avLst/>
            <a:gdLst/>
            <a:ahLst/>
            <a:cxnLst/>
            <a:rect l="l" t="t" r="r" b="b"/>
            <a:pathLst>
              <a:path w="889621" h="1165473">
                <a:moveTo>
                  <a:pt x="0" y="0"/>
                </a:moveTo>
                <a:lnTo>
                  <a:pt x="889621" y="0"/>
                </a:lnTo>
                <a:lnTo>
                  <a:pt x="889621" y="1165473"/>
                </a:lnTo>
                <a:lnTo>
                  <a:pt x="0" y="11654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550"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35148" y="2505251"/>
            <a:ext cx="588483" cy="776982"/>
          </a:xfrm>
          <a:custGeom>
            <a:avLst/>
            <a:gdLst/>
            <a:ahLst/>
            <a:cxnLst/>
            <a:rect l="l" t="t" r="r" b="b"/>
            <a:pathLst>
              <a:path w="882725" h="1165473">
                <a:moveTo>
                  <a:pt x="0" y="0"/>
                </a:moveTo>
                <a:lnTo>
                  <a:pt x="882725" y="0"/>
                </a:lnTo>
                <a:lnTo>
                  <a:pt x="882725" y="1165472"/>
                </a:lnTo>
                <a:lnTo>
                  <a:pt x="0" y="11654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36" r="-507"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15730" y="5166945"/>
            <a:ext cx="839301" cy="1228737"/>
          </a:xfrm>
          <a:custGeom>
            <a:avLst/>
            <a:gdLst/>
            <a:ahLst/>
            <a:cxnLst/>
            <a:rect l="l" t="t" r="r" b="b"/>
            <a:pathLst>
              <a:path w="1258952" h="1843106">
                <a:moveTo>
                  <a:pt x="0" y="0"/>
                </a:moveTo>
                <a:lnTo>
                  <a:pt x="1258952" y="0"/>
                </a:lnTo>
                <a:lnTo>
                  <a:pt x="1258952" y="1843106"/>
                </a:lnTo>
                <a:lnTo>
                  <a:pt x="0" y="1843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918" t="-233" r="-81" b="-312"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25683" y="5515738"/>
            <a:ext cx="530694" cy="990363"/>
          </a:xfrm>
          <a:custGeom>
            <a:avLst/>
            <a:gdLst/>
            <a:ahLst/>
            <a:cxnLst/>
            <a:rect l="l" t="t" r="r" b="b"/>
            <a:pathLst>
              <a:path w="796041" h="1485544">
                <a:moveTo>
                  <a:pt x="0" y="0"/>
                </a:moveTo>
                <a:lnTo>
                  <a:pt x="796041" y="0"/>
                </a:lnTo>
                <a:lnTo>
                  <a:pt x="796041" y="1485544"/>
                </a:lnTo>
                <a:lnTo>
                  <a:pt x="0" y="14855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93633" y="5583467"/>
            <a:ext cx="395023" cy="856034"/>
            <a:chOff x="0" y="0"/>
            <a:chExt cx="747166" cy="16191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7649" cy="1619123"/>
            </a:xfrm>
            <a:custGeom>
              <a:avLst/>
              <a:gdLst/>
              <a:ahLst/>
              <a:cxnLst/>
              <a:rect l="l" t="t" r="r" b="b"/>
              <a:pathLst>
                <a:path w="747649" h="1619123">
                  <a:moveTo>
                    <a:pt x="69596" y="0"/>
                  </a:moveTo>
                  <a:cubicBezTo>
                    <a:pt x="31242" y="0"/>
                    <a:pt x="0" y="31242"/>
                    <a:pt x="0" y="69596"/>
                  </a:cubicBezTo>
                  <a:lnTo>
                    <a:pt x="0" y="1549527"/>
                  </a:lnTo>
                  <a:cubicBezTo>
                    <a:pt x="0" y="1587881"/>
                    <a:pt x="31242" y="1619123"/>
                    <a:pt x="69596" y="1619123"/>
                  </a:cubicBezTo>
                  <a:lnTo>
                    <a:pt x="677545" y="1619123"/>
                  </a:lnTo>
                  <a:cubicBezTo>
                    <a:pt x="715899" y="1619123"/>
                    <a:pt x="747141" y="1587881"/>
                    <a:pt x="747141" y="1549527"/>
                  </a:cubicBezTo>
                  <a:lnTo>
                    <a:pt x="747141" y="69596"/>
                  </a:lnTo>
                  <a:cubicBezTo>
                    <a:pt x="747649" y="31242"/>
                    <a:pt x="716407" y="0"/>
                    <a:pt x="677545" y="0"/>
                  </a:cubicBezTo>
                  <a:lnTo>
                    <a:pt x="587375" y="0"/>
                  </a:lnTo>
                  <a:lnTo>
                    <a:pt x="587375" y="18923"/>
                  </a:lnTo>
                  <a:cubicBezTo>
                    <a:pt x="587375" y="40386"/>
                    <a:pt x="569722" y="58166"/>
                    <a:pt x="548132" y="58166"/>
                  </a:cubicBezTo>
                  <a:lnTo>
                    <a:pt x="199898" y="58166"/>
                  </a:lnTo>
                  <a:cubicBezTo>
                    <a:pt x="178435" y="58166"/>
                    <a:pt x="160655" y="40513"/>
                    <a:pt x="160655" y="18923"/>
                  </a:cubicBezTo>
                  <a:lnTo>
                    <a:pt x="160655" y="0"/>
                  </a:lnTo>
                  <a:close/>
                </a:path>
              </a:pathLst>
            </a:custGeom>
            <a:blipFill>
              <a:blip r:embed="rId10"/>
              <a:stretch>
                <a:fillRect l="-892" t="-3249" r="-10529" b="-8606"/>
              </a:stretch>
            </a:blip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816323" y="5511280"/>
            <a:ext cx="549420" cy="999279"/>
          </a:xfrm>
          <a:custGeom>
            <a:avLst/>
            <a:gdLst/>
            <a:ahLst/>
            <a:cxnLst/>
            <a:rect l="l" t="t" r="r" b="b"/>
            <a:pathLst>
              <a:path w="824130" h="1498919">
                <a:moveTo>
                  <a:pt x="0" y="0"/>
                </a:moveTo>
                <a:lnTo>
                  <a:pt x="824131" y="0"/>
                </a:lnTo>
                <a:lnTo>
                  <a:pt x="824131" y="1498919"/>
                </a:lnTo>
                <a:lnTo>
                  <a:pt x="0" y="14989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67714" y="3850758"/>
            <a:ext cx="988663" cy="805750"/>
          </a:xfrm>
          <a:custGeom>
            <a:avLst/>
            <a:gdLst/>
            <a:ahLst/>
            <a:cxnLst/>
            <a:rect l="l" t="t" r="r" b="b"/>
            <a:pathLst>
              <a:path w="1482995" h="1208625">
                <a:moveTo>
                  <a:pt x="0" y="0"/>
                </a:moveTo>
                <a:lnTo>
                  <a:pt x="1482995" y="0"/>
                </a:lnTo>
                <a:lnTo>
                  <a:pt x="1482995" y="1208624"/>
                </a:lnTo>
                <a:lnTo>
                  <a:pt x="0" y="12086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36852" y="3928137"/>
            <a:ext cx="849313" cy="477105"/>
          </a:xfrm>
          <a:custGeom>
            <a:avLst/>
            <a:gdLst/>
            <a:ahLst/>
            <a:cxnLst/>
            <a:rect l="l" t="t" r="r" b="b"/>
            <a:pathLst>
              <a:path w="1273970" h="715657">
                <a:moveTo>
                  <a:pt x="0" y="0"/>
                </a:moveTo>
                <a:lnTo>
                  <a:pt x="1273970" y="0"/>
                </a:lnTo>
                <a:lnTo>
                  <a:pt x="1273970" y="715657"/>
                </a:lnTo>
                <a:lnTo>
                  <a:pt x="0" y="7156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2476" r="-69" b="-71279"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455031" y="5892823"/>
            <a:ext cx="631155" cy="631155"/>
          </a:xfrm>
          <a:custGeom>
            <a:avLst/>
            <a:gdLst/>
            <a:ahLst/>
            <a:cxnLst/>
            <a:rect l="l" t="t" r="r" b="b"/>
            <a:pathLst>
              <a:path w="946732" h="946732">
                <a:moveTo>
                  <a:pt x="0" y="0"/>
                </a:moveTo>
                <a:lnTo>
                  <a:pt x="946732" y="0"/>
                </a:lnTo>
                <a:lnTo>
                  <a:pt x="946732" y="946732"/>
                </a:lnTo>
                <a:lnTo>
                  <a:pt x="0" y="9467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7367878" y="1399556"/>
            <a:ext cx="4420273" cy="322104"/>
            <a:chOff x="0" y="0"/>
            <a:chExt cx="6270549" cy="4569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270498" cy="456946"/>
            </a:xfrm>
            <a:custGeom>
              <a:avLst/>
              <a:gdLst/>
              <a:ahLst/>
              <a:cxnLst/>
              <a:rect l="l" t="t" r="r" b="b"/>
              <a:pathLst>
                <a:path w="6270498" h="456946">
                  <a:moveTo>
                    <a:pt x="0" y="456946"/>
                  </a:moveTo>
                  <a:lnTo>
                    <a:pt x="6270498" y="456946"/>
                  </a:lnTo>
                  <a:lnTo>
                    <a:pt x="62704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7383543" y="1399556"/>
            <a:ext cx="4420125" cy="322104"/>
            <a:chOff x="0" y="0"/>
            <a:chExt cx="6270346" cy="4569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270371" cy="456946"/>
            </a:xfrm>
            <a:custGeom>
              <a:avLst/>
              <a:gdLst/>
              <a:ahLst/>
              <a:cxnLst/>
              <a:rect l="l" t="t" r="r" b="b"/>
              <a:pathLst>
                <a:path w="6270371" h="456946">
                  <a:moveTo>
                    <a:pt x="0" y="0"/>
                  </a:moveTo>
                  <a:lnTo>
                    <a:pt x="6270371" y="0"/>
                  </a:lnTo>
                  <a:lnTo>
                    <a:pt x="6270371" y="456946"/>
                  </a:lnTo>
                  <a:lnTo>
                    <a:pt x="0" y="456946"/>
                  </a:lnTo>
                  <a:close/>
                </a:path>
              </a:pathLst>
            </a:custGeom>
            <a:solidFill>
              <a:srgbClr val="E0EAF6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7428308" y="1997172"/>
            <a:ext cx="778006" cy="1036323"/>
            <a:chOff x="0" y="0"/>
            <a:chExt cx="1103668" cy="14701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03630" cy="1470152"/>
            </a:xfrm>
            <a:custGeom>
              <a:avLst/>
              <a:gdLst/>
              <a:ahLst/>
              <a:cxnLst/>
              <a:rect l="l" t="t" r="r" b="b"/>
              <a:pathLst>
                <a:path w="1103630" h="1470152">
                  <a:moveTo>
                    <a:pt x="0" y="0"/>
                  </a:moveTo>
                  <a:lnTo>
                    <a:pt x="1103630" y="0"/>
                  </a:lnTo>
                  <a:lnTo>
                    <a:pt x="1103630" y="1470152"/>
                  </a:lnTo>
                  <a:lnTo>
                    <a:pt x="0" y="1470152"/>
                  </a:lnTo>
                  <a:close/>
                </a:path>
              </a:pathLst>
            </a:custGeom>
            <a:solidFill>
              <a:srgbClr val="E0EAF6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7494659" y="2386131"/>
            <a:ext cx="644584" cy="261862"/>
          </a:xfrm>
          <a:custGeom>
            <a:avLst/>
            <a:gdLst/>
            <a:ahLst/>
            <a:cxnLst/>
            <a:rect l="l" t="t" r="r" b="b"/>
            <a:pathLst>
              <a:path w="966876" h="392793">
                <a:moveTo>
                  <a:pt x="0" y="0"/>
                </a:moveTo>
                <a:lnTo>
                  <a:pt x="966876" y="0"/>
                </a:lnTo>
                <a:lnTo>
                  <a:pt x="966876" y="392793"/>
                </a:lnTo>
                <a:lnTo>
                  <a:pt x="0" y="3927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315731" y="1776695"/>
            <a:ext cx="527623" cy="394241"/>
            <a:chOff x="0" y="0"/>
            <a:chExt cx="526898" cy="393700"/>
          </a:xfrm>
        </p:grpSpPr>
        <p:sp>
          <p:nvSpPr>
            <p:cNvPr id="27" name="Freeform 27"/>
            <p:cNvSpPr/>
            <p:nvPr/>
          </p:nvSpPr>
          <p:spPr>
            <a:xfrm>
              <a:off x="63500" y="63500"/>
              <a:ext cx="305689" cy="266700"/>
            </a:xfrm>
            <a:custGeom>
              <a:avLst/>
              <a:gdLst/>
              <a:ahLst/>
              <a:cxnLst/>
              <a:rect l="l" t="t" r="r" b="b"/>
              <a:pathLst>
                <a:path w="305689" h="266700">
                  <a:moveTo>
                    <a:pt x="117348" y="86360"/>
                  </a:moveTo>
                  <a:lnTo>
                    <a:pt x="117348" y="157988"/>
                  </a:lnTo>
                  <a:lnTo>
                    <a:pt x="39878" y="157988"/>
                  </a:lnTo>
                  <a:cubicBezTo>
                    <a:pt x="32512" y="157988"/>
                    <a:pt x="26543" y="152146"/>
                    <a:pt x="26543" y="144907"/>
                  </a:cubicBezTo>
                  <a:lnTo>
                    <a:pt x="26543" y="99568"/>
                  </a:lnTo>
                  <a:cubicBezTo>
                    <a:pt x="26543" y="92329"/>
                    <a:pt x="32512" y="86487"/>
                    <a:pt x="39878" y="86487"/>
                  </a:cubicBezTo>
                  <a:close/>
                  <a:moveTo>
                    <a:pt x="265811" y="26289"/>
                  </a:moveTo>
                  <a:cubicBezTo>
                    <a:pt x="268224" y="26289"/>
                    <a:pt x="270764" y="26924"/>
                    <a:pt x="272923" y="28321"/>
                  </a:cubicBezTo>
                  <a:cubicBezTo>
                    <a:pt x="276860" y="30734"/>
                    <a:pt x="279146" y="34798"/>
                    <a:pt x="279146" y="39370"/>
                  </a:cubicBezTo>
                  <a:lnTo>
                    <a:pt x="279146" y="215773"/>
                  </a:lnTo>
                  <a:cubicBezTo>
                    <a:pt x="279146" y="222504"/>
                    <a:pt x="274574" y="225933"/>
                    <a:pt x="272542" y="227076"/>
                  </a:cubicBezTo>
                  <a:cubicBezTo>
                    <a:pt x="271272" y="227838"/>
                    <a:pt x="268859" y="228981"/>
                    <a:pt x="265811" y="228981"/>
                  </a:cubicBezTo>
                  <a:cubicBezTo>
                    <a:pt x="263906" y="228981"/>
                    <a:pt x="261620" y="228473"/>
                    <a:pt x="259334" y="227203"/>
                  </a:cubicBezTo>
                  <a:lnTo>
                    <a:pt x="144018" y="163322"/>
                  </a:lnTo>
                  <a:lnTo>
                    <a:pt x="144018" y="81661"/>
                  </a:lnTo>
                  <a:lnTo>
                    <a:pt x="260223" y="27559"/>
                  </a:lnTo>
                  <a:cubicBezTo>
                    <a:pt x="262001" y="26670"/>
                    <a:pt x="264033" y="26289"/>
                    <a:pt x="265938" y="26289"/>
                  </a:cubicBezTo>
                  <a:close/>
                  <a:moveTo>
                    <a:pt x="90678" y="184277"/>
                  </a:moveTo>
                  <a:lnTo>
                    <a:pt x="90678" y="234061"/>
                  </a:lnTo>
                  <a:cubicBezTo>
                    <a:pt x="90678" y="240538"/>
                    <a:pt x="85344" y="245745"/>
                    <a:pt x="78867" y="245745"/>
                  </a:cubicBezTo>
                  <a:cubicBezTo>
                    <a:pt x="72390" y="245745"/>
                    <a:pt x="67056" y="240538"/>
                    <a:pt x="67056" y="234061"/>
                  </a:cubicBezTo>
                  <a:lnTo>
                    <a:pt x="67056" y="184277"/>
                  </a:lnTo>
                  <a:close/>
                  <a:moveTo>
                    <a:pt x="265684" y="0"/>
                  </a:moveTo>
                  <a:cubicBezTo>
                    <a:pt x="259969" y="0"/>
                    <a:pt x="254127" y="1270"/>
                    <a:pt x="248666" y="3810"/>
                  </a:cubicBezTo>
                  <a:lnTo>
                    <a:pt x="127635" y="60198"/>
                  </a:lnTo>
                  <a:lnTo>
                    <a:pt x="39878" y="60198"/>
                  </a:lnTo>
                  <a:cubicBezTo>
                    <a:pt x="17907" y="60198"/>
                    <a:pt x="0" y="77851"/>
                    <a:pt x="0" y="99568"/>
                  </a:cubicBezTo>
                  <a:lnTo>
                    <a:pt x="0" y="144907"/>
                  </a:lnTo>
                  <a:cubicBezTo>
                    <a:pt x="0" y="166624"/>
                    <a:pt x="17907" y="184277"/>
                    <a:pt x="39878" y="184277"/>
                  </a:cubicBezTo>
                  <a:lnTo>
                    <a:pt x="45720" y="184277"/>
                  </a:lnTo>
                  <a:lnTo>
                    <a:pt x="45720" y="234061"/>
                  </a:lnTo>
                  <a:cubicBezTo>
                    <a:pt x="45720" y="251968"/>
                    <a:pt x="60579" y="266700"/>
                    <a:pt x="78867" y="266700"/>
                  </a:cubicBezTo>
                  <a:cubicBezTo>
                    <a:pt x="97155" y="266700"/>
                    <a:pt x="112014" y="251968"/>
                    <a:pt x="112014" y="233934"/>
                  </a:cubicBezTo>
                  <a:lnTo>
                    <a:pt x="112014" y="184277"/>
                  </a:lnTo>
                  <a:lnTo>
                    <a:pt x="127254" y="184277"/>
                  </a:lnTo>
                  <a:lnTo>
                    <a:pt x="246380" y="250190"/>
                  </a:lnTo>
                  <a:cubicBezTo>
                    <a:pt x="252476" y="253619"/>
                    <a:pt x="259207" y="255270"/>
                    <a:pt x="265811" y="255270"/>
                  </a:cubicBezTo>
                  <a:cubicBezTo>
                    <a:pt x="272796" y="255270"/>
                    <a:pt x="279654" y="253492"/>
                    <a:pt x="286004" y="249809"/>
                  </a:cubicBezTo>
                  <a:cubicBezTo>
                    <a:pt x="298323" y="242697"/>
                    <a:pt x="305689" y="229997"/>
                    <a:pt x="305689" y="215773"/>
                  </a:cubicBezTo>
                  <a:lnTo>
                    <a:pt x="305689" y="39370"/>
                  </a:lnTo>
                  <a:cubicBezTo>
                    <a:pt x="305689" y="25781"/>
                    <a:pt x="298831" y="13335"/>
                    <a:pt x="287147" y="6096"/>
                  </a:cubicBezTo>
                  <a:cubicBezTo>
                    <a:pt x="280670" y="2032"/>
                    <a:pt x="273304" y="0"/>
                    <a:pt x="26581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390652" y="182372"/>
              <a:ext cx="72771" cy="21082"/>
            </a:xfrm>
            <a:custGeom>
              <a:avLst/>
              <a:gdLst/>
              <a:ahLst/>
              <a:cxnLst/>
              <a:rect l="l" t="t" r="r" b="b"/>
              <a:pathLst>
                <a:path w="72771" h="21082">
                  <a:moveTo>
                    <a:pt x="62103" y="0"/>
                  </a:moveTo>
                  <a:lnTo>
                    <a:pt x="10668" y="0"/>
                  </a:lnTo>
                  <a:cubicBezTo>
                    <a:pt x="4826" y="0"/>
                    <a:pt x="0" y="4699"/>
                    <a:pt x="0" y="10541"/>
                  </a:cubicBezTo>
                  <a:cubicBezTo>
                    <a:pt x="0" y="16383"/>
                    <a:pt x="4699" y="21082"/>
                    <a:pt x="10668" y="21082"/>
                  </a:cubicBezTo>
                  <a:lnTo>
                    <a:pt x="62103" y="21082"/>
                  </a:lnTo>
                  <a:cubicBezTo>
                    <a:pt x="67945" y="21082"/>
                    <a:pt x="72771" y="16383"/>
                    <a:pt x="72771" y="10541"/>
                  </a:cubicBezTo>
                  <a:cubicBezTo>
                    <a:pt x="72771" y="4699"/>
                    <a:pt x="68072" y="0"/>
                    <a:pt x="62103" y="0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383286" y="253492"/>
              <a:ext cx="65151" cy="45720"/>
            </a:xfrm>
            <a:custGeom>
              <a:avLst/>
              <a:gdLst/>
              <a:ahLst/>
              <a:cxnLst/>
              <a:rect l="l" t="t" r="r" b="b"/>
              <a:pathLst>
                <a:path w="65151" h="45720">
                  <a:moveTo>
                    <a:pt x="58166" y="26162"/>
                  </a:moveTo>
                  <a:lnTo>
                    <a:pt x="17399" y="2921"/>
                  </a:lnTo>
                  <a:cubicBezTo>
                    <a:pt x="12319" y="0"/>
                    <a:pt x="5842" y="1778"/>
                    <a:pt x="2921" y="6731"/>
                  </a:cubicBezTo>
                  <a:cubicBezTo>
                    <a:pt x="0" y="11684"/>
                    <a:pt x="1778" y="18161"/>
                    <a:pt x="6858" y="21082"/>
                  </a:cubicBezTo>
                  <a:lnTo>
                    <a:pt x="47625" y="44323"/>
                  </a:lnTo>
                  <a:cubicBezTo>
                    <a:pt x="49276" y="45339"/>
                    <a:pt x="51181" y="45720"/>
                    <a:pt x="52959" y="45720"/>
                  </a:cubicBezTo>
                  <a:cubicBezTo>
                    <a:pt x="56642" y="45720"/>
                    <a:pt x="60198" y="43815"/>
                    <a:pt x="62230" y="40513"/>
                  </a:cubicBezTo>
                  <a:cubicBezTo>
                    <a:pt x="65151" y="35433"/>
                    <a:pt x="63373" y="29083"/>
                    <a:pt x="58293" y="26162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381762" y="91694"/>
              <a:ext cx="68072" cy="38862"/>
            </a:xfrm>
            <a:custGeom>
              <a:avLst/>
              <a:gdLst/>
              <a:ahLst/>
              <a:cxnLst/>
              <a:rect l="l" t="t" r="r" b="b"/>
              <a:pathLst>
                <a:path w="68072" h="38862">
                  <a:moveTo>
                    <a:pt x="12065" y="38862"/>
                  </a:moveTo>
                  <a:cubicBezTo>
                    <a:pt x="13335" y="38862"/>
                    <a:pt x="14605" y="38608"/>
                    <a:pt x="15875" y="38227"/>
                  </a:cubicBezTo>
                  <a:lnTo>
                    <a:pt x="59817" y="21717"/>
                  </a:lnTo>
                  <a:cubicBezTo>
                    <a:pt x="65278" y="19685"/>
                    <a:pt x="68072" y="13589"/>
                    <a:pt x="66040" y="8128"/>
                  </a:cubicBezTo>
                  <a:cubicBezTo>
                    <a:pt x="64008" y="2667"/>
                    <a:pt x="57785" y="0"/>
                    <a:pt x="52324" y="2032"/>
                  </a:cubicBezTo>
                  <a:lnTo>
                    <a:pt x="8255" y="18542"/>
                  </a:lnTo>
                  <a:cubicBezTo>
                    <a:pt x="2794" y="20574"/>
                    <a:pt x="0" y="26670"/>
                    <a:pt x="2032" y="32131"/>
                  </a:cubicBezTo>
                  <a:cubicBezTo>
                    <a:pt x="3683" y="36322"/>
                    <a:pt x="7747" y="38862"/>
                    <a:pt x="11938" y="38862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sp>
        <p:nvSpPr>
          <p:cNvPr id="34" name="Freeform 34"/>
          <p:cNvSpPr/>
          <p:nvPr/>
        </p:nvSpPr>
        <p:spPr>
          <a:xfrm>
            <a:off x="7488540" y="3600249"/>
            <a:ext cx="712419" cy="446293"/>
          </a:xfrm>
          <a:custGeom>
            <a:avLst/>
            <a:gdLst/>
            <a:ahLst/>
            <a:cxnLst/>
            <a:rect l="l" t="t" r="r" b="b"/>
            <a:pathLst>
              <a:path w="1068629" h="669440">
                <a:moveTo>
                  <a:pt x="0" y="0"/>
                </a:moveTo>
                <a:lnTo>
                  <a:pt x="1068629" y="0"/>
                </a:lnTo>
                <a:lnTo>
                  <a:pt x="1068629" y="669441"/>
                </a:lnTo>
                <a:lnTo>
                  <a:pt x="0" y="6694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3261" b="-3159"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270972" y="5122179"/>
            <a:ext cx="1094771" cy="1388608"/>
            <a:chOff x="0" y="0"/>
            <a:chExt cx="1553032" cy="1969859"/>
          </a:xfrm>
        </p:grpSpPr>
        <p:sp>
          <p:nvSpPr>
            <p:cNvPr id="36" name="Freeform 36"/>
            <p:cNvSpPr/>
            <p:nvPr/>
          </p:nvSpPr>
          <p:spPr>
            <a:xfrm>
              <a:off x="63500" y="63500"/>
              <a:ext cx="1191260" cy="1743075"/>
            </a:xfrm>
            <a:custGeom>
              <a:avLst/>
              <a:gdLst/>
              <a:ahLst/>
              <a:cxnLst/>
              <a:rect l="l" t="t" r="r" b="b"/>
              <a:pathLst>
                <a:path w="1191260" h="1743075">
                  <a:moveTo>
                    <a:pt x="0" y="1743075"/>
                  </a:moveTo>
                  <a:lnTo>
                    <a:pt x="1191260" y="1743075"/>
                  </a:lnTo>
                  <a:lnTo>
                    <a:pt x="11912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7184" y="615442"/>
              <a:ext cx="652399" cy="1290955"/>
            </a:xfrm>
            <a:custGeom>
              <a:avLst/>
              <a:gdLst/>
              <a:ahLst/>
              <a:cxnLst/>
              <a:rect l="l" t="t" r="r" b="b"/>
              <a:pathLst>
                <a:path w="652399" h="1290955">
                  <a:moveTo>
                    <a:pt x="0" y="1290955"/>
                  </a:moveTo>
                  <a:lnTo>
                    <a:pt x="652399" y="1290955"/>
                  </a:lnTo>
                  <a:lnTo>
                    <a:pt x="652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315730" y="1383099"/>
            <a:ext cx="5998826" cy="331074"/>
            <a:chOff x="0" y="0"/>
            <a:chExt cx="8159356" cy="45031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59369" cy="450342"/>
            </a:xfrm>
            <a:custGeom>
              <a:avLst/>
              <a:gdLst/>
              <a:ahLst/>
              <a:cxnLst/>
              <a:rect l="l" t="t" r="r" b="b"/>
              <a:pathLst>
                <a:path w="8159369" h="450342">
                  <a:moveTo>
                    <a:pt x="0" y="450342"/>
                  </a:moveTo>
                  <a:lnTo>
                    <a:pt x="8159369" y="450342"/>
                  </a:lnTo>
                  <a:lnTo>
                    <a:pt x="81593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397670" y="4023218"/>
            <a:ext cx="928935" cy="745833"/>
            <a:chOff x="0" y="0"/>
            <a:chExt cx="1968932" cy="158083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968881" cy="1580896"/>
            </a:xfrm>
            <a:custGeom>
              <a:avLst/>
              <a:gdLst/>
              <a:ahLst/>
              <a:cxnLst/>
              <a:rect l="l" t="t" r="r" b="b"/>
              <a:pathLst>
                <a:path w="1968881" h="1580896">
                  <a:moveTo>
                    <a:pt x="0" y="1580896"/>
                  </a:moveTo>
                  <a:lnTo>
                    <a:pt x="1968881" y="1580896"/>
                  </a:lnTo>
                  <a:lnTo>
                    <a:pt x="19688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6702097" y="1383098"/>
            <a:ext cx="24152" cy="4989400"/>
            <a:chOff x="0" y="0"/>
            <a:chExt cx="34265" cy="707791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4290" cy="7077964"/>
            </a:xfrm>
            <a:custGeom>
              <a:avLst/>
              <a:gdLst/>
              <a:ahLst/>
              <a:cxnLst/>
              <a:rect l="l" t="t" r="r" b="b"/>
              <a:pathLst>
                <a:path w="34290" h="7077964">
                  <a:moveTo>
                    <a:pt x="0" y="7077964"/>
                  </a:moveTo>
                  <a:lnTo>
                    <a:pt x="34290" y="7077964"/>
                  </a:lnTo>
                  <a:lnTo>
                    <a:pt x="342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7383543" y="1952407"/>
            <a:ext cx="867529" cy="1125973"/>
            <a:chOff x="0" y="0"/>
            <a:chExt cx="1230668" cy="1597304"/>
          </a:xfrm>
        </p:grpSpPr>
        <p:sp>
          <p:nvSpPr>
            <p:cNvPr id="47" name="Freeform 47"/>
            <p:cNvSpPr/>
            <p:nvPr/>
          </p:nvSpPr>
          <p:spPr>
            <a:xfrm>
              <a:off x="63500" y="63500"/>
              <a:ext cx="1103630" cy="1470279"/>
            </a:xfrm>
            <a:custGeom>
              <a:avLst/>
              <a:gdLst/>
              <a:ahLst/>
              <a:cxnLst/>
              <a:rect l="l" t="t" r="r" b="b"/>
              <a:pathLst>
                <a:path w="1103630" h="1470279">
                  <a:moveTo>
                    <a:pt x="0" y="1470279"/>
                  </a:moveTo>
                  <a:lnTo>
                    <a:pt x="1103630" y="1470279"/>
                  </a:lnTo>
                  <a:lnTo>
                    <a:pt x="11036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48" name="Freeform 48"/>
            <p:cNvSpPr/>
            <p:nvPr/>
          </p:nvSpPr>
          <p:spPr>
            <a:xfrm>
              <a:off x="157607" y="615315"/>
              <a:ext cx="915416" cy="366649"/>
            </a:xfrm>
            <a:custGeom>
              <a:avLst/>
              <a:gdLst/>
              <a:ahLst/>
              <a:cxnLst/>
              <a:rect l="l" t="t" r="r" b="b"/>
              <a:pathLst>
                <a:path w="915416" h="366649">
                  <a:moveTo>
                    <a:pt x="0" y="366649"/>
                  </a:moveTo>
                  <a:lnTo>
                    <a:pt x="915416" y="366649"/>
                  </a:lnTo>
                  <a:lnTo>
                    <a:pt x="9154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7367878" y="3408820"/>
            <a:ext cx="4530362" cy="628697"/>
            <a:chOff x="0" y="0"/>
            <a:chExt cx="6426733" cy="891857"/>
          </a:xfrm>
        </p:grpSpPr>
        <p:sp>
          <p:nvSpPr>
            <p:cNvPr id="55" name="Freeform 55"/>
            <p:cNvSpPr/>
            <p:nvPr/>
          </p:nvSpPr>
          <p:spPr>
            <a:xfrm>
              <a:off x="63500" y="63500"/>
              <a:ext cx="1333500" cy="764921"/>
            </a:xfrm>
            <a:custGeom>
              <a:avLst/>
              <a:gdLst/>
              <a:ahLst/>
              <a:cxnLst/>
              <a:rect l="l" t="t" r="r" b="b"/>
              <a:pathLst>
                <a:path w="1333500" h="764921">
                  <a:moveTo>
                    <a:pt x="0" y="764921"/>
                  </a:moveTo>
                  <a:lnTo>
                    <a:pt x="1333500" y="764921"/>
                  </a:lnTo>
                  <a:lnTo>
                    <a:pt x="1333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56" name="Freeform 56"/>
            <p:cNvSpPr/>
            <p:nvPr/>
          </p:nvSpPr>
          <p:spPr>
            <a:xfrm>
              <a:off x="1512443" y="73279"/>
              <a:ext cx="4850765" cy="47625"/>
            </a:xfrm>
            <a:custGeom>
              <a:avLst/>
              <a:gdLst/>
              <a:ahLst/>
              <a:cxnLst/>
              <a:rect l="l" t="t" r="r" b="b"/>
              <a:pathLst>
                <a:path w="4850765" h="47625">
                  <a:moveTo>
                    <a:pt x="0" y="47625"/>
                  </a:moveTo>
                  <a:lnTo>
                    <a:pt x="4850765" y="47625"/>
                  </a:lnTo>
                  <a:lnTo>
                    <a:pt x="48507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8599020" y="1399981"/>
            <a:ext cx="2403981" cy="25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5"/>
              </a:lnSpc>
            </a:pPr>
            <a:r>
              <a:rPr lang="en-US" sz="1489" b="1">
                <a:solidFill>
                  <a:srgbClr val="001C3A"/>
                </a:solidFill>
                <a:latin typeface="IBM Plex Sans" panose="020B0503050203000203" pitchFamily="34" charset="0"/>
                <a:ea typeface="Open Sans Bold"/>
                <a:cs typeface="Open Sans Bold"/>
                <a:sym typeface="Open Sans Bold"/>
              </a:rPr>
              <a:t>PORTAL ENHANCEMENTS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360829" y="1985245"/>
            <a:ext cx="3495943" cy="104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5"/>
              </a:lnSpc>
            </a:pPr>
            <a:r>
              <a:rPr lang="en-US" sz="1203" b="1" dirty="0">
                <a:solidFill>
                  <a:srgbClr val="000000"/>
                </a:solidFill>
                <a:latin typeface="IBM Plex Sans" panose="020B0503050203000203" pitchFamily="34" charset="0"/>
                <a:ea typeface="Montserrat Medium"/>
                <a:cs typeface="Montserrat Medium"/>
                <a:sym typeface="Montserrat Medium"/>
              </a:rPr>
              <a:t>Caregiving Support Resources</a:t>
            </a:r>
          </a:p>
          <a:p>
            <a:pPr algn="just"/>
            <a:r>
              <a:rPr lang="en-US" sz="900" spc="7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Access essential caregiver legal documents, live seminar series, and professional caregiving assistance—all in your member portal. Legal Resources offers preferred member pricing on the Basic and Premium </a:t>
            </a:r>
            <a:r>
              <a:rPr lang="en-US" sz="900" spc="7" dirty="0" err="1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CareLinx</a:t>
            </a:r>
            <a:r>
              <a:rPr lang="en-US" sz="900" spc="7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 memberships. Learn more about what’s included in each membership in the Plan Resources section of the member portal.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4279666" y="1396742"/>
            <a:ext cx="2057400" cy="317431"/>
            <a:chOff x="0" y="0"/>
            <a:chExt cx="812800" cy="12540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125405"/>
            </a:xfrm>
            <a:custGeom>
              <a:avLst/>
              <a:gdLst/>
              <a:ahLst/>
              <a:cxnLst/>
              <a:rect l="l" t="t" r="r" b="b"/>
              <a:pathLst>
                <a:path w="812800" h="125405">
                  <a:moveTo>
                    <a:pt x="0" y="0"/>
                  </a:moveTo>
                  <a:lnTo>
                    <a:pt x="812800" y="0"/>
                  </a:lnTo>
                  <a:lnTo>
                    <a:pt x="812800" y="125405"/>
                  </a:lnTo>
                  <a:lnTo>
                    <a:pt x="0" y="125405"/>
                  </a:lnTo>
                  <a:close/>
                </a:path>
              </a:pathLst>
            </a:custGeom>
            <a:solidFill>
              <a:srgbClr val="E0EAF6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28575"/>
              <a:ext cx="812800" cy="1539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79"/>
                </a:lnSpc>
              </a:pPr>
              <a:endParaRPr sz="1200">
                <a:latin typeface="IBM Plex Sans" panose="020B0503050203000203" pitchFamily="34" charset="0"/>
              </a:endParaRPr>
            </a:p>
          </p:txBody>
        </p:sp>
      </p:grpSp>
      <p:sp>
        <p:nvSpPr>
          <p:cNvPr id="73" name="Freeform 73"/>
          <p:cNvSpPr/>
          <p:nvPr/>
        </p:nvSpPr>
        <p:spPr>
          <a:xfrm>
            <a:off x="4736426" y="6096103"/>
            <a:ext cx="528866" cy="217496"/>
          </a:xfrm>
          <a:custGeom>
            <a:avLst/>
            <a:gdLst/>
            <a:ahLst/>
            <a:cxnLst/>
            <a:rect l="l" t="t" r="r" b="b"/>
            <a:pathLst>
              <a:path w="793299" h="326244">
                <a:moveTo>
                  <a:pt x="0" y="0"/>
                </a:moveTo>
                <a:lnTo>
                  <a:pt x="793299" y="0"/>
                </a:lnTo>
                <a:lnTo>
                  <a:pt x="793299" y="326244"/>
                </a:lnTo>
                <a:lnTo>
                  <a:pt x="0" y="3262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2272416" y="1405131"/>
            <a:ext cx="1752086" cy="25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5"/>
              </a:lnSpc>
            </a:pPr>
            <a:r>
              <a:rPr lang="en-US" sz="1489" b="1">
                <a:solidFill>
                  <a:srgbClr val="001C3A"/>
                </a:solidFill>
                <a:latin typeface="IBM Plex Sans" panose="020B0503050203000203" pitchFamily="34" charset="0"/>
                <a:ea typeface="Open Sans Bold"/>
                <a:cs typeface="Open Sans Bold"/>
                <a:sym typeface="Open Sans Bold"/>
              </a:rPr>
              <a:t>PORTAL FEATURES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54228" y="2572319"/>
            <a:ext cx="4760329" cy="63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5"/>
              </a:lnSpc>
            </a:pPr>
            <a:r>
              <a:rPr lang="en-US" sz="1203" b="1" dirty="0">
                <a:solidFill>
                  <a:srgbClr val="000000"/>
                </a:solidFill>
                <a:latin typeface="IBM Plex Sans" panose="020B0503050203000203" pitchFamily="34" charset="0"/>
                <a:ea typeface="Montserrat Medium"/>
                <a:cs typeface="Montserrat Medium"/>
                <a:sym typeface="Montserrat Medium"/>
              </a:rPr>
              <a:t>Legal Support Guidebooks</a:t>
            </a:r>
          </a:p>
          <a:p>
            <a:pPr algn="just"/>
            <a:r>
              <a:rPr lang="en-US" sz="900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Our Legal Support Guidebooks simplify complex legal topics on caregiving, estate planning, and executor and beneficiary support. These interactive guidebooks are available for download.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471234" y="5322203"/>
            <a:ext cx="4899279" cy="957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5"/>
              </a:lnSpc>
            </a:pPr>
            <a:r>
              <a:rPr lang="en-US" sz="1203" b="1" dirty="0" err="1">
                <a:solidFill>
                  <a:srgbClr val="000000"/>
                </a:solidFill>
                <a:latin typeface="IBM Plex Sans" panose="020B0503050203000203" pitchFamily="34" charset="0"/>
                <a:ea typeface="Montserrat Medium"/>
                <a:cs typeface="Montserrat Medium"/>
                <a:sym typeface="Montserrat Medium"/>
              </a:rPr>
              <a:t>LegalSMART</a:t>
            </a:r>
            <a:endParaRPr lang="en-US" sz="1203" b="1" dirty="0">
              <a:solidFill>
                <a:srgbClr val="000000"/>
              </a:solidFill>
              <a:latin typeface="IBM Plex Sans" panose="020B0503050203000203" pitchFamily="34" charset="0"/>
              <a:ea typeface="Montserrat Medium"/>
              <a:cs typeface="Montserrat Medium"/>
              <a:sym typeface="Montserrat Medium"/>
            </a:endParaRPr>
          </a:p>
          <a:p>
            <a:r>
              <a:rPr lang="en-US" sz="900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Stay informed with </a:t>
            </a:r>
            <a:r>
              <a:rPr lang="en-US" sz="900" dirty="0" err="1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LegalSMART</a:t>
            </a:r>
            <a:r>
              <a:rPr lang="en-US" sz="900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, a monthly collection of articles covering timely legal developments that help you stay current on significant changes in the legal world.</a:t>
            </a:r>
          </a:p>
          <a:p>
            <a:pPr>
              <a:lnSpc>
                <a:spcPts val="1163"/>
              </a:lnSpc>
            </a:pPr>
            <a:endParaRPr lang="en-US" sz="979" dirty="0">
              <a:solidFill>
                <a:srgbClr val="000000"/>
              </a:solidFill>
              <a:latin typeface="IBM Plex Sans" panose="020B0503050203000203" pitchFamily="34" charset="0"/>
              <a:ea typeface="Open Sans Condensed"/>
              <a:cs typeface="Open Sans Condensed"/>
              <a:sym typeface="Open Sans Condensed"/>
            </a:endParaRPr>
          </a:p>
          <a:p>
            <a:pPr>
              <a:lnSpc>
                <a:spcPts val="1163"/>
              </a:lnSpc>
            </a:pPr>
            <a:endParaRPr lang="en-US" sz="979" dirty="0">
              <a:solidFill>
                <a:srgbClr val="000000"/>
              </a:solidFill>
              <a:latin typeface="IBM Plex Sans" panose="020B0503050203000203" pitchFamily="34" charset="0"/>
              <a:ea typeface="Open Sans Condensed"/>
              <a:cs typeface="Open Sans Condensed"/>
              <a:sym typeface="Open Sans Condensed"/>
            </a:endParaRPr>
          </a:p>
          <a:p>
            <a:pPr>
              <a:lnSpc>
                <a:spcPts val="1318"/>
              </a:lnSpc>
            </a:pPr>
            <a:r>
              <a:rPr lang="en-US" sz="941" b="1" i="1" dirty="0">
                <a:solidFill>
                  <a:srgbClr val="CB0000"/>
                </a:solidFill>
                <a:latin typeface="IBM Plex Sans" panose="020B0503050203000203" pitchFamily="34" charset="0"/>
                <a:ea typeface="Montserrat Bold Italics"/>
                <a:cs typeface="Montserrat Bold Italics"/>
                <a:sym typeface="Montserrat Bold Italics"/>
              </a:rPr>
              <a:t>SCAN QR CODE TO SUBSCRIBE TO LEGALSMART!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8074" y="3958662"/>
            <a:ext cx="4828992" cy="49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5"/>
              </a:lnSpc>
            </a:pPr>
            <a:r>
              <a:rPr lang="en-US" sz="1203" b="1" dirty="0" err="1">
                <a:solidFill>
                  <a:srgbClr val="000000"/>
                </a:solidFill>
                <a:latin typeface="IBM Plex Sans" panose="020B0503050203000203" pitchFamily="34" charset="0"/>
                <a:ea typeface="Montserrat Medium"/>
                <a:cs typeface="Montserrat Medium"/>
                <a:sym typeface="Montserrat Medium"/>
              </a:rPr>
              <a:t>LRseminar</a:t>
            </a:r>
            <a:r>
              <a:rPr lang="en-US" sz="1203" b="1" dirty="0">
                <a:solidFill>
                  <a:srgbClr val="000000"/>
                </a:solidFill>
                <a:latin typeface="IBM Plex Sans" panose="020B0503050203000203" pitchFamily="34" charset="0"/>
                <a:ea typeface="Montserrat Medium"/>
                <a:cs typeface="Montserrat Medium"/>
                <a:sym typeface="Montserrat Medium"/>
              </a:rPr>
              <a:t> Series</a:t>
            </a:r>
          </a:p>
          <a:p>
            <a:pPr algn="just"/>
            <a:r>
              <a:rPr lang="en-US" sz="900" spc="1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Access expert-led legal, identity protection and caregiving guidance through monthly seminars at </a:t>
            </a:r>
            <a:r>
              <a:rPr lang="en-US" sz="900" spc="1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  <a:hlinkClick r:id="rId18" tooltip="https://acrobat.adobe.com/id/LRseminars.com,"/>
              </a:rPr>
              <a:t>LRseminars.com,</a:t>
            </a:r>
            <a:r>
              <a:rPr lang="en-US" sz="900" spc="1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 featuring both live and on-demand sessions.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360827" y="3474839"/>
            <a:ext cx="3315278" cy="633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5"/>
              </a:lnSpc>
            </a:pPr>
            <a:r>
              <a:rPr lang="en-US" sz="1203" b="1" dirty="0">
                <a:solidFill>
                  <a:srgbClr val="000000"/>
                </a:solidFill>
                <a:latin typeface="IBM Plex Sans" panose="020B0503050203000203" pitchFamily="34" charset="0"/>
                <a:ea typeface="Montserrat Medium"/>
                <a:cs typeface="Montserrat Medium"/>
                <a:sym typeface="Montserrat Medium"/>
              </a:rPr>
              <a:t>Financial Planning</a:t>
            </a:r>
          </a:p>
          <a:p>
            <a:pPr algn="just"/>
            <a:r>
              <a:rPr lang="en-US" sz="900" spc="5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Enhance your financial well-being with comprehensive financial planning service through </a:t>
            </a:r>
            <a:r>
              <a:rPr lang="en-US" sz="900" spc="5" dirty="0" err="1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Kinnect</a:t>
            </a:r>
            <a:r>
              <a:rPr lang="en-US" sz="900" spc="5" dirty="0">
                <a:solidFill>
                  <a:srgbClr val="000000"/>
                </a:solidFill>
                <a:latin typeface="IBM Plex Sans" panose="020B0503050203000203" pitchFamily="34" charset="0"/>
                <a:ea typeface="Open Sans Condensed"/>
                <a:cs typeface="Open Sans Condensed"/>
                <a:sym typeface="Open Sans Condensed"/>
              </a:rPr>
              <a:t> Advisors, now with Legal Resources. Members can receive: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43353" y="1877163"/>
            <a:ext cx="5497016" cy="39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139" b="1" i="1" spc="39" dirty="0">
                <a:solidFill>
                  <a:srgbClr val="CB0000"/>
                </a:solidFill>
                <a:latin typeface="IBM Plex Sans" panose="020B0503050203000203" pitchFamily="34" charset="0"/>
                <a:ea typeface="Open Sans Condensed Semi-Bold Italics"/>
                <a:cs typeface="Open Sans Condensed Semi-Bold Italics"/>
                <a:sym typeface="Open Sans Condensed Semi-Bold Italics"/>
              </a:rPr>
              <a:t>QUICK ACCESS FEATURES - PRINT YOUR MEMBER CARD INSTANTLY THROUGH YOUR PORTAL DASHBOARD.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2492467" y="3303591"/>
            <a:ext cx="954877" cy="167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75"/>
              </a:lnSpc>
            </a:pPr>
            <a:r>
              <a:rPr lang="en-US" sz="982" b="1" dirty="0">
                <a:solidFill>
                  <a:srgbClr val="CB0000"/>
                </a:solidFill>
                <a:latin typeface="IBM Plex Sans" panose="020B0503050203000203" pitchFamily="34" charset="0"/>
                <a:ea typeface="Open Sans Condensed Medium"/>
                <a:cs typeface="Open Sans Condensed Medium"/>
                <a:sym typeface="Open Sans Condensed Medium"/>
              </a:rPr>
              <a:t>Downloadable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3847529" y="3300267"/>
            <a:ext cx="716097" cy="167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75"/>
              </a:lnSpc>
            </a:pPr>
            <a:r>
              <a:rPr lang="en-US" sz="982" b="1" dirty="0">
                <a:solidFill>
                  <a:srgbClr val="CB0000"/>
                </a:solidFill>
                <a:latin typeface="IBM Plex Sans" panose="020B0503050203000203" pitchFamily="34" charset="0"/>
                <a:ea typeface="Open Sans Condensed Medium"/>
                <a:cs typeface="Open Sans Condensed Medium"/>
                <a:sym typeface="Open Sans Condensed Medium"/>
              </a:rPr>
              <a:t>Editable</a:t>
            </a:r>
          </a:p>
        </p:txBody>
      </p:sp>
      <p:grpSp>
        <p:nvGrpSpPr>
          <p:cNvPr id="109" name="Group 109"/>
          <p:cNvGrpSpPr>
            <a:grpSpLocks noChangeAspect="1"/>
          </p:cNvGrpSpPr>
          <p:nvPr/>
        </p:nvGrpSpPr>
        <p:grpSpPr>
          <a:xfrm>
            <a:off x="2126357" y="4514094"/>
            <a:ext cx="354077" cy="353913"/>
            <a:chOff x="0" y="0"/>
            <a:chExt cx="390627" cy="390449"/>
          </a:xfrm>
        </p:grpSpPr>
        <p:sp>
          <p:nvSpPr>
            <p:cNvPr id="110" name="Freeform 110"/>
            <p:cNvSpPr/>
            <p:nvPr/>
          </p:nvSpPr>
          <p:spPr>
            <a:xfrm>
              <a:off x="63627" y="63500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263525" h="263525">
                  <a:moveTo>
                    <a:pt x="126365" y="0"/>
                  </a:moveTo>
                  <a:cubicBezTo>
                    <a:pt x="56134" y="2794"/>
                    <a:pt x="0" y="60706"/>
                    <a:pt x="0" y="131699"/>
                  </a:cubicBezTo>
                  <a:cubicBezTo>
                    <a:pt x="0" y="204470"/>
                    <a:pt x="59055" y="263525"/>
                    <a:pt x="131826" y="263525"/>
                  </a:cubicBezTo>
                  <a:cubicBezTo>
                    <a:pt x="204597" y="263525"/>
                    <a:pt x="263525" y="204470"/>
                    <a:pt x="263525" y="131699"/>
                  </a:cubicBezTo>
                  <a:cubicBezTo>
                    <a:pt x="263525" y="60706"/>
                    <a:pt x="207391" y="2921"/>
                    <a:pt x="137160" y="0"/>
                  </a:cubicBezTo>
                  <a:close/>
                </a:path>
              </a:pathLst>
            </a:custGeom>
            <a:solidFill>
              <a:srgbClr val="CB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11" name="Freeform 111"/>
            <p:cNvSpPr/>
            <p:nvPr/>
          </p:nvSpPr>
          <p:spPr>
            <a:xfrm>
              <a:off x="103759" y="104267"/>
              <a:ext cx="182118" cy="182118"/>
            </a:xfrm>
            <a:custGeom>
              <a:avLst/>
              <a:gdLst/>
              <a:ahLst/>
              <a:cxnLst/>
              <a:rect l="l" t="t" r="r" b="b"/>
              <a:pathLst>
                <a:path w="182118" h="182118">
                  <a:moveTo>
                    <a:pt x="163068" y="98933"/>
                  </a:moveTo>
                  <a:cubicBezTo>
                    <a:pt x="167386" y="59182"/>
                    <a:pt x="138811" y="23368"/>
                    <a:pt x="98933" y="19050"/>
                  </a:cubicBezTo>
                  <a:lnTo>
                    <a:pt x="98933" y="19050"/>
                  </a:lnTo>
                  <a:lnTo>
                    <a:pt x="98933" y="19050"/>
                  </a:lnTo>
                  <a:cubicBezTo>
                    <a:pt x="59182" y="14732"/>
                    <a:pt x="23368" y="43307"/>
                    <a:pt x="19050" y="83185"/>
                  </a:cubicBezTo>
                  <a:lnTo>
                    <a:pt x="12065" y="82423"/>
                  </a:lnTo>
                  <a:lnTo>
                    <a:pt x="19050" y="83185"/>
                  </a:lnTo>
                  <a:cubicBezTo>
                    <a:pt x="14732" y="122936"/>
                    <a:pt x="43307" y="158750"/>
                    <a:pt x="83185" y="163068"/>
                  </a:cubicBezTo>
                  <a:lnTo>
                    <a:pt x="83185" y="163068"/>
                  </a:lnTo>
                  <a:lnTo>
                    <a:pt x="83185" y="163068"/>
                  </a:lnTo>
                  <a:cubicBezTo>
                    <a:pt x="122936" y="167386"/>
                    <a:pt x="158750" y="138811"/>
                    <a:pt x="163068" y="98933"/>
                  </a:cubicBezTo>
                  <a:lnTo>
                    <a:pt x="170053" y="99695"/>
                  </a:lnTo>
                  <a:lnTo>
                    <a:pt x="163068" y="98933"/>
                  </a:lnTo>
                  <a:moveTo>
                    <a:pt x="176911" y="100457"/>
                  </a:moveTo>
                  <a:lnTo>
                    <a:pt x="176911" y="100457"/>
                  </a:lnTo>
                  <a:lnTo>
                    <a:pt x="176911" y="100457"/>
                  </a:lnTo>
                  <a:cubicBezTo>
                    <a:pt x="171704" y="147828"/>
                    <a:pt x="129032" y="182118"/>
                    <a:pt x="81661" y="176911"/>
                  </a:cubicBezTo>
                  <a:lnTo>
                    <a:pt x="82423" y="169926"/>
                  </a:lnTo>
                  <a:lnTo>
                    <a:pt x="81661" y="176911"/>
                  </a:lnTo>
                  <a:cubicBezTo>
                    <a:pt x="34290" y="171704"/>
                    <a:pt x="0" y="129032"/>
                    <a:pt x="5207" y="81661"/>
                  </a:cubicBezTo>
                  <a:cubicBezTo>
                    <a:pt x="10414" y="34290"/>
                    <a:pt x="53086" y="0"/>
                    <a:pt x="100457" y="5207"/>
                  </a:cubicBezTo>
                  <a:lnTo>
                    <a:pt x="99695" y="12192"/>
                  </a:lnTo>
                  <a:lnTo>
                    <a:pt x="100457" y="5207"/>
                  </a:lnTo>
                  <a:cubicBezTo>
                    <a:pt x="147828" y="10414"/>
                    <a:pt x="182118" y="53086"/>
                    <a:pt x="176911" y="10045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12" name="Freeform 112"/>
            <p:cNvSpPr/>
            <p:nvPr/>
          </p:nvSpPr>
          <p:spPr>
            <a:xfrm>
              <a:off x="170180" y="158877"/>
              <a:ext cx="62611" cy="72263"/>
            </a:xfrm>
            <a:custGeom>
              <a:avLst/>
              <a:gdLst/>
              <a:ahLst/>
              <a:cxnLst/>
              <a:rect l="l" t="t" r="r" b="b"/>
              <a:pathLst>
                <a:path w="62611" h="72263">
                  <a:moveTo>
                    <a:pt x="62484" y="36068"/>
                  </a:moveTo>
                  <a:lnTo>
                    <a:pt x="0" y="72263"/>
                  </a:lnTo>
                  <a:lnTo>
                    <a:pt x="0" y="0"/>
                  </a:lnTo>
                  <a:lnTo>
                    <a:pt x="62611" y="36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63500" y="63500"/>
              <a:ext cx="263398" cy="263398"/>
            </a:xfrm>
            <a:custGeom>
              <a:avLst/>
              <a:gdLst/>
              <a:ahLst/>
              <a:cxnLst/>
              <a:rect l="l" t="t" r="r" b="b"/>
              <a:pathLst>
                <a:path w="263398" h="263398">
                  <a:moveTo>
                    <a:pt x="0" y="263398"/>
                  </a:moveTo>
                  <a:lnTo>
                    <a:pt x="263398" y="263398"/>
                  </a:lnTo>
                  <a:lnTo>
                    <a:pt x="2633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sp>
        <p:nvSpPr>
          <p:cNvPr id="114" name="Freeform 114"/>
          <p:cNvSpPr/>
          <p:nvPr/>
        </p:nvSpPr>
        <p:spPr>
          <a:xfrm>
            <a:off x="3691623" y="4514094"/>
            <a:ext cx="353913" cy="353913"/>
          </a:xfrm>
          <a:custGeom>
            <a:avLst/>
            <a:gdLst/>
            <a:ahLst/>
            <a:cxnLst/>
            <a:rect l="l" t="t" r="r" b="b"/>
            <a:pathLst>
              <a:path w="530870" h="530870">
                <a:moveTo>
                  <a:pt x="0" y="0"/>
                </a:moveTo>
                <a:lnTo>
                  <a:pt x="530870" y="0"/>
                </a:lnTo>
                <a:lnTo>
                  <a:pt x="530870" y="530870"/>
                </a:lnTo>
                <a:lnTo>
                  <a:pt x="0" y="5308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IBM Plex Sans" panose="020B0503050203000203" pitchFamily="34" charset="0"/>
            </a:endParaRPr>
          </a:p>
        </p:txBody>
      </p:sp>
      <p:sp>
        <p:nvSpPr>
          <p:cNvPr id="115" name="TextBox 115"/>
          <p:cNvSpPr txBox="1"/>
          <p:nvPr/>
        </p:nvSpPr>
        <p:spPr>
          <a:xfrm>
            <a:off x="2470481" y="4586095"/>
            <a:ext cx="1339644" cy="167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75"/>
              </a:lnSpc>
            </a:pPr>
            <a:r>
              <a:rPr lang="en-US" sz="982" b="1" dirty="0">
                <a:solidFill>
                  <a:srgbClr val="CB0000"/>
                </a:solidFill>
                <a:latin typeface="IBM Plex Sans" panose="020B0503050203000203" pitchFamily="34" charset="0"/>
                <a:ea typeface="Open Sans Condensed Medium"/>
                <a:cs typeface="Open Sans Condensed Medium"/>
                <a:sym typeface="Open Sans Condensed Medium"/>
              </a:rPr>
              <a:t>Live &amp; On-Demand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035746" y="4582771"/>
            <a:ext cx="798279" cy="167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75"/>
              </a:lnSpc>
            </a:pPr>
            <a:r>
              <a:rPr lang="en-US" sz="982" b="1" dirty="0">
                <a:solidFill>
                  <a:srgbClr val="CB0000"/>
                </a:solidFill>
                <a:latin typeface="IBM Plex Sans" panose="020B0503050203000203" pitchFamily="34" charset="0"/>
                <a:ea typeface="Open Sans Condensed Medium"/>
                <a:cs typeface="Open Sans Condensed Medium"/>
                <a:sym typeface="Open Sans Condensed Medium"/>
              </a:rPr>
              <a:t>Interactive</a:t>
            </a:r>
          </a:p>
        </p:txBody>
      </p:sp>
      <p:grpSp>
        <p:nvGrpSpPr>
          <p:cNvPr id="118" name="Group 96">
            <a:extLst>
              <a:ext uri="{FF2B5EF4-FFF2-40B4-BE49-F238E27FC236}">
                <a16:creationId xmlns:a16="http://schemas.microsoft.com/office/drawing/2014/main" id="{2FA10EB4-BD57-6E03-6126-B63B4855C150}"/>
              </a:ext>
            </a:extLst>
          </p:cNvPr>
          <p:cNvGrpSpPr>
            <a:grpSpLocks noChangeAspect="1"/>
          </p:cNvGrpSpPr>
          <p:nvPr/>
        </p:nvGrpSpPr>
        <p:grpSpPr>
          <a:xfrm>
            <a:off x="-145452" y="2177001"/>
            <a:ext cx="5868990" cy="1557251"/>
            <a:chOff x="63500" y="63500"/>
            <a:chExt cx="6250559" cy="1658493"/>
          </a:xfrm>
        </p:grpSpPr>
        <p:sp>
          <p:nvSpPr>
            <p:cNvPr id="119" name="Freeform 97">
              <a:extLst>
                <a:ext uri="{FF2B5EF4-FFF2-40B4-BE49-F238E27FC236}">
                  <a16:creationId xmlns:a16="http://schemas.microsoft.com/office/drawing/2014/main" id="{82D3022E-2E46-5E15-8043-83D644734153}"/>
                </a:ext>
              </a:extLst>
            </p:cNvPr>
            <p:cNvSpPr/>
            <p:nvPr/>
          </p:nvSpPr>
          <p:spPr>
            <a:xfrm>
              <a:off x="2570353" y="1221232"/>
              <a:ext cx="263398" cy="263398"/>
            </a:xfrm>
            <a:custGeom>
              <a:avLst/>
              <a:gdLst/>
              <a:ahLst/>
              <a:cxnLst/>
              <a:rect l="l" t="t" r="r" b="b"/>
              <a:pathLst>
                <a:path w="263398" h="263398">
                  <a:moveTo>
                    <a:pt x="263398" y="131699"/>
                  </a:moveTo>
                  <a:cubicBezTo>
                    <a:pt x="263398" y="140335"/>
                    <a:pt x="262509" y="148971"/>
                    <a:pt x="260858" y="157353"/>
                  </a:cubicBezTo>
                  <a:cubicBezTo>
                    <a:pt x="259207" y="165735"/>
                    <a:pt x="256667" y="174117"/>
                    <a:pt x="253365" y="182118"/>
                  </a:cubicBezTo>
                  <a:cubicBezTo>
                    <a:pt x="250063" y="190119"/>
                    <a:pt x="245999" y="197739"/>
                    <a:pt x="241173" y="204851"/>
                  </a:cubicBezTo>
                  <a:cubicBezTo>
                    <a:pt x="236347" y="211963"/>
                    <a:pt x="230886" y="218694"/>
                    <a:pt x="224790" y="224790"/>
                  </a:cubicBezTo>
                  <a:cubicBezTo>
                    <a:pt x="218694" y="230886"/>
                    <a:pt x="211963" y="236347"/>
                    <a:pt x="204851" y="241173"/>
                  </a:cubicBezTo>
                  <a:cubicBezTo>
                    <a:pt x="197739" y="245999"/>
                    <a:pt x="190119" y="250063"/>
                    <a:pt x="182118" y="253365"/>
                  </a:cubicBezTo>
                  <a:cubicBezTo>
                    <a:pt x="174117" y="256667"/>
                    <a:pt x="165862" y="259207"/>
                    <a:pt x="157353" y="260858"/>
                  </a:cubicBezTo>
                  <a:cubicBezTo>
                    <a:pt x="148844" y="262509"/>
                    <a:pt x="140335" y="263398"/>
                    <a:pt x="131699" y="263398"/>
                  </a:cubicBezTo>
                  <a:cubicBezTo>
                    <a:pt x="123063" y="263398"/>
                    <a:pt x="114427" y="262509"/>
                    <a:pt x="106045" y="260858"/>
                  </a:cubicBezTo>
                  <a:cubicBezTo>
                    <a:pt x="97663" y="259207"/>
                    <a:pt x="89281" y="256667"/>
                    <a:pt x="81280" y="253365"/>
                  </a:cubicBezTo>
                  <a:cubicBezTo>
                    <a:pt x="73279" y="250063"/>
                    <a:pt x="65659" y="245999"/>
                    <a:pt x="58547" y="241173"/>
                  </a:cubicBezTo>
                  <a:cubicBezTo>
                    <a:pt x="51435" y="236347"/>
                    <a:pt x="44704" y="230886"/>
                    <a:pt x="38608" y="224790"/>
                  </a:cubicBezTo>
                  <a:cubicBezTo>
                    <a:pt x="32512" y="218694"/>
                    <a:pt x="27051" y="211963"/>
                    <a:pt x="22225" y="204851"/>
                  </a:cubicBezTo>
                  <a:cubicBezTo>
                    <a:pt x="17399" y="197739"/>
                    <a:pt x="13335" y="190119"/>
                    <a:pt x="10033" y="182118"/>
                  </a:cubicBezTo>
                  <a:cubicBezTo>
                    <a:pt x="6731" y="174117"/>
                    <a:pt x="4191" y="165862"/>
                    <a:pt x="2540" y="157353"/>
                  </a:cubicBezTo>
                  <a:cubicBezTo>
                    <a:pt x="889" y="148844"/>
                    <a:pt x="0" y="140335"/>
                    <a:pt x="0" y="131699"/>
                  </a:cubicBezTo>
                  <a:cubicBezTo>
                    <a:pt x="0" y="123063"/>
                    <a:pt x="889" y="114427"/>
                    <a:pt x="2540" y="106045"/>
                  </a:cubicBezTo>
                  <a:cubicBezTo>
                    <a:pt x="4191" y="97663"/>
                    <a:pt x="6731" y="89281"/>
                    <a:pt x="10033" y="81280"/>
                  </a:cubicBezTo>
                  <a:cubicBezTo>
                    <a:pt x="13335" y="73279"/>
                    <a:pt x="17399" y="65659"/>
                    <a:pt x="22225" y="58547"/>
                  </a:cubicBezTo>
                  <a:cubicBezTo>
                    <a:pt x="27051" y="51435"/>
                    <a:pt x="32512" y="44704"/>
                    <a:pt x="38608" y="38608"/>
                  </a:cubicBezTo>
                  <a:cubicBezTo>
                    <a:pt x="44704" y="32512"/>
                    <a:pt x="51435" y="27051"/>
                    <a:pt x="58547" y="22225"/>
                  </a:cubicBezTo>
                  <a:cubicBezTo>
                    <a:pt x="65659" y="17399"/>
                    <a:pt x="73279" y="13335"/>
                    <a:pt x="81280" y="10033"/>
                  </a:cubicBezTo>
                  <a:cubicBezTo>
                    <a:pt x="89281" y="6731"/>
                    <a:pt x="97536" y="4191"/>
                    <a:pt x="106045" y="2540"/>
                  </a:cubicBezTo>
                  <a:cubicBezTo>
                    <a:pt x="114554" y="889"/>
                    <a:pt x="123063" y="0"/>
                    <a:pt x="131699" y="0"/>
                  </a:cubicBezTo>
                  <a:cubicBezTo>
                    <a:pt x="140335" y="0"/>
                    <a:pt x="148971" y="889"/>
                    <a:pt x="157353" y="2540"/>
                  </a:cubicBezTo>
                  <a:cubicBezTo>
                    <a:pt x="165735" y="4191"/>
                    <a:pt x="174117" y="6731"/>
                    <a:pt x="182118" y="10033"/>
                  </a:cubicBezTo>
                  <a:cubicBezTo>
                    <a:pt x="190119" y="13335"/>
                    <a:pt x="197739" y="17399"/>
                    <a:pt x="204851" y="22225"/>
                  </a:cubicBezTo>
                  <a:cubicBezTo>
                    <a:pt x="211963" y="27051"/>
                    <a:pt x="218694" y="32512"/>
                    <a:pt x="224790" y="38608"/>
                  </a:cubicBezTo>
                  <a:cubicBezTo>
                    <a:pt x="230886" y="44704"/>
                    <a:pt x="236347" y="51435"/>
                    <a:pt x="241173" y="58547"/>
                  </a:cubicBezTo>
                  <a:cubicBezTo>
                    <a:pt x="245999" y="65659"/>
                    <a:pt x="250063" y="73279"/>
                    <a:pt x="253365" y="81280"/>
                  </a:cubicBezTo>
                  <a:cubicBezTo>
                    <a:pt x="256667" y="89281"/>
                    <a:pt x="259207" y="97536"/>
                    <a:pt x="260858" y="106045"/>
                  </a:cubicBezTo>
                  <a:cubicBezTo>
                    <a:pt x="262509" y="114554"/>
                    <a:pt x="263398" y="123063"/>
                    <a:pt x="263398" y="131699"/>
                  </a:cubicBezTo>
                  <a:close/>
                </a:path>
              </a:pathLst>
            </a:custGeom>
            <a:solidFill>
              <a:srgbClr val="CB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0" name="Freeform 98">
              <a:extLst>
                <a:ext uri="{FF2B5EF4-FFF2-40B4-BE49-F238E27FC236}">
                  <a16:creationId xmlns:a16="http://schemas.microsoft.com/office/drawing/2014/main" id="{EC7AA534-0049-4859-3E75-7DECBE472F28}"/>
                </a:ext>
              </a:extLst>
            </p:cNvPr>
            <p:cNvSpPr/>
            <p:nvPr/>
          </p:nvSpPr>
          <p:spPr>
            <a:xfrm>
              <a:off x="2648458" y="1271016"/>
              <a:ext cx="107061" cy="163830"/>
            </a:xfrm>
            <a:custGeom>
              <a:avLst/>
              <a:gdLst/>
              <a:ahLst/>
              <a:cxnLst/>
              <a:rect l="l" t="t" r="r" b="b"/>
              <a:pathLst>
                <a:path w="107061" h="163830">
                  <a:moveTo>
                    <a:pt x="94107" y="82804"/>
                  </a:moveTo>
                  <a:cubicBezTo>
                    <a:pt x="96012" y="84709"/>
                    <a:pt x="97028" y="87122"/>
                    <a:pt x="97028" y="89916"/>
                  </a:cubicBezTo>
                  <a:cubicBezTo>
                    <a:pt x="97028" y="92710"/>
                    <a:pt x="96012" y="94996"/>
                    <a:pt x="94107" y="97028"/>
                  </a:cubicBezTo>
                  <a:lnTo>
                    <a:pt x="60706" y="130429"/>
                  </a:lnTo>
                  <a:cubicBezTo>
                    <a:pt x="60706" y="130429"/>
                    <a:pt x="60706" y="130429"/>
                    <a:pt x="60579" y="130556"/>
                  </a:cubicBezTo>
                  <a:cubicBezTo>
                    <a:pt x="60452" y="130683"/>
                    <a:pt x="60325" y="130810"/>
                    <a:pt x="60325" y="130810"/>
                  </a:cubicBezTo>
                  <a:cubicBezTo>
                    <a:pt x="60325" y="130810"/>
                    <a:pt x="60198" y="130937"/>
                    <a:pt x="60071" y="131064"/>
                  </a:cubicBezTo>
                  <a:cubicBezTo>
                    <a:pt x="59944" y="131191"/>
                    <a:pt x="59817" y="131191"/>
                    <a:pt x="59690" y="131318"/>
                  </a:cubicBezTo>
                  <a:cubicBezTo>
                    <a:pt x="59563" y="131445"/>
                    <a:pt x="59563" y="131445"/>
                    <a:pt x="59436" y="131572"/>
                  </a:cubicBezTo>
                  <a:cubicBezTo>
                    <a:pt x="59309" y="131699"/>
                    <a:pt x="59182" y="131699"/>
                    <a:pt x="59055" y="131826"/>
                  </a:cubicBezTo>
                  <a:cubicBezTo>
                    <a:pt x="58928" y="131953"/>
                    <a:pt x="58801" y="131953"/>
                    <a:pt x="58801" y="132080"/>
                  </a:cubicBezTo>
                  <a:cubicBezTo>
                    <a:pt x="58801" y="132207"/>
                    <a:pt x="58547" y="132207"/>
                    <a:pt x="58547" y="132207"/>
                  </a:cubicBezTo>
                  <a:cubicBezTo>
                    <a:pt x="58547" y="132207"/>
                    <a:pt x="58293" y="132334"/>
                    <a:pt x="58166" y="132334"/>
                  </a:cubicBezTo>
                  <a:cubicBezTo>
                    <a:pt x="58039" y="132334"/>
                    <a:pt x="57912" y="132461"/>
                    <a:pt x="57912" y="132461"/>
                  </a:cubicBezTo>
                  <a:cubicBezTo>
                    <a:pt x="57912" y="132461"/>
                    <a:pt x="57658" y="132588"/>
                    <a:pt x="57531" y="132588"/>
                  </a:cubicBezTo>
                  <a:cubicBezTo>
                    <a:pt x="57404" y="132588"/>
                    <a:pt x="57404" y="132588"/>
                    <a:pt x="57404" y="132588"/>
                  </a:cubicBezTo>
                  <a:cubicBezTo>
                    <a:pt x="57404" y="132588"/>
                    <a:pt x="57277" y="132588"/>
                    <a:pt x="57150" y="132715"/>
                  </a:cubicBezTo>
                  <a:cubicBezTo>
                    <a:pt x="57023" y="132842"/>
                    <a:pt x="56896" y="132842"/>
                    <a:pt x="56769" y="132842"/>
                  </a:cubicBezTo>
                  <a:cubicBezTo>
                    <a:pt x="56642" y="132842"/>
                    <a:pt x="56515" y="132969"/>
                    <a:pt x="56388" y="132969"/>
                  </a:cubicBezTo>
                  <a:cubicBezTo>
                    <a:pt x="56261" y="132969"/>
                    <a:pt x="56134" y="133096"/>
                    <a:pt x="56007" y="133096"/>
                  </a:cubicBezTo>
                  <a:cubicBezTo>
                    <a:pt x="55880" y="133096"/>
                    <a:pt x="55753" y="133096"/>
                    <a:pt x="55626" y="133223"/>
                  </a:cubicBezTo>
                  <a:cubicBezTo>
                    <a:pt x="55499" y="133350"/>
                    <a:pt x="55372" y="133223"/>
                    <a:pt x="55245" y="133350"/>
                  </a:cubicBezTo>
                  <a:cubicBezTo>
                    <a:pt x="55118" y="133477"/>
                    <a:pt x="54991" y="133350"/>
                    <a:pt x="54864" y="133350"/>
                  </a:cubicBezTo>
                  <a:cubicBezTo>
                    <a:pt x="54737" y="133350"/>
                    <a:pt x="54610" y="133350"/>
                    <a:pt x="54483" y="133350"/>
                  </a:cubicBezTo>
                  <a:cubicBezTo>
                    <a:pt x="54356" y="133350"/>
                    <a:pt x="54229" y="133350"/>
                    <a:pt x="54102" y="133350"/>
                  </a:cubicBezTo>
                  <a:cubicBezTo>
                    <a:pt x="53975" y="133350"/>
                    <a:pt x="53848" y="133350"/>
                    <a:pt x="53721" y="133350"/>
                  </a:cubicBezTo>
                  <a:cubicBezTo>
                    <a:pt x="53594" y="133350"/>
                    <a:pt x="53467" y="133350"/>
                    <a:pt x="53340" y="133350"/>
                  </a:cubicBezTo>
                  <a:cubicBezTo>
                    <a:pt x="53213" y="133350"/>
                    <a:pt x="53086" y="133350"/>
                    <a:pt x="52959" y="133350"/>
                  </a:cubicBezTo>
                  <a:cubicBezTo>
                    <a:pt x="52832" y="133350"/>
                    <a:pt x="52705" y="133350"/>
                    <a:pt x="52578" y="133350"/>
                  </a:cubicBezTo>
                  <a:cubicBezTo>
                    <a:pt x="52451" y="133350"/>
                    <a:pt x="52324" y="133350"/>
                    <a:pt x="52197" y="133350"/>
                  </a:cubicBezTo>
                  <a:cubicBezTo>
                    <a:pt x="52070" y="133350"/>
                    <a:pt x="51943" y="133350"/>
                    <a:pt x="51816" y="133350"/>
                  </a:cubicBezTo>
                  <a:cubicBezTo>
                    <a:pt x="51689" y="133350"/>
                    <a:pt x="51562" y="133350"/>
                    <a:pt x="51435" y="133350"/>
                  </a:cubicBezTo>
                  <a:cubicBezTo>
                    <a:pt x="51308" y="133350"/>
                    <a:pt x="51181" y="133350"/>
                    <a:pt x="51054" y="133223"/>
                  </a:cubicBezTo>
                  <a:cubicBezTo>
                    <a:pt x="50927" y="133096"/>
                    <a:pt x="50800" y="133223"/>
                    <a:pt x="50673" y="133096"/>
                  </a:cubicBezTo>
                  <a:cubicBezTo>
                    <a:pt x="50546" y="132969"/>
                    <a:pt x="50419" y="132969"/>
                    <a:pt x="50292" y="132969"/>
                  </a:cubicBezTo>
                  <a:cubicBezTo>
                    <a:pt x="50165" y="132969"/>
                    <a:pt x="50038" y="132842"/>
                    <a:pt x="49911" y="132842"/>
                  </a:cubicBezTo>
                  <a:cubicBezTo>
                    <a:pt x="49784" y="132842"/>
                    <a:pt x="49657" y="132715"/>
                    <a:pt x="49530" y="132715"/>
                  </a:cubicBezTo>
                  <a:cubicBezTo>
                    <a:pt x="49403" y="132715"/>
                    <a:pt x="49403" y="132715"/>
                    <a:pt x="49276" y="132588"/>
                  </a:cubicBezTo>
                  <a:cubicBezTo>
                    <a:pt x="49149" y="132461"/>
                    <a:pt x="49149" y="132588"/>
                    <a:pt x="49149" y="132588"/>
                  </a:cubicBezTo>
                  <a:cubicBezTo>
                    <a:pt x="49149" y="132588"/>
                    <a:pt x="48895" y="132461"/>
                    <a:pt x="48768" y="132461"/>
                  </a:cubicBezTo>
                  <a:cubicBezTo>
                    <a:pt x="48641" y="132461"/>
                    <a:pt x="48514" y="132334"/>
                    <a:pt x="48514" y="132334"/>
                  </a:cubicBezTo>
                  <a:cubicBezTo>
                    <a:pt x="48514" y="132334"/>
                    <a:pt x="48260" y="132207"/>
                    <a:pt x="48133" y="132207"/>
                  </a:cubicBezTo>
                  <a:cubicBezTo>
                    <a:pt x="48006" y="132207"/>
                    <a:pt x="47879" y="132080"/>
                    <a:pt x="47879" y="132080"/>
                  </a:cubicBezTo>
                  <a:cubicBezTo>
                    <a:pt x="47879" y="132080"/>
                    <a:pt x="47625" y="131953"/>
                    <a:pt x="47625" y="131826"/>
                  </a:cubicBezTo>
                  <a:cubicBezTo>
                    <a:pt x="47625" y="131699"/>
                    <a:pt x="47371" y="131699"/>
                    <a:pt x="47244" y="131572"/>
                  </a:cubicBezTo>
                  <a:cubicBezTo>
                    <a:pt x="47117" y="131445"/>
                    <a:pt x="47117" y="131445"/>
                    <a:pt x="46990" y="131318"/>
                  </a:cubicBezTo>
                  <a:cubicBezTo>
                    <a:pt x="46863" y="131191"/>
                    <a:pt x="46736" y="131191"/>
                    <a:pt x="46609" y="131064"/>
                  </a:cubicBezTo>
                  <a:cubicBezTo>
                    <a:pt x="46482" y="130937"/>
                    <a:pt x="46482" y="130937"/>
                    <a:pt x="46355" y="130810"/>
                  </a:cubicBezTo>
                  <a:cubicBezTo>
                    <a:pt x="46228" y="130683"/>
                    <a:pt x="46101" y="130556"/>
                    <a:pt x="46101" y="130556"/>
                  </a:cubicBezTo>
                  <a:cubicBezTo>
                    <a:pt x="46101" y="130556"/>
                    <a:pt x="46101" y="130556"/>
                    <a:pt x="45974" y="130429"/>
                  </a:cubicBezTo>
                  <a:lnTo>
                    <a:pt x="12573" y="97028"/>
                  </a:lnTo>
                  <a:cubicBezTo>
                    <a:pt x="10668" y="95123"/>
                    <a:pt x="9652" y="92710"/>
                    <a:pt x="9652" y="89916"/>
                  </a:cubicBezTo>
                  <a:cubicBezTo>
                    <a:pt x="9652" y="87122"/>
                    <a:pt x="10668" y="84836"/>
                    <a:pt x="12573" y="82804"/>
                  </a:cubicBezTo>
                  <a:cubicBezTo>
                    <a:pt x="14478" y="80772"/>
                    <a:pt x="16891" y="79883"/>
                    <a:pt x="19685" y="79883"/>
                  </a:cubicBezTo>
                  <a:cubicBezTo>
                    <a:pt x="22479" y="79883"/>
                    <a:pt x="24765" y="80899"/>
                    <a:pt x="26797" y="82804"/>
                  </a:cubicBezTo>
                  <a:lnTo>
                    <a:pt x="43053" y="99060"/>
                  </a:lnTo>
                  <a:lnTo>
                    <a:pt x="43053" y="10033"/>
                  </a:lnTo>
                  <a:cubicBezTo>
                    <a:pt x="43053" y="7239"/>
                    <a:pt x="44069" y="4953"/>
                    <a:pt x="45974" y="2921"/>
                  </a:cubicBezTo>
                  <a:cubicBezTo>
                    <a:pt x="47879" y="889"/>
                    <a:pt x="50292" y="0"/>
                    <a:pt x="53086" y="0"/>
                  </a:cubicBezTo>
                  <a:cubicBezTo>
                    <a:pt x="55880" y="0"/>
                    <a:pt x="58166" y="1016"/>
                    <a:pt x="60198" y="2921"/>
                  </a:cubicBezTo>
                  <a:cubicBezTo>
                    <a:pt x="62230" y="4826"/>
                    <a:pt x="63119" y="7239"/>
                    <a:pt x="63119" y="10033"/>
                  </a:cubicBezTo>
                  <a:lnTo>
                    <a:pt x="63119" y="99060"/>
                  </a:lnTo>
                  <a:lnTo>
                    <a:pt x="79375" y="82804"/>
                  </a:lnTo>
                  <a:cubicBezTo>
                    <a:pt x="81279" y="80899"/>
                    <a:pt x="83692" y="79883"/>
                    <a:pt x="86486" y="79883"/>
                  </a:cubicBezTo>
                  <a:cubicBezTo>
                    <a:pt x="89281" y="79883"/>
                    <a:pt x="91566" y="80899"/>
                    <a:pt x="93598" y="82804"/>
                  </a:cubicBezTo>
                  <a:close/>
                  <a:moveTo>
                    <a:pt x="97028" y="143764"/>
                  </a:moveTo>
                  <a:lnTo>
                    <a:pt x="10033" y="143764"/>
                  </a:lnTo>
                  <a:cubicBezTo>
                    <a:pt x="7239" y="143764"/>
                    <a:pt x="4953" y="144780"/>
                    <a:pt x="2921" y="146685"/>
                  </a:cubicBezTo>
                  <a:cubicBezTo>
                    <a:pt x="889" y="148590"/>
                    <a:pt x="0" y="151003"/>
                    <a:pt x="0" y="153797"/>
                  </a:cubicBezTo>
                  <a:cubicBezTo>
                    <a:pt x="0" y="156591"/>
                    <a:pt x="1016" y="158877"/>
                    <a:pt x="2921" y="160909"/>
                  </a:cubicBezTo>
                  <a:cubicBezTo>
                    <a:pt x="4826" y="162941"/>
                    <a:pt x="7239" y="163830"/>
                    <a:pt x="10033" y="163830"/>
                  </a:cubicBezTo>
                  <a:lnTo>
                    <a:pt x="97028" y="163830"/>
                  </a:lnTo>
                  <a:cubicBezTo>
                    <a:pt x="99822" y="163830"/>
                    <a:pt x="102108" y="162814"/>
                    <a:pt x="104140" y="160909"/>
                  </a:cubicBezTo>
                  <a:cubicBezTo>
                    <a:pt x="106172" y="159004"/>
                    <a:pt x="107061" y="156591"/>
                    <a:pt x="107061" y="153797"/>
                  </a:cubicBezTo>
                  <a:cubicBezTo>
                    <a:pt x="107061" y="151003"/>
                    <a:pt x="106045" y="148717"/>
                    <a:pt x="104140" y="146685"/>
                  </a:cubicBezTo>
                  <a:cubicBezTo>
                    <a:pt x="102235" y="144653"/>
                    <a:pt x="99822" y="143764"/>
                    <a:pt x="97028" y="1437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1" name="Freeform 99">
              <a:extLst>
                <a:ext uri="{FF2B5EF4-FFF2-40B4-BE49-F238E27FC236}">
                  <a16:creationId xmlns:a16="http://schemas.microsoft.com/office/drawing/2014/main" id="{805D9E9F-05BF-5FD6-863C-ADFBF9BD22B9}"/>
                </a:ext>
              </a:extLst>
            </p:cNvPr>
            <p:cNvSpPr/>
            <p:nvPr/>
          </p:nvSpPr>
          <p:spPr>
            <a:xfrm>
              <a:off x="4098290" y="1315720"/>
              <a:ext cx="79756" cy="79756"/>
            </a:xfrm>
            <a:custGeom>
              <a:avLst/>
              <a:gdLst/>
              <a:ahLst/>
              <a:cxnLst/>
              <a:rect l="l" t="t" r="r" b="b"/>
              <a:pathLst>
                <a:path w="79756" h="79756">
                  <a:moveTo>
                    <a:pt x="69850" y="10033"/>
                  </a:moveTo>
                  <a:lnTo>
                    <a:pt x="59817" y="0"/>
                  </a:lnTo>
                  <a:lnTo>
                    <a:pt x="0" y="59817"/>
                  </a:lnTo>
                  <a:lnTo>
                    <a:pt x="19939" y="79756"/>
                  </a:lnTo>
                  <a:lnTo>
                    <a:pt x="79756" y="19939"/>
                  </a:lnTo>
                  <a:lnTo>
                    <a:pt x="69723" y="9906"/>
                  </a:lnTo>
                </a:path>
              </a:pathLst>
            </a:custGeom>
            <a:solidFill>
              <a:srgbClr val="CB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2" name="Freeform 100">
              <a:extLst>
                <a:ext uri="{FF2B5EF4-FFF2-40B4-BE49-F238E27FC236}">
                  <a16:creationId xmlns:a16="http://schemas.microsoft.com/office/drawing/2014/main" id="{EF8AAFC0-252E-823B-BB67-A97D37E37BEA}"/>
                </a:ext>
              </a:extLst>
            </p:cNvPr>
            <p:cNvSpPr/>
            <p:nvPr/>
          </p:nvSpPr>
          <p:spPr>
            <a:xfrm>
              <a:off x="4009390" y="1221232"/>
              <a:ext cx="263398" cy="263398"/>
            </a:xfrm>
            <a:custGeom>
              <a:avLst/>
              <a:gdLst/>
              <a:ahLst/>
              <a:cxnLst/>
              <a:rect l="l" t="t" r="r" b="b"/>
              <a:pathLst>
                <a:path w="263398" h="263398">
                  <a:moveTo>
                    <a:pt x="188087" y="192913"/>
                  </a:moveTo>
                  <a:lnTo>
                    <a:pt x="75184" y="192913"/>
                  </a:lnTo>
                  <a:cubicBezTo>
                    <a:pt x="74549" y="192913"/>
                    <a:pt x="73914" y="192786"/>
                    <a:pt x="73406" y="192532"/>
                  </a:cubicBezTo>
                  <a:cubicBezTo>
                    <a:pt x="72898" y="192278"/>
                    <a:pt x="72263" y="191897"/>
                    <a:pt x="71882" y="191516"/>
                  </a:cubicBezTo>
                  <a:cubicBezTo>
                    <a:pt x="71501" y="191135"/>
                    <a:pt x="71247" y="190627"/>
                    <a:pt x="70993" y="190246"/>
                  </a:cubicBezTo>
                  <a:cubicBezTo>
                    <a:pt x="70993" y="190119"/>
                    <a:pt x="70866" y="189992"/>
                    <a:pt x="70866" y="189865"/>
                  </a:cubicBezTo>
                  <a:cubicBezTo>
                    <a:pt x="70738" y="189357"/>
                    <a:pt x="70612" y="188849"/>
                    <a:pt x="70612" y="188341"/>
                  </a:cubicBezTo>
                  <a:cubicBezTo>
                    <a:pt x="70612" y="188341"/>
                    <a:pt x="70612" y="188341"/>
                    <a:pt x="70612" y="188214"/>
                  </a:cubicBezTo>
                  <a:cubicBezTo>
                    <a:pt x="70612" y="188087"/>
                    <a:pt x="70612" y="188087"/>
                    <a:pt x="70612" y="188087"/>
                  </a:cubicBezTo>
                  <a:cubicBezTo>
                    <a:pt x="70612" y="187833"/>
                    <a:pt x="70612" y="187579"/>
                    <a:pt x="70739" y="187325"/>
                  </a:cubicBezTo>
                  <a:lnTo>
                    <a:pt x="77851" y="153543"/>
                  </a:lnTo>
                  <a:cubicBezTo>
                    <a:pt x="77851" y="153416"/>
                    <a:pt x="77978" y="153162"/>
                    <a:pt x="78105" y="153035"/>
                  </a:cubicBezTo>
                  <a:cubicBezTo>
                    <a:pt x="78231" y="152908"/>
                    <a:pt x="78232" y="152781"/>
                    <a:pt x="78232" y="152654"/>
                  </a:cubicBezTo>
                  <a:cubicBezTo>
                    <a:pt x="78486" y="152146"/>
                    <a:pt x="78740" y="151638"/>
                    <a:pt x="79121" y="151257"/>
                  </a:cubicBezTo>
                  <a:cubicBezTo>
                    <a:pt x="79121" y="151257"/>
                    <a:pt x="79121" y="151257"/>
                    <a:pt x="79121" y="151257"/>
                  </a:cubicBezTo>
                  <a:lnTo>
                    <a:pt x="152273" y="78105"/>
                  </a:lnTo>
                  <a:cubicBezTo>
                    <a:pt x="156718" y="73660"/>
                    <a:pt x="162560" y="71247"/>
                    <a:pt x="168910" y="71247"/>
                  </a:cubicBezTo>
                  <a:cubicBezTo>
                    <a:pt x="175260" y="71247"/>
                    <a:pt x="181102" y="73660"/>
                    <a:pt x="185547" y="78105"/>
                  </a:cubicBezTo>
                  <a:cubicBezTo>
                    <a:pt x="189992" y="82550"/>
                    <a:pt x="192405" y="88392"/>
                    <a:pt x="192405" y="94742"/>
                  </a:cubicBezTo>
                  <a:cubicBezTo>
                    <a:pt x="192405" y="101092"/>
                    <a:pt x="189992" y="106934"/>
                    <a:pt x="185547" y="111379"/>
                  </a:cubicBezTo>
                  <a:lnTo>
                    <a:pt x="113284" y="183642"/>
                  </a:lnTo>
                  <a:lnTo>
                    <a:pt x="188214" y="183642"/>
                  </a:lnTo>
                  <a:cubicBezTo>
                    <a:pt x="190754" y="183642"/>
                    <a:pt x="192913" y="185801"/>
                    <a:pt x="192913" y="188341"/>
                  </a:cubicBezTo>
                  <a:cubicBezTo>
                    <a:pt x="192913" y="190881"/>
                    <a:pt x="190754" y="193040"/>
                    <a:pt x="188214" y="193040"/>
                  </a:cubicBezTo>
                  <a:close/>
                  <a:moveTo>
                    <a:pt x="131699" y="0"/>
                  </a:moveTo>
                  <a:cubicBezTo>
                    <a:pt x="59055" y="0"/>
                    <a:pt x="0" y="59055"/>
                    <a:pt x="0" y="131699"/>
                  </a:cubicBezTo>
                  <a:cubicBezTo>
                    <a:pt x="0" y="204343"/>
                    <a:pt x="59055" y="263398"/>
                    <a:pt x="131699" y="263398"/>
                  </a:cubicBezTo>
                  <a:cubicBezTo>
                    <a:pt x="204343" y="263398"/>
                    <a:pt x="263398" y="204343"/>
                    <a:pt x="263398" y="131699"/>
                  </a:cubicBezTo>
                  <a:cubicBezTo>
                    <a:pt x="263398" y="59055"/>
                    <a:pt x="204343" y="0"/>
                    <a:pt x="131699" y="0"/>
                  </a:cubicBezTo>
                </a:path>
              </a:pathLst>
            </a:custGeom>
            <a:solidFill>
              <a:srgbClr val="CB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3" name="Freeform 101">
              <a:extLst>
                <a:ext uri="{FF2B5EF4-FFF2-40B4-BE49-F238E27FC236}">
                  <a16:creationId xmlns:a16="http://schemas.microsoft.com/office/drawing/2014/main" id="{11709065-001A-0E66-1243-390011E7FA7C}"/>
                </a:ext>
              </a:extLst>
            </p:cNvPr>
            <p:cNvSpPr/>
            <p:nvPr/>
          </p:nvSpPr>
          <p:spPr>
            <a:xfrm>
              <a:off x="4164838" y="1300353"/>
              <a:ext cx="27432" cy="28575"/>
            </a:xfrm>
            <a:custGeom>
              <a:avLst/>
              <a:gdLst/>
              <a:ahLst/>
              <a:cxnLst/>
              <a:rect l="l" t="t" r="r" b="b"/>
              <a:pathLst>
                <a:path w="27432" h="28575">
                  <a:moveTo>
                    <a:pt x="23241" y="25400"/>
                  </a:moveTo>
                  <a:cubicBezTo>
                    <a:pt x="25908" y="22733"/>
                    <a:pt x="27432" y="19177"/>
                    <a:pt x="27432" y="15367"/>
                  </a:cubicBezTo>
                  <a:cubicBezTo>
                    <a:pt x="27432" y="11557"/>
                    <a:pt x="25908" y="8001"/>
                    <a:pt x="23241" y="5334"/>
                  </a:cubicBezTo>
                  <a:cubicBezTo>
                    <a:pt x="17907" y="0"/>
                    <a:pt x="8636" y="0"/>
                    <a:pt x="3302" y="5334"/>
                  </a:cubicBezTo>
                  <a:lnTo>
                    <a:pt x="0" y="8636"/>
                  </a:lnTo>
                  <a:lnTo>
                    <a:pt x="19939" y="28575"/>
                  </a:lnTo>
                  <a:lnTo>
                    <a:pt x="23241" y="25273"/>
                  </a:lnTo>
                </a:path>
              </a:pathLst>
            </a:custGeom>
            <a:solidFill>
              <a:srgbClr val="CB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4" name="Freeform 102">
              <a:extLst>
                <a:ext uri="{FF2B5EF4-FFF2-40B4-BE49-F238E27FC236}">
                  <a16:creationId xmlns:a16="http://schemas.microsoft.com/office/drawing/2014/main" id="{184E7C80-7DDE-7B7B-D916-2B51A11C7D66}"/>
                </a:ext>
              </a:extLst>
            </p:cNvPr>
            <p:cNvSpPr/>
            <p:nvPr/>
          </p:nvSpPr>
          <p:spPr>
            <a:xfrm>
              <a:off x="4090670" y="1385189"/>
              <a:ext cx="18161" cy="18161"/>
            </a:xfrm>
            <a:custGeom>
              <a:avLst/>
              <a:gdLst/>
              <a:ahLst/>
              <a:cxnLst/>
              <a:rect l="l" t="t" r="r" b="b"/>
              <a:pathLst>
                <a:path w="18161" h="18161">
                  <a:moveTo>
                    <a:pt x="3810" y="0"/>
                  </a:moveTo>
                  <a:lnTo>
                    <a:pt x="0" y="18161"/>
                  </a:lnTo>
                  <a:lnTo>
                    <a:pt x="18161" y="14351"/>
                  </a:lnTo>
                  <a:lnTo>
                    <a:pt x="3810" y="0"/>
                  </a:lnTo>
                </a:path>
              </a:pathLst>
            </a:custGeom>
            <a:solidFill>
              <a:srgbClr val="CB0000"/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5" name="Freeform 103">
              <a:extLst>
                <a:ext uri="{FF2B5EF4-FFF2-40B4-BE49-F238E27FC236}">
                  <a16:creationId xmlns:a16="http://schemas.microsoft.com/office/drawing/2014/main" id="{A97EBF47-2160-B066-445B-A1B64DCDF3E5}"/>
                </a:ext>
              </a:extLst>
            </p:cNvPr>
            <p:cNvSpPr/>
            <p:nvPr/>
          </p:nvSpPr>
          <p:spPr>
            <a:xfrm>
              <a:off x="63500" y="63500"/>
              <a:ext cx="1333500" cy="1658493"/>
            </a:xfrm>
            <a:custGeom>
              <a:avLst/>
              <a:gdLst/>
              <a:ahLst/>
              <a:cxnLst/>
              <a:rect l="l" t="t" r="r" b="b"/>
              <a:pathLst>
                <a:path w="1333500" h="1658493">
                  <a:moveTo>
                    <a:pt x="0" y="1658493"/>
                  </a:moveTo>
                  <a:lnTo>
                    <a:pt x="1333500" y="1658493"/>
                  </a:lnTo>
                  <a:lnTo>
                    <a:pt x="1333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6" name="Freeform 104">
              <a:extLst>
                <a:ext uri="{FF2B5EF4-FFF2-40B4-BE49-F238E27FC236}">
                  <a16:creationId xmlns:a16="http://schemas.microsoft.com/office/drawing/2014/main" id="{EDFBD8AE-33C5-4B5F-0B02-D7D66157E017}"/>
                </a:ext>
              </a:extLst>
            </p:cNvPr>
            <p:cNvSpPr/>
            <p:nvPr/>
          </p:nvSpPr>
          <p:spPr>
            <a:xfrm>
              <a:off x="1512951" y="441833"/>
              <a:ext cx="4801108" cy="47625"/>
            </a:xfrm>
            <a:custGeom>
              <a:avLst/>
              <a:gdLst/>
              <a:ahLst/>
              <a:cxnLst/>
              <a:rect l="l" t="t" r="r" b="b"/>
              <a:pathLst>
                <a:path w="4801108" h="47625">
                  <a:moveTo>
                    <a:pt x="0" y="47625"/>
                  </a:moveTo>
                  <a:lnTo>
                    <a:pt x="4801108" y="47625"/>
                  </a:lnTo>
                  <a:lnTo>
                    <a:pt x="4801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7" name="Freeform 105">
              <a:extLst>
                <a:ext uri="{FF2B5EF4-FFF2-40B4-BE49-F238E27FC236}">
                  <a16:creationId xmlns:a16="http://schemas.microsoft.com/office/drawing/2014/main" id="{7486FC94-7570-741D-754D-C61720896ECF}"/>
                </a:ext>
              </a:extLst>
            </p:cNvPr>
            <p:cNvSpPr/>
            <p:nvPr/>
          </p:nvSpPr>
          <p:spPr>
            <a:xfrm>
              <a:off x="2570352" y="1221233"/>
              <a:ext cx="263398" cy="263398"/>
            </a:xfrm>
            <a:custGeom>
              <a:avLst/>
              <a:gdLst/>
              <a:ahLst/>
              <a:cxnLst/>
              <a:rect l="l" t="t" r="r" b="b"/>
              <a:pathLst>
                <a:path w="263398" h="263398">
                  <a:moveTo>
                    <a:pt x="0" y="263398"/>
                  </a:moveTo>
                  <a:lnTo>
                    <a:pt x="263398" y="263398"/>
                  </a:lnTo>
                  <a:lnTo>
                    <a:pt x="2633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BB7FFDB9-3412-762B-FD42-ED224DB53B32}"/>
                </a:ext>
              </a:extLst>
            </p:cNvPr>
            <p:cNvSpPr/>
            <p:nvPr/>
          </p:nvSpPr>
          <p:spPr>
            <a:xfrm>
              <a:off x="4009263" y="1221232"/>
              <a:ext cx="263398" cy="263398"/>
            </a:xfrm>
            <a:custGeom>
              <a:avLst/>
              <a:gdLst/>
              <a:ahLst/>
              <a:cxnLst/>
              <a:rect l="l" t="t" r="r" b="b"/>
              <a:pathLst>
                <a:path w="263398" h="263398">
                  <a:moveTo>
                    <a:pt x="0" y="263398"/>
                  </a:moveTo>
                  <a:lnTo>
                    <a:pt x="263398" y="263398"/>
                  </a:lnTo>
                  <a:lnTo>
                    <a:pt x="2633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IBM Plex Sans" panose="020B0503050203000203" pitchFamily="34" charset="0"/>
              </a:endParaRPr>
            </a:p>
          </p:txBody>
        </p:sp>
      </p:grpSp>
      <p:sp>
        <p:nvSpPr>
          <p:cNvPr id="31" name="Freeform 13">
            <a:extLst>
              <a:ext uri="{FF2B5EF4-FFF2-40B4-BE49-F238E27FC236}">
                <a16:creationId xmlns:a16="http://schemas.microsoft.com/office/drawing/2014/main" id="{1D499145-33CA-DAB8-265D-509AF9E584D3}"/>
              </a:ext>
            </a:extLst>
          </p:cNvPr>
          <p:cNvSpPr/>
          <p:nvPr/>
        </p:nvSpPr>
        <p:spPr>
          <a:xfrm>
            <a:off x="7828650" y="6069540"/>
            <a:ext cx="372252" cy="369948"/>
          </a:xfrm>
          <a:custGeom>
            <a:avLst/>
            <a:gdLst/>
            <a:ahLst/>
            <a:cxnLst/>
            <a:rect l="l" t="t" r="r" b="b"/>
            <a:pathLst>
              <a:path w="1078995" h="1222657">
                <a:moveTo>
                  <a:pt x="0" y="0"/>
                </a:moveTo>
                <a:lnTo>
                  <a:pt x="1078995" y="0"/>
                </a:lnTo>
                <a:lnTo>
                  <a:pt x="1078995" y="1222657"/>
                </a:lnTo>
                <a:lnTo>
                  <a:pt x="0" y="12226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latin typeface="IBM Plex Sans" panose="020B0503050203000203" pitchFamily="34" charset="0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7090EF58-A2A3-2BB5-7D6E-770FE3038FE2}"/>
              </a:ext>
            </a:extLst>
          </p:cNvPr>
          <p:cNvSpPr/>
          <p:nvPr/>
        </p:nvSpPr>
        <p:spPr>
          <a:xfrm>
            <a:off x="7857963" y="5322203"/>
            <a:ext cx="310593" cy="347300"/>
          </a:xfrm>
          <a:custGeom>
            <a:avLst/>
            <a:gdLst/>
            <a:ahLst/>
            <a:cxnLst/>
            <a:rect l="l" t="t" r="r" b="b"/>
            <a:pathLst>
              <a:path w="1100463" h="1103221">
                <a:moveTo>
                  <a:pt x="0" y="0"/>
                </a:moveTo>
                <a:lnTo>
                  <a:pt x="1100463" y="0"/>
                </a:lnTo>
                <a:lnTo>
                  <a:pt x="1100463" y="1103221"/>
                </a:lnTo>
                <a:lnTo>
                  <a:pt x="0" y="11032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latin typeface="IBM Plex Sans" panose="020B0503050203000203" pitchFamily="34" charset="0"/>
            </a:endParaRPr>
          </a:p>
        </p:txBody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id="{6B3A54D9-25CA-E95B-EE49-15FE0F6A17FD}"/>
              </a:ext>
            </a:extLst>
          </p:cNvPr>
          <p:cNvSpPr/>
          <p:nvPr/>
        </p:nvSpPr>
        <p:spPr>
          <a:xfrm>
            <a:off x="7890658" y="4549955"/>
            <a:ext cx="310244" cy="347300"/>
          </a:xfrm>
          <a:custGeom>
            <a:avLst/>
            <a:gdLst/>
            <a:ahLst/>
            <a:cxnLst/>
            <a:rect l="l" t="t" r="r" b="b"/>
            <a:pathLst>
              <a:path w="1177847" h="1332782">
                <a:moveTo>
                  <a:pt x="0" y="0"/>
                </a:moveTo>
                <a:lnTo>
                  <a:pt x="1177846" y="0"/>
                </a:lnTo>
                <a:lnTo>
                  <a:pt x="1177846" y="1332783"/>
                </a:lnTo>
                <a:lnTo>
                  <a:pt x="0" y="1332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latin typeface="IBM Plex Sans" panose="020B0503050203000203" pitchFamily="34" charset="0"/>
            </a:endParaRP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952F9187-FA7C-B133-4A27-0E98AAA7D9BF}"/>
              </a:ext>
            </a:extLst>
          </p:cNvPr>
          <p:cNvSpPr txBox="1"/>
          <p:nvPr/>
        </p:nvSpPr>
        <p:spPr>
          <a:xfrm>
            <a:off x="8360826" y="4213933"/>
            <a:ext cx="3206157" cy="73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65"/>
              </a:lnSpc>
            </a:pPr>
            <a:r>
              <a:rPr lang="en-US" sz="1100" b="1" dirty="0">
                <a:solidFill>
                  <a:srgbClr val="000000"/>
                </a:solidFill>
                <a:latin typeface="IBM Plex Sans" panose="020B0503050203000203" pitchFamily="34" charset="0"/>
                <a:ea typeface="Montserrat Bold"/>
                <a:cs typeface="Montserrat Bold"/>
                <a:sym typeface="Montserrat Bold"/>
              </a:rPr>
              <a:t>Financial Plan</a:t>
            </a:r>
          </a:p>
          <a:p>
            <a:pPr>
              <a:lnSpc>
                <a:spcPts val="1813"/>
              </a:lnSpc>
            </a:pPr>
            <a:r>
              <a:rPr lang="en-US" sz="1000" dirty="0">
                <a:solidFill>
                  <a:srgbClr val="000000"/>
                </a:solidFill>
                <a:latin typeface="IBM Plex Sans" panose="020B0503050203000203" pitchFamily="34" charset="0"/>
                <a:ea typeface="Montserrat"/>
                <a:cs typeface="Montserrat"/>
                <a:sym typeface="Montserrat"/>
              </a:rPr>
              <a:t>Receive a comprehensive financial plan tailored to your unique goals and circumstances.</a:t>
            </a:r>
          </a:p>
        </p:txBody>
      </p:sp>
      <p:sp>
        <p:nvSpPr>
          <p:cNvPr id="62" name="TextBox 27">
            <a:extLst>
              <a:ext uri="{FF2B5EF4-FFF2-40B4-BE49-F238E27FC236}">
                <a16:creationId xmlns:a16="http://schemas.microsoft.com/office/drawing/2014/main" id="{90CF484D-B11C-E0EE-BEF2-A09CB18A02AC}"/>
              </a:ext>
            </a:extLst>
          </p:cNvPr>
          <p:cNvSpPr txBox="1"/>
          <p:nvPr/>
        </p:nvSpPr>
        <p:spPr>
          <a:xfrm>
            <a:off x="8360826" y="5835871"/>
            <a:ext cx="3206157" cy="737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65"/>
              </a:lnSpc>
            </a:pPr>
            <a:r>
              <a:rPr lang="en-US" sz="1100" b="1" dirty="0">
                <a:solidFill>
                  <a:srgbClr val="000000"/>
                </a:solidFill>
                <a:latin typeface="IBM Plex Sans" panose="020B0503050203000203" pitchFamily="34" charset="0"/>
                <a:ea typeface="Montserrat Bold"/>
                <a:cs typeface="Montserrat Bold"/>
                <a:sym typeface="Montserrat Bold"/>
              </a:rPr>
              <a:t>Goal Tracking Platform</a:t>
            </a:r>
          </a:p>
          <a:p>
            <a:pPr>
              <a:lnSpc>
                <a:spcPts val="1813"/>
              </a:lnSpc>
            </a:pPr>
            <a:r>
              <a:rPr lang="en-US" sz="1000" dirty="0">
                <a:solidFill>
                  <a:srgbClr val="000000"/>
                </a:solidFill>
                <a:latin typeface="IBM Plex Sans" panose="020B0503050203000203" pitchFamily="34" charset="0"/>
                <a:ea typeface="Montserrat"/>
                <a:cs typeface="Montserrat"/>
                <a:sym typeface="Montserrat"/>
              </a:rPr>
              <a:t>Pursue your financial goals with personalized insights and recommendations. 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D2425A50-3998-CAF3-A17D-746E036B6C1D}"/>
              </a:ext>
            </a:extLst>
          </p:cNvPr>
          <p:cNvSpPr txBox="1"/>
          <p:nvPr/>
        </p:nvSpPr>
        <p:spPr>
          <a:xfrm>
            <a:off x="8360826" y="5043354"/>
            <a:ext cx="3206157" cy="737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65"/>
              </a:lnSpc>
            </a:pPr>
            <a:r>
              <a:rPr lang="en-US" sz="1100" b="1" dirty="0">
                <a:solidFill>
                  <a:srgbClr val="000000"/>
                </a:solidFill>
                <a:latin typeface="IBM Plex Sans" panose="020B0503050203000203" pitchFamily="34" charset="0"/>
                <a:ea typeface="Montserrat Bold"/>
                <a:cs typeface="Montserrat Bold"/>
                <a:sym typeface="Montserrat Bold"/>
              </a:rPr>
              <a:t>Certified Financial Advisors</a:t>
            </a:r>
          </a:p>
          <a:p>
            <a:pPr>
              <a:lnSpc>
                <a:spcPts val="1813"/>
              </a:lnSpc>
            </a:pPr>
            <a:r>
              <a:rPr lang="en-US" sz="1000" spc="1" dirty="0">
                <a:solidFill>
                  <a:srgbClr val="000000"/>
                </a:solidFill>
                <a:latin typeface="IBM Plex Sans" panose="020B0503050203000203" pitchFamily="34" charset="0"/>
                <a:ea typeface="Montserrat"/>
                <a:cs typeface="Montserrat"/>
                <a:sym typeface="Montserrat"/>
              </a:rPr>
              <a:t>Enjoy virtual consultations and continuous support from your personal financial advisor.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40F3B6-545E-7502-3B61-4B090EB606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68853" y="-112027"/>
            <a:ext cx="1289304" cy="1289304"/>
          </a:xfrm>
          <a:prstGeom prst="rect">
            <a:avLst/>
          </a:prstGeom>
        </p:spPr>
      </p:pic>
      <p:grpSp>
        <p:nvGrpSpPr>
          <p:cNvPr id="32" name="Group 48">
            <a:extLst>
              <a:ext uri="{FF2B5EF4-FFF2-40B4-BE49-F238E27FC236}">
                <a16:creationId xmlns:a16="http://schemas.microsoft.com/office/drawing/2014/main" id="{0D5DA5B8-3C0F-05D8-7E9A-15E4220DF5B3}"/>
              </a:ext>
            </a:extLst>
          </p:cNvPr>
          <p:cNvGrpSpPr/>
          <p:nvPr/>
        </p:nvGrpSpPr>
        <p:grpSpPr>
          <a:xfrm rot="5400000">
            <a:off x="5450210" y="972705"/>
            <a:ext cx="1336504" cy="12774732"/>
            <a:chOff x="0" y="0"/>
            <a:chExt cx="545417" cy="5012969"/>
          </a:xfrm>
        </p:grpSpPr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9253D922-A62B-CF08-F6CE-E8628CBBFD42}"/>
                </a:ext>
              </a:extLst>
            </p:cNvPr>
            <p:cNvSpPr/>
            <p:nvPr/>
          </p:nvSpPr>
          <p:spPr>
            <a:xfrm>
              <a:off x="0" y="0"/>
              <a:ext cx="545417" cy="5012969"/>
            </a:xfrm>
            <a:custGeom>
              <a:avLst/>
              <a:gdLst/>
              <a:ahLst/>
              <a:cxnLst/>
              <a:rect l="l" t="t" r="r" b="b"/>
              <a:pathLst>
                <a:path w="545417" h="5012969">
                  <a:moveTo>
                    <a:pt x="0" y="0"/>
                  </a:moveTo>
                  <a:lnTo>
                    <a:pt x="545417" y="0"/>
                  </a:lnTo>
                  <a:lnTo>
                    <a:pt x="545417" y="5012969"/>
                  </a:lnTo>
                  <a:lnTo>
                    <a:pt x="0" y="5012969"/>
                  </a:lnTo>
                  <a:close/>
                </a:path>
              </a:pathLst>
            </a:custGeom>
            <a:solidFill>
              <a:srgbClr val="18293E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TextBox 50">
              <a:extLst>
                <a:ext uri="{FF2B5EF4-FFF2-40B4-BE49-F238E27FC236}">
                  <a16:creationId xmlns:a16="http://schemas.microsoft.com/office/drawing/2014/main" id="{744CB763-25F5-9424-AA9B-C852C828EBB5}"/>
                </a:ext>
              </a:extLst>
            </p:cNvPr>
            <p:cNvSpPr txBox="1"/>
            <p:nvPr/>
          </p:nvSpPr>
          <p:spPr>
            <a:xfrm>
              <a:off x="0" y="-38100"/>
              <a:ext cx="545417" cy="50510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A93A19D-157D-4B9E-EC48-DA60A39651A4}"/>
              </a:ext>
            </a:extLst>
          </p:cNvPr>
          <p:cNvSpPr txBox="1"/>
          <p:nvPr/>
        </p:nvSpPr>
        <p:spPr>
          <a:xfrm>
            <a:off x="4522529" y="142285"/>
            <a:ext cx="6755858" cy="102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tserrat" panose="00000500000000000000" pitchFamily="2" charset="0"/>
              </a:rPr>
              <a:t>G</a:t>
            </a:r>
            <a:r>
              <a:rPr lang="pl-PL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tserrat" panose="00000500000000000000" pitchFamily="2" charset="0"/>
              </a:rPr>
              <a:t>o to www.legalresources.com</a:t>
            </a:r>
            <a:endParaRPr 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Montserrat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tserrat" panose="00000500000000000000" pitchFamily="2" charset="0"/>
              </a:rPr>
              <a:t>In the Upper righthand corner, click 'Login’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tserrat" panose="00000500000000000000" pitchFamily="2" charset="0"/>
              </a:rPr>
              <a:t>Follow the prompts to gain access!</a:t>
            </a:r>
            <a:endParaRPr lang="en-US" sz="1100" b="1" dirty="0">
              <a:solidFill>
                <a:schemeClr val="tx2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331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DE175-E681-974E-83A1-ADACAC2E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hoto">
            <a:extLst>
              <a:ext uri="{FF2B5EF4-FFF2-40B4-BE49-F238E27FC236}">
                <a16:creationId xmlns:a16="http://schemas.microsoft.com/office/drawing/2014/main" id="{5984D4EA-4501-DC47-F961-D31F07108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12628" r="82659" b="13349"/>
          <a:stretch>
            <a:fillRect/>
          </a:stretch>
        </p:blipFill>
        <p:spPr bwMode="auto">
          <a:xfrm>
            <a:off x="-675356" y="-221636"/>
            <a:ext cx="6941976" cy="780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CEAEB-3FFC-7CBE-CF5D-08E30362C805}"/>
              </a:ext>
            </a:extLst>
          </p:cNvPr>
          <p:cNvSpPr txBox="1"/>
          <p:nvPr/>
        </p:nvSpPr>
        <p:spPr>
          <a:xfrm>
            <a:off x="8506228" y="2216385"/>
            <a:ext cx="1773562" cy="1188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endParaRPr lang="en-US" sz="825" b="1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bg1"/>
                </a:solidFill>
                <a:latin typeface="Arial Nova" panose="020B0504020202020204" pitchFamily="34" charset="0"/>
              </a:rPr>
              <a:t>PRE-EXISTING MATTERS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bg1"/>
                </a:solidFill>
                <a:latin typeface="Arial Nova" panose="020B0504020202020204" pitchFamily="34" charset="0"/>
              </a:rPr>
              <a:t>SMALL BUSINESS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bg1"/>
                </a:solidFill>
                <a:latin typeface="Arial Nova" panose="020B0504020202020204" pitchFamily="34" charset="0"/>
              </a:rPr>
              <a:t>CUSTODY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bg1"/>
                </a:solidFill>
                <a:latin typeface="Arial Nova" panose="020B0504020202020204" pitchFamily="34" charset="0"/>
              </a:rPr>
              <a:t>IMMIGRATION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bg1"/>
                </a:solidFill>
                <a:latin typeface="Arial Nova" panose="020B0504020202020204" pitchFamily="34" charset="0"/>
              </a:rPr>
              <a:t>FELONY DEFENSE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bg1"/>
                </a:solidFill>
                <a:latin typeface="Arial Nova" panose="020B0504020202020204" pitchFamily="34" charset="0"/>
              </a:rPr>
              <a:t>TAX MATTERS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bg1"/>
                </a:solidFill>
                <a:latin typeface="Arial Nova" panose="020B0504020202020204" pitchFamily="34" charset="0"/>
              </a:rPr>
              <a:t>AND MANY MORE…</a:t>
            </a:r>
            <a:endParaRPr lang="en-US" sz="9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4F6890-12E1-6F8C-2A8A-DC8DD9544755}"/>
              </a:ext>
            </a:extLst>
          </p:cNvPr>
          <p:cNvCxnSpPr/>
          <p:nvPr/>
        </p:nvCxnSpPr>
        <p:spPr>
          <a:xfrm>
            <a:off x="8298246" y="3535929"/>
            <a:ext cx="21895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D0E765-1DBB-1508-D72E-C369B6F156BD}"/>
              </a:ext>
            </a:extLst>
          </p:cNvPr>
          <p:cNvSpPr txBox="1"/>
          <p:nvPr/>
        </p:nvSpPr>
        <p:spPr>
          <a:xfrm>
            <a:off x="2322768" y="216604"/>
            <a:ext cx="685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IBM Plex Sans SemiBold" panose="020B0503050203000203" pitchFamily="34" charset="77"/>
              </a:rPr>
              <a:t>ENROLLMENT DETAILS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0425-E096-1754-2C94-459A68DC4672}"/>
              </a:ext>
            </a:extLst>
          </p:cNvPr>
          <p:cNvSpPr txBox="1"/>
          <p:nvPr/>
        </p:nvSpPr>
        <p:spPr>
          <a:xfrm>
            <a:off x="8140532" y="3797444"/>
            <a:ext cx="25049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solidFill>
                  <a:schemeClr val="bg1"/>
                </a:solidFill>
                <a:latin typeface="Arial Nova" panose="020B0504020202020204" pitchFamily="34" charset="0"/>
              </a:rPr>
              <a:t>Additional Plan Information: </a:t>
            </a:r>
            <a:endParaRPr lang="en-US" sz="135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6EB419-BFCA-74A7-2B9E-73FEA4535814}"/>
              </a:ext>
            </a:extLst>
          </p:cNvPr>
          <p:cNvSpPr/>
          <p:nvPr/>
        </p:nvSpPr>
        <p:spPr>
          <a:xfrm>
            <a:off x="8357733" y="4192632"/>
            <a:ext cx="2246885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050">
                <a:solidFill>
                  <a:schemeClr val="bg1"/>
                </a:solidFill>
                <a:latin typeface="Arial Nova" panose="020B0504020202020204" pitchFamily="34" charset="0"/>
              </a:rPr>
              <a:t>COVERS EMPLOYEE, SPOUSE AND ELIGIBLE DEPENDENT CHILDREN</a:t>
            </a:r>
          </a:p>
          <a:p>
            <a:endParaRPr lang="en-US" sz="105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050">
                <a:solidFill>
                  <a:schemeClr val="bg1"/>
                </a:solidFill>
                <a:latin typeface="Arial Nova" panose="020B0504020202020204" pitchFamily="34" charset="0"/>
              </a:rPr>
              <a:t>NO PROBATION PERIODS, USAGE LIMITATIONS, CLAIM FORMS, DEDUCTIBLES, ETC.</a:t>
            </a:r>
          </a:p>
          <a:p>
            <a:endParaRPr lang="en-US" sz="105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050">
                <a:solidFill>
                  <a:schemeClr val="bg1"/>
                </a:solidFill>
                <a:latin typeface="Arial Nova" panose="020B0504020202020204" pitchFamily="34" charset="0"/>
              </a:rPr>
              <a:t>PLAN CANNOT BE USED IN A MATTER THAT INVOLVES THE PLAN SPONSOR</a:t>
            </a:r>
            <a:endParaRPr lang="en-US" sz="105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4744B-CDD3-50A4-0E32-5EEB17F9E6C8}"/>
              </a:ext>
            </a:extLst>
          </p:cNvPr>
          <p:cNvSpPr>
            <a:spLocks/>
          </p:cNvSpPr>
          <p:nvPr/>
        </p:nvSpPr>
        <p:spPr>
          <a:xfrm>
            <a:off x="455893" y="1145477"/>
            <a:ext cx="21812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Cost?</a:t>
            </a:r>
          </a:p>
          <a:p>
            <a:pPr algn="r"/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</a:br>
            <a:endParaRPr lang="en-US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Who is covered?</a:t>
            </a:r>
          </a:p>
          <a:p>
            <a:pPr algn="r"/>
            <a:endParaRPr lang="en-US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r"/>
            <a:endParaRPr lang="en-US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r"/>
            <a:endParaRPr lang="en-US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r"/>
            <a:endParaRPr lang="en-US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How to Enroll? </a:t>
            </a:r>
          </a:p>
          <a:p>
            <a:pPr algn="r"/>
            <a:endParaRPr lang="en-US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r"/>
            <a:endParaRPr lang="en-US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algn="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How to Use the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58944D-3679-45AE-D9FA-7BB11C22777C}"/>
              </a:ext>
            </a:extLst>
          </p:cNvPr>
          <p:cNvSpPr>
            <a:spLocks/>
          </p:cNvSpPr>
          <p:nvPr/>
        </p:nvSpPr>
        <p:spPr>
          <a:xfrm>
            <a:off x="3026126" y="1145477"/>
            <a:ext cx="8354901" cy="58477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Montserrat" panose="00000500000000000000" pitchFamily="2" charset="0"/>
              </a:rPr>
              <a:t>$8.31 per pay period.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You, your spouse and qualified dependents up to age 19 or 26 if enrolled as a full-time student. Parents and spouse’s parents also receive a 25% discount when using a participating Legal Resources network attorney.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Montserrat" panose="00000500000000000000" pitchFamily="2" charset="0"/>
              </a:rPr>
              <a:t>Enroll online at legalresources.com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0" defTabSz="914400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Newly enrolled members will receive a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welcome email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with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plan information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and access to your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Member Card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. Call the number on the card directly for service, anytime you have a legal need.</a:t>
            </a:r>
          </a:p>
          <a:p>
            <a:pPr lvl="0" defTabSz="914400"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latin typeface="Montserrat" panose="00000500000000000000" pitchFamily="2" charset="0"/>
              </a:rPr>
              <a:t>Remember to say, “I’m Legal Resources member!”</a:t>
            </a:r>
          </a:p>
          <a:p>
            <a:pPr lvl="0" defTabSz="914400"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lvl="0" defTabSz="914400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The Legal Plan covers the attorney’s time. If applicable, member may be responsible for non-attorney costs such as filing fees, court cost and administrative fees.</a:t>
            </a:r>
          </a:p>
          <a:p>
            <a:pPr lvl="0" defTabSz="914400"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IBM Plex Sans" panose="020B0503050203000203" pitchFamily="34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dirty="0">
              <a:latin typeface="IBM Plex Sans" panose="020B0503050203000203" pitchFamily="34" charset="0"/>
            </a:endParaRPr>
          </a:p>
          <a:p>
            <a:endParaRPr lang="en-US" dirty="0">
              <a:latin typeface="IBM Plex Sans" panose="020B050305020300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C684EB-9A1A-701D-03D4-924E69C80C51}"/>
              </a:ext>
            </a:extLst>
          </p:cNvPr>
          <p:cNvCxnSpPr/>
          <p:nvPr/>
        </p:nvCxnSpPr>
        <p:spPr>
          <a:xfrm>
            <a:off x="3197925" y="801379"/>
            <a:ext cx="510032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8">
            <a:extLst>
              <a:ext uri="{FF2B5EF4-FFF2-40B4-BE49-F238E27FC236}">
                <a16:creationId xmlns:a16="http://schemas.microsoft.com/office/drawing/2014/main" id="{58AD68A3-1EE3-F930-49E6-017B25F8296B}"/>
              </a:ext>
            </a:extLst>
          </p:cNvPr>
          <p:cNvGrpSpPr/>
          <p:nvPr/>
        </p:nvGrpSpPr>
        <p:grpSpPr>
          <a:xfrm rot="5400000">
            <a:off x="5278675" y="855208"/>
            <a:ext cx="1502475" cy="12940973"/>
            <a:chOff x="0" y="0"/>
            <a:chExt cx="545417" cy="5012969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7E66F7D6-8620-E5BE-1352-E081450AC113}"/>
                </a:ext>
              </a:extLst>
            </p:cNvPr>
            <p:cNvSpPr/>
            <p:nvPr/>
          </p:nvSpPr>
          <p:spPr>
            <a:xfrm>
              <a:off x="0" y="0"/>
              <a:ext cx="545417" cy="5012969"/>
            </a:xfrm>
            <a:custGeom>
              <a:avLst/>
              <a:gdLst/>
              <a:ahLst/>
              <a:cxnLst/>
              <a:rect l="l" t="t" r="r" b="b"/>
              <a:pathLst>
                <a:path w="545417" h="5012969">
                  <a:moveTo>
                    <a:pt x="0" y="0"/>
                  </a:moveTo>
                  <a:lnTo>
                    <a:pt x="545417" y="0"/>
                  </a:lnTo>
                  <a:lnTo>
                    <a:pt x="545417" y="5012969"/>
                  </a:lnTo>
                  <a:lnTo>
                    <a:pt x="0" y="5012969"/>
                  </a:lnTo>
                  <a:close/>
                </a:path>
              </a:pathLst>
            </a:custGeom>
            <a:solidFill>
              <a:srgbClr val="18293E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50">
              <a:extLst>
                <a:ext uri="{FF2B5EF4-FFF2-40B4-BE49-F238E27FC236}">
                  <a16:creationId xmlns:a16="http://schemas.microsoft.com/office/drawing/2014/main" id="{2030AF25-8B78-058B-9F05-F6131E81ABC3}"/>
                </a:ext>
              </a:extLst>
            </p:cNvPr>
            <p:cNvSpPr txBox="1"/>
            <p:nvPr/>
          </p:nvSpPr>
          <p:spPr>
            <a:xfrm>
              <a:off x="0" y="-38100"/>
              <a:ext cx="545417" cy="50510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635C151-E742-934D-4E43-090FB48A2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853" y="-112027"/>
            <a:ext cx="1289304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6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>
            <a:extLst>
              <a:ext uri="{FF2B5EF4-FFF2-40B4-BE49-F238E27FC236}">
                <a16:creationId xmlns:a16="http://schemas.microsoft.com/office/drawing/2014/main" id="{C2D26913-18C9-B3A2-983C-290B3133948B}"/>
              </a:ext>
            </a:extLst>
          </p:cNvPr>
          <p:cNvSpPr txBox="1"/>
          <p:nvPr/>
        </p:nvSpPr>
        <p:spPr>
          <a:xfrm>
            <a:off x="373714" y="573736"/>
            <a:ext cx="10459749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6"/>
              </a:lnSpc>
            </a:pPr>
            <a:r>
              <a:rPr lang="en-US" sz="3666" b="1" dirty="0">
                <a:solidFill>
                  <a:schemeClr val="accent1">
                    <a:lumMod val="50000"/>
                  </a:schemeClr>
                </a:solidFill>
                <a:latin typeface="Ubuntu Bold"/>
                <a:ea typeface="Ubuntu Bold"/>
                <a:cs typeface="Ubuntu Bold"/>
                <a:sym typeface="Ubuntu Bold"/>
              </a:rPr>
              <a:t>SEMINAR SERIES 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buntu Bold"/>
                <a:ea typeface="Ubuntu Bold"/>
                <a:cs typeface="Ubuntu Bold"/>
                <a:sym typeface="Ubuntu Bold"/>
              </a:rPr>
              <a:t>Open to All Employees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87C906D-8B9B-6518-3681-881776D88E6F}"/>
              </a:ext>
            </a:extLst>
          </p:cNvPr>
          <p:cNvSpPr txBox="1"/>
          <p:nvPr/>
        </p:nvSpPr>
        <p:spPr>
          <a:xfrm>
            <a:off x="397842" y="1070802"/>
            <a:ext cx="1015323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3"/>
              </a:lnSpc>
            </a:pPr>
            <a:r>
              <a:rPr lang="en-US" sz="1600" b="1" dirty="0">
                <a:solidFill>
                  <a:srgbClr val="7D8693"/>
                </a:solidFill>
                <a:latin typeface="Montserrat"/>
                <a:ea typeface="Montserrat"/>
                <a:cs typeface="Montserrat"/>
                <a:sym typeface="Montserrat"/>
              </a:rPr>
              <a:t>WWW.LRSEMINARS.COM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159F1-D353-E679-0FC1-012316833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00" y="1686630"/>
            <a:ext cx="3662460" cy="474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71E90-292F-12D0-C792-9DCC18828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0" y="1693558"/>
            <a:ext cx="3653128" cy="4747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8F2AD3-79E0-B78F-F0E2-D7A6475B5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32" y="1693557"/>
            <a:ext cx="3669902" cy="4747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5F691-9AD2-A98E-FE82-22F3D013A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8853" y="-112027"/>
            <a:ext cx="1289304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5989854-BAFD-FE4B-820C-EF9A4CA1DA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981" y="377983"/>
            <a:ext cx="6539263" cy="6251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AD5D83-FA41-0246-A63F-4DDB49679F3C}"/>
              </a:ext>
            </a:extLst>
          </p:cNvPr>
          <p:cNvSpPr txBox="1"/>
          <p:nvPr/>
        </p:nvSpPr>
        <p:spPr>
          <a:xfrm>
            <a:off x="541474" y="1786258"/>
            <a:ext cx="518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Member Services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EADC9-94FE-C940-8234-C71726435C7A}"/>
              </a:ext>
            </a:extLst>
          </p:cNvPr>
          <p:cNvSpPr txBox="1"/>
          <p:nvPr/>
        </p:nvSpPr>
        <p:spPr>
          <a:xfrm>
            <a:off x="1105794" y="2309478"/>
            <a:ext cx="4886325" cy="3212213"/>
          </a:xfrm>
          <a:prstGeom prst="rect">
            <a:avLst/>
          </a:prstGeom>
        </p:spPr>
        <p:txBody>
          <a:bodyPr vert="horz" lIns="68580" tIns="34290" rIns="68580" bIns="34290" numCol="2" rtlCol="0">
            <a:normAutofit/>
          </a:bodyPr>
          <a:lstStyle/>
          <a:p>
            <a:pPr marL="128588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B8558F-5934-D21D-1CED-897175DC916E}"/>
              </a:ext>
            </a:extLst>
          </p:cNvPr>
          <p:cNvCxnSpPr>
            <a:cxnSpLocks/>
          </p:cNvCxnSpPr>
          <p:nvPr/>
        </p:nvCxnSpPr>
        <p:spPr>
          <a:xfrm>
            <a:off x="1161609" y="1614955"/>
            <a:ext cx="37391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C8D02A-382B-5A32-7395-73B9E9E39ED0}"/>
              </a:ext>
            </a:extLst>
          </p:cNvPr>
          <p:cNvSpPr txBox="1"/>
          <p:nvPr/>
        </p:nvSpPr>
        <p:spPr>
          <a:xfrm>
            <a:off x="776164" y="2606452"/>
            <a:ext cx="4713489" cy="224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3041"/>
                </a:solidFill>
                <a:effectLst/>
                <a:uLnTx/>
                <a:uFillTx/>
                <a:latin typeface="Montserrat" panose="00000500000000000000" pitchFamily="2" charset="0"/>
              </a:rPr>
              <a:t>Certified Paralegals are available to assist potential and current members with questions about the plan, our law firm network and more.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041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800.728.5768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041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info@legalresources.com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B3041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09C39-A33E-733A-F139-899877EBC155}"/>
              </a:ext>
            </a:extLst>
          </p:cNvPr>
          <p:cNvSpPr txBox="1"/>
          <p:nvPr/>
        </p:nvSpPr>
        <p:spPr>
          <a:xfrm>
            <a:off x="1161610" y="1001428"/>
            <a:ext cx="373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EB85C-BBA7-BF64-8195-2DFDABB26726}"/>
              </a:ext>
            </a:extLst>
          </p:cNvPr>
          <p:cNvSpPr txBox="1"/>
          <p:nvPr/>
        </p:nvSpPr>
        <p:spPr>
          <a:xfrm>
            <a:off x="364349" y="5030245"/>
            <a:ext cx="5691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B304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Additional information and resources available at: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04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www.LegalResources.com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B3041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3D29F1C-9867-8848-C718-BCFD8B70EC72}"/>
              </a:ext>
            </a:extLst>
          </p:cNvPr>
          <p:cNvSpPr/>
          <p:nvPr/>
        </p:nvSpPr>
        <p:spPr>
          <a:xfrm>
            <a:off x="2401003" y="6016128"/>
            <a:ext cx="630195" cy="612862"/>
          </a:xfrm>
          <a:custGeom>
            <a:avLst/>
            <a:gdLst/>
            <a:ahLst/>
            <a:cxnLst/>
            <a:rect l="l" t="t" r="r" b="b"/>
            <a:pathLst>
              <a:path w="4309842" h="4728512">
                <a:moveTo>
                  <a:pt x="0" y="0"/>
                </a:moveTo>
                <a:lnTo>
                  <a:pt x="4309842" y="0"/>
                </a:lnTo>
                <a:lnTo>
                  <a:pt x="4309842" y="4728512"/>
                </a:lnTo>
                <a:lnTo>
                  <a:pt x="0" y="47285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E36E408-2725-F0EA-156C-7B13E49F8844}"/>
              </a:ext>
            </a:extLst>
          </p:cNvPr>
          <p:cNvSpPr/>
          <p:nvPr/>
        </p:nvSpPr>
        <p:spPr>
          <a:xfrm>
            <a:off x="3425477" y="6016127"/>
            <a:ext cx="630195" cy="612862"/>
          </a:xfrm>
          <a:custGeom>
            <a:avLst/>
            <a:gdLst/>
            <a:ahLst/>
            <a:cxnLst/>
            <a:rect l="l" t="t" r="r" b="b"/>
            <a:pathLst>
              <a:path w="4235959" h="4728512">
                <a:moveTo>
                  <a:pt x="0" y="0"/>
                </a:moveTo>
                <a:lnTo>
                  <a:pt x="4235959" y="0"/>
                </a:lnTo>
                <a:lnTo>
                  <a:pt x="4235959" y="4728512"/>
                </a:lnTo>
                <a:lnTo>
                  <a:pt x="0" y="472851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2" descr="Photo">
            <a:extLst>
              <a:ext uri="{FF2B5EF4-FFF2-40B4-BE49-F238E27FC236}">
                <a16:creationId xmlns:a16="http://schemas.microsoft.com/office/drawing/2014/main" id="{BEB8E42D-992C-C678-E6F3-FA9F280EE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12628" r="82659" b="13349"/>
          <a:stretch>
            <a:fillRect/>
          </a:stretch>
        </p:blipFill>
        <p:spPr bwMode="auto">
          <a:xfrm>
            <a:off x="-714266" y="-221636"/>
            <a:ext cx="6941976" cy="780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56"/>
    </mc:Choice>
    <mc:Fallback xmlns="">
      <p:transition spd="slow" advTm="3945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676</Words>
  <Application>Microsoft Office PowerPoint</Application>
  <PresentationFormat>Widescreen</PresentationFormat>
  <Paragraphs>105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Aptos Display</vt:lpstr>
      <vt:lpstr>Arial</vt:lpstr>
      <vt:lpstr>Arial Nova</vt:lpstr>
      <vt:lpstr>IBM Plex Sans</vt:lpstr>
      <vt:lpstr>IBM Plex Sans SemiBold</vt:lpstr>
      <vt:lpstr>Montserrat</vt:lpstr>
      <vt:lpstr>Ubuntu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Bush</dc:creator>
  <cp:lastModifiedBy>Devin Soper</cp:lastModifiedBy>
  <cp:revision>7</cp:revision>
  <dcterms:created xsi:type="dcterms:W3CDTF">2026-02-13T18:57:55Z</dcterms:created>
  <dcterms:modified xsi:type="dcterms:W3CDTF">2026-05-22T13:38:19Z</dcterms:modified>
</cp:coreProperties>
</file>