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62" r:id="rId3"/>
    <p:sldId id="273" r:id="rId4"/>
    <p:sldId id="264" r:id="rId5"/>
    <p:sldId id="274" r:id="rId6"/>
    <p:sldId id="267" r:id="rId7"/>
    <p:sldId id="276" r:id="rId8"/>
    <p:sldId id="268" r:id="rId9"/>
    <p:sldId id="269" r:id="rId10"/>
    <p:sldId id="277" r:id="rId11"/>
    <p:sldId id="271" r:id="rId12"/>
    <p:sldId id="272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73096-6180-4A07-8E4D-B4A8F8D61D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A1EC3-5C2D-47C6-81B3-BF1C0E777D7F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818262E6-4F30-4704-AD29-0B50595D996D}" type="parTrans" cxnId="{3148EA9D-52D0-45F3-A5AC-659FD386F88C}">
      <dgm:prSet/>
      <dgm:spPr/>
      <dgm:t>
        <a:bodyPr/>
        <a:lstStyle/>
        <a:p>
          <a:endParaRPr lang="en-US"/>
        </a:p>
      </dgm:t>
    </dgm:pt>
    <dgm:pt modelId="{CBE996F6-3FC0-4A88-8F17-FCFC71E2BE57}" type="sibTrans" cxnId="{3148EA9D-52D0-45F3-A5AC-659FD386F88C}">
      <dgm:prSet/>
      <dgm:spPr/>
      <dgm:t>
        <a:bodyPr/>
        <a:lstStyle/>
        <a:p>
          <a:endParaRPr lang="en-US"/>
        </a:p>
      </dgm:t>
    </dgm:pt>
    <dgm:pt modelId="{604FC37A-C565-4DA6-B14C-731A15D7F45C}">
      <dgm:prSet phldrT="[Text]"/>
      <dgm:spPr/>
      <dgm:t>
        <a:bodyPr/>
        <a:lstStyle/>
        <a:p>
          <a:r>
            <a:rPr lang="en-US" dirty="0"/>
            <a:t>Mapping</a:t>
          </a:r>
        </a:p>
      </dgm:t>
    </dgm:pt>
    <dgm:pt modelId="{CE31C7A0-B853-41CD-99BB-90AD5EEC0A78}" type="parTrans" cxnId="{FD46032E-7AF1-4461-BD8C-C78F35DD8627}">
      <dgm:prSet/>
      <dgm:spPr/>
      <dgm:t>
        <a:bodyPr/>
        <a:lstStyle/>
        <a:p>
          <a:endParaRPr lang="en-US"/>
        </a:p>
      </dgm:t>
    </dgm:pt>
    <dgm:pt modelId="{9D72575E-8D3A-4110-A270-DBD3010E3A28}" type="sibTrans" cxnId="{FD46032E-7AF1-4461-BD8C-C78F35DD8627}">
      <dgm:prSet/>
      <dgm:spPr/>
      <dgm:t>
        <a:bodyPr/>
        <a:lstStyle/>
        <a:p>
          <a:endParaRPr lang="en-US"/>
        </a:p>
      </dgm:t>
    </dgm:pt>
    <dgm:pt modelId="{B03517E2-D436-48A9-A3B7-B8720B3FC95C}">
      <dgm:prSet phldrT="[Text]"/>
      <dgm:spPr/>
      <dgm:t>
        <a:bodyPr/>
        <a:lstStyle/>
        <a:p>
          <a:r>
            <a:rPr lang="en-US" dirty="0"/>
            <a:t>Measures</a:t>
          </a:r>
        </a:p>
      </dgm:t>
    </dgm:pt>
    <dgm:pt modelId="{36B2ECCC-375E-46CB-9D54-461CBB948321}" type="parTrans" cxnId="{CB9B4B1A-B5B3-4731-82B5-DF1E5221A078}">
      <dgm:prSet/>
      <dgm:spPr/>
      <dgm:t>
        <a:bodyPr/>
        <a:lstStyle/>
        <a:p>
          <a:endParaRPr lang="en-US"/>
        </a:p>
      </dgm:t>
    </dgm:pt>
    <dgm:pt modelId="{67E9177A-0C3B-4673-B416-15CC06143449}" type="sibTrans" cxnId="{CB9B4B1A-B5B3-4731-82B5-DF1E5221A078}">
      <dgm:prSet/>
      <dgm:spPr/>
      <dgm:t>
        <a:bodyPr/>
        <a:lstStyle/>
        <a:p>
          <a:endParaRPr lang="en-US"/>
        </a:p>
      </dgm:t>
    </dgm:pt>
    <dgm:pt modelId="{6E83B8F0-F530-44CC-8C22-C36964473ABA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4A8DEF88-02FA-4CFB-9124-031DBD55A091}" type="parTrans" cxnId="{62E4009A-D727-4EB7-8429-D9CBF097CABB}">
      <dgm:prSet/>
      <dgm:spPr/>
      <dgm:t>
        <a:bodyPr/>
        <a:lstStyle/>
        <a:p>
          <a:endParaRPr lang="en-US"/>
        </a:p>
      </dgm:t>
    </dgm:pt>
    <dgm:pt modelId="{74CE2773-B7ED-4ACD-97DC-77C246D78E71}" type="sibTrans" cxnId="{62E4009A-D727-4EB7-8429-D9CBF097CABB}">
      <dgm:prSet/>
      <dgm:spPr/>
      <dgm:t>
        <a:bodyPr/>
        <a:lstStyle/>
        <a:p>
          <a:endParaRPr lang="en-US"/>
        </a:p>
      </dgm:t>
    </dgm:pt>
    <dgm:pt modelId="{93A6A37A-696A-4023-A62F-6C8C9388B56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Findings</a:t>
          </a:r>
        </a:p>
      </dgm:t>
    </dgm:pt>
    <dgm:pt modelId="{DB3E5CE1-B3B7-421A-A537-3ADA8639164A}" type="parTrans" cxnId="{641F1146-DC3A-4D6C-B3ED-D2EE0B7FEF76}">
      <dgm:prSet/>
      <dgm:spPr/>
      <dgm:t>
        <a:bodyPr/>
        <a:lstStyle/>
        <a:p>
          <a:endParaRPr lang="en-US"/>
        </a:p>
      </dgm:t>
    </dgm:pt>
    <dgm:pt modelId="{AEFE339F-D848-45F5-98E3-150BACD74A05}" type="sibTrans" cxnId="{641F1146-DC3A-4D6C-B3ED-D2EE0B7FEF76}">
      <dgm:prSet/>
      <dgm:spPr/>
      <dgm:t>
        <a:bodyPr/>
        <a:lstStyle/>
        <a:p>
          <a:endParaRPr lang="en-US"/>
        </a:p>
      </dgm:t>
    </dgm:pt>
    <dgm:pt modelId="{FE4B8B7F-8F4E-4D05-8727-2DEDCC5BE9A6}">
      <dgm:prSet/>
      <dgm:spPr/>
      <dgm:t>
        <a:bodyPr/>
        <a:lstStyle/>
        <a:p>
          <a:r>
            <a:rPr lang="en-US" dirty="0"/>
            <a:t>Changes</a:t>
          </a:r>
        </a:p>
      </dgm:t>
    </dgm:pt>
    <dgm:pt modelId="{E6D6B2F5-8F96-40BA-8B8F-7AD1F56F69E8}" type="parTrans" cxnId="{CD8526EC-C6C4-4B44-AE5F-0CCF7DC5F7A5}">
      <dgm:prSet/>
      <dgm:spPr/>
      <dgm:t>
        <a:bodyPr/>
        <a:lstStyle/>
        <a:p>
          <a:endParaRPr lang="en-US"/>
        </a:p>
      </dgm:t>
    </dgm:pt>
    <dgm:pt modelId="{F38C57F9-5170-43C7-9518-BAB41C7EBC66}" type="sibTrans" cxnId="{CD8526EC-C6C4-4B44-AE5F-0CCF7DC5F7A5}">
      <dgm:prSet/>
      <dgm:spPr/>
      <dgm:t>
        <a:bodyPr/>
        <a:lstStyle/>
        <a:p>
          <a:endParaRPr lang="en-US"/>
        </a:p>
      </dgm:t>
    </dgm:pt>
    <dgm:pt modelId="{99391E69-EDFD-4A9D-9B11-575BE326E5B5}">
      <dgm:prSet/>
      <dgm:spPr/>
      <dgm:t>
        <a:bodyPr/>
        <a:lstStyle/>
        <a:p>
          <a:r>
            <a:rPr lang="en-US" dirty="0"/>
            <a:t>Impact</a:t>
          </a:r>
        </a:p>
      </dgm:t>
    </dgm:pt>
    <dgm:pt modelId="{C4BB5DE6-C611-4CE8-AB78-E7E853C529FA}" type="parTrans" cxnId="{EFA7C29B-8D91-45A6-8AF8-ADFF48524712}">
      <dgm:prSet/>
      <dgm:spPr/>
      <dgm:t>
        <a:bodyPr/>
        <a:lstStyle/>
        <a:p>
          <a:endParaRPr lang="en-US"/>
        </a:p>
      </dgm:t>
    </dgm:pt>
    <dgm:pt modelId="{50BC884A-ABF2-4D31-9666-0948C3173219}" type="sibTrans" cxnId="{EFA7C29B-8D91-45A6-8AF8-ADFF48524712}">
      <dgm:prSet/>
      <dgm:spPr/>
      <dgm:t>
        <a:bodyPr/>
        <a:lstStyle/>
        <a:p>
          <a:endParaRPr lang="en-US"/>
        </a:p>
      </dgm:t>
    </dgm:pt>
    <dgm:pt modelId="{7FE5FFB0-FE6F-434D-9010-3A3E9A450B02}" type="pres">
      <dgm:prSet presAssocID="{93D73096-6180-4A07-8E4D-B4A8F8D61D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9A899-C3AD-4033-A0D3-1091A36FFF5D}" type="pres">
      <dgm:prSet presAssocID="{93D73096-6180-4A07-8E4D-B4A8F8D61D26}" presName="cycle" presStyleCnt="0"/>
      <dgm:spPr/>
    </dgm:pt>
    <dgm:pt modelId="{A6433F59-F482-4871-B8FD-EE81CBB69B57}" type="pres">
      <dgm:prSet presAssocID="{962A1EC3-5C2D-47C6-81B3-BF1C0E777D7F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818D8-6A75-432A-82B2-EC3728E0EDEC}" type="pres">
      <dgm:prSet presAssocID="{CBE996F6-3FC0-4A88-8F17-FCFC71E2BE5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07323F9-08F8-4C37-9790-98F7E9511872}" type="pres">
      <dgm:prSet presAssocID="{604FC37A-C565-4DA6-B14C-731A15D7F45C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F6C12-C4EC-4B10-AA3E-5DF48C2CEDAF}" type="pres">
      <dgm:prSet presAssocID="{B03517E2-D436-48A9-A3B7-B8720B3FC95C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33862-AE35-441B-8E9D-4B33612726CB}" type="pres">
      <dgm:prSet presAssocID="{6E83B8F0-F530-44CC-8C22-C36964473A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1644C-4D27-44EF-A4A1-8AD5D2B45B5C}" type="pres">
      <dgm:prSet presAssocID="{93A6A37A-696A-4023-A62F-6C8C9388B566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91166-FA6E-4609-927F-3D48D0902A3B}" type="pres">
      <dgm:prSet presAssocID="{FE4B8B7F-8F4E-4D05-8727-2DEDCC5BE9A6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1B7D-1838-4F81-BF60-6238A515E982}" type="pres">
      <dgm:prSet presAssocID="{99391E69-EDFD-4A9D-9B11-575BE326E5B5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FBFDF-8410-48C4-B30B-B817593DEA37}" type="presOf" srcId="{B03517E2-D436-48A9-A3B7-B8720B3FC95C}" destId="{A0FF6C12-C4EC-4B10-AA3E-5DF48C2CEDAF}" srcOrd="0" destOrd="0" presId="urn:microsoft.com/office/officeart/2005/8/layout/cycle3"/>
    <dgm:cxn modelId="{DF20EFCB-853B-467C-B868-76FD4D0890FB}" type="presOf" srcId="{962A1EC3-5C2D-47C6-81B3-BF1C0E777D7F}" destId="{A6433F59-F482-4871-B8FD-EE81CBB69B57}" srcOrd="0" destOrd="0" presId="urn:microsoft.com/office/officeart/2005/8/layout/cycle3"/>
    <dgm:cxn modelId="{641F1146-DC3A-4D6C-B3ED-D2EE0B7FEF76}" srcId="{93D73096-6180-4A07-8E4D-B4A8F8D61D26}" destId="{93A6A37A-696A-4023-A62F-6C8C9388B566}" srcOrd="4" destOrd="0" parTransId="{DB3E5CE1-B3B7-421A-A537-3ADA8639164A}" sibTransId="{AEFE339F-D848-45F5-98E3-150BACD74A05}"/>
    <dgm:cxn modelId="{2EAF792D-89B0-49DE-B099-5FEAFA68F97E}" type="presOf" srcId="{CBE996F6-3FC0-4A88-8F17-FCFC71E2BE57}" destId="{847818D8-6A75-432A-82B2-EC3728E0EDEC}" srcOrd="0" destOrd="0" presId="urn:microsoft.com/office/officeart/2005/8/layout/cycle3"/>
    <dgm:cxn modelId="{82B88567-43A7-42F7-973A-CD288DAECC9E}" type="presOf" srcId="{6E83B8F0-F530-44CC-8C22-C36964473ABA}" destId="{C6833862-AE35-441B-8E9D-4B33612726CB}" srcOrd="0" destOrd="0" presId="urn:microsoft.com/office/officeart/2005/8/layout/cycle3"/>
    <dgm:cxn modelId="{32EB41A4-A1CF-442A-A461-4C18C40C5383}" type="presOf" srcId="{99391E69-EDFD-4A9D-9B11-575BE326E5B5}" destId="{13271B7D-1838-4F81-BF60-6238A515E982}" srcOrd="0" destOrd="0" presId="urn:microsoft.com/office/officeart/2005/8/layout/cycle3"/>
    <dgm:cxn modelId="{3148EA9D-52D0-45F3-A5AC-659FD386F88C}" srcId="{93D73096-6180-4A07-8E4D-B4A8F8D61D26}" destId="{962A1EC3-5C2D-47C6-81B3-BF1C0E777D7F}" srcOrd="0" destOrd="0" parTransId="{818262E6-4F30-4704-AD29-0B50595D996D}" sibTransId="{CBE996F6-3FC0-4A88-8F17-FCFC71E2BE57}"/>
    <dgm:cxn modelId="{831D4764-20C6-430D-894C-D76203C25C51}" type="presOf" srcId="{93D73096-6180-4A07-8E4D-B4A8F8D61D26}" destId="{7FE5FFB0-FE6F-434D-9010-3A3E9A450B02}" srcOrd="0" destOrd="0" presId="urn:microsoft.com/office/officeart/2005/8/layout/cycle3"/>
    <dgm:cxn modelId="{FD46032E-7AF1-4461-BD8C-C78F35DD8627}" srcId="{93D73096-6180-4A07-8E4D-B4A8F8D61D26}" destId="{604FC37A-C565-4DA6-B14C-731A15D7F45C}" srcOrd="1" destOrd="0" parTransId="{CE31C7A0-B853-41CD-99BB-90AD5EEC0A78}" sibTransId="{9D72575E-8D3A-4110-A270-DBD3010E3A28}"/>
    <dgm:cxn modelId="{62E4009A-D727-4EB7-8429-D9CBF097CABB}" srcId="{93D73096-6180-4A07-8E4D-B4A8F8D61D26}" destId="{6E83B8F0-F530-44CC-8C22-C36964473ABA}" srcOrd="3" destOrd="0" parTransId="{4A8DEF88-02FA-4CFB-9124-031DBD55A091}" sibTransId="{74CE2773-B7ED-4ACD-97DC-77C246D78E71}"/>
    <dgm:cxn modelId="{EFA7C29B-8D91-45A6-8AF8-ADFF48524712}" srcId="{93D73096-6180-4A07-8E4D-B4A8F8D61D26}" destId="{99391E69-EDFD-4A9D-9B11-575BE326E5B5}" srcOrd="6" destOrd="0" parTransId="{C4BB5DE6-C611-4CE8-AB78-E7E853C529FA}" sibTransId="{50BC884A-ABF2-4D31-9666-0948C3173219}"/>
    <dgm:cxn modelId="{580E1243-BF40-4C22-A653-3D9950F8CC6D}" type="presOf" srcId="{93A6A37A-696A-4023-A62F-6C8C9388B566}" destId="{18B1644C-4D27-44EF-A4A1-8AD5D2B45B5C}" srcOrd="0" destOrd="0" presId="urn:microsoft.com/office/officeart/2005/8/layout/cycle3"/>
    <dgm:cxn modelId="{65DC4182-D4DF-4E63-A8BA-7DED9869A2B5}" type="presOf" srcId="{604FC37A-C565-4DA6-B14C-731A15D7F45C}" destId="{A07323F9-08F8-4C37-9790-98F7E9511872}" srcOrd="0" destOrd="0" presId="urn:microsoft.com/office/officeart/2005/8/layout/cycle3"/>
    <dgm:cxn modelId="{CB9B4B1A-B5B3-4731-82B5-DF1E5221A078}" srcId="{93D73096-6180-4A07-8E4D-B4A8F8D61D26}" destId="{B03517E2-D436-48A9-A3B7-B8720B3FC95C}" srcOrd="2" destOrd="0" parTransId="{36B2ECCC-375E-46CB-9D54-461CBB948321}" sibTransId="{67E9177A-0C3B-4673-B416-15CC06143449}"/>
    <dgm:cxn modelId="{4EED1088-36F9-46AB-8EBD-868AD20290A6}" type="presOf" srcId="{FE4B8B7F-8F4E-4D05-8727-2DEDCC5BE9A6}" destId="{7B891166-FA6E-4609-927F-3D48D0902A3B}" srcOrd="0" destOrd="0" presId="urn:microsoft.com/office/officeart/2005/8/layout/cycle3"/>
    <dgm:cxn modelId="{CD8526EC-C6C4-4B44-AE5F-0CCF7DC5F7A5}" srcId="{93D73096-6180-4A07-8E4D-B4A8F8D61D26}" destId="{FE4B8B7F-8F4E-4D05-8727-2DEDCC5BE9A6}" srcOrd="5" destOrd="0" parTransId="{E6D6B2F5-8F96-40BA-8B8F-7AD1F56F69E8}" sibTransId="{F38C57F9-5170-43C7-9518-BAB41C7EBC66}"/>
    <dgm:cxn modelId="{365FAF38-63A8-4C25-AE38-E4CA26E45145}" type="presParOf" srcId="{7FE5FFB0-FE6F-434D-9010-3A3E9A450B02}" destId="{EFC9A899-C3AD-4033-A0D3-1091A36FFF5D}" srcOrd="0" destOrd="0" presId="urn:microsoft.com/office/officeart/2005/8/layout/cycle3"/>
    <dgm:cxn modelId="{3BB1C54C-B4AE-48A4-8AD0-6659D1BA0E5E}" type="presParOf" srcId="{EFC9A899-C3AD-4033-A0D3-1091A36FFF5D}" destId="{A6433F59-F482-4871-B8FD-EE81CBB69B57}" srcOrd="0" destOrd="0" presId="urn:microsoft.com/office/officeart/2005/8/layout/cycle3"/>
    <dgm:cxn modelId="{A1DFB435-5E14-4139-8194-D8A18CEF9C9F}" type="presParOf" srcId="{EFC9A899-C3AD-4033-A0D3-1091A36FFF5D}" destId="{847818D8-6A75-432A-82B2-EC3728E0EDEC}" srcOrd="1" destOrd="0" presId="urn:microsoft.com/office/officeart/2005/8/layout/cycle3"/>
    <dgm:cxn modelId="{A9C423EE-B9D1-425B-A6ED-FB682634AAF5}" type="presParOf" srcId="{EFC9A899-C3AD-4033-A0D3-1091A36FFF5D}" destId="{A07323F9-08F8-4C37-9790-98F7E9511872}" srcOrd="2" destOrd="0" presId="urn:microsoft.com/office/officeart/2005/8/layout/cycle3"/>
    <dgm:cxn modelId="{5ED79E3F-7702-4BA6-9387-9B1AADFEBB03}" type="presParOf" srcId="{EFC9A899-C3AD-4033-A0D3-1091A36FFF5D}" destId="{A0FF6C12-C4EC-4B10-AA3E-5DF48C2CEDAF}" srcOrd="3" destOrd="0" presId="urn:microsoft.com/office/officeart/2005/8/layout/cycle3"/>
    <dgm:cxn modelId="{6528B95D-89A7-4F02-B682-255130A509CC}" type="presParOf" srcId="{EFC9A899-C3AD-4033-A0D3-1091A36FFF5D}" destId="{C6833862-AE35-441B-8E9D-4B33612726CB}" srcOrd="4" destOrd="0" presId="urn:microsoft.com/office/officeart/2005/8/layout/cycle3"/>
    <dgm:cxn modelId="{5F0031AF-D0E1-4EA5-9774-51103C2BA081}" type="presParOf" srcId="{EFC9A899-C3AD-4033-A0D3-1091A36FFF5D}" destId="{18B1644C-4D27-44EF-A4A1-8AD5D2B45B5C}" srcOrd="5" destOrd="0" presId="urn:microsoft.com/office/officeart/2005/8/layout/cycle3"/>
    <dgm:cxn modelId="{31E670D1-6E08-43A8-81BF-97A7841F234B}" type="presParOf" srcId="{EFC9A899-C3AD-4033-A0D3-1091A36FFF5D}" destId="{7B891166-FA6E-4609-927F-3D48D0902A3B}" srcOrd="6" destOrd="0" presId="urn:microsoft.com/office/officeart/2005/8/layout/cycle3"/>
    <dgm:cxn modelId="{E9CFB164-A92D-4DDA-A811-C5F32FA19A25}" type="presParOf" srcId="{EFC9A899-C3AD-4033-A0D3-1091A36FFF5D}" destId="{13271B7D-1838-4F81-BF60-6238A515E98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B7E0C-C3BA-4542-A26F-A4486B2B0654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CE9A2-E692-444C-8317-CF71FC1A6AB8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Why is this important?</a:t>
          </a:r>
        </a:p>
      </dgm:t>
    </dgm:pt>
    <dgm:pt modelId="{472E2B10-1CDF-42D3-BE48-9E5D4C7A3427}" type="parTrans" cxnId="{FFF7A4BB-F0BA-4B97-979A-CCA446966B81}">
      <dgm:prSet/>
      <dgm:spPr/>
      <dgm:t>
        <a:bodyPr/>
        <a:lstStyle/>
        <a:p>
          <a:endParaRPr lang="en-US"/>
        </a:p>
      </dgm:t>
    </dgm:pt>
    <dgm:pt modelId="{1275D615-87E4-4503-835B-E160EFAB9DBE}" type="sibTrans" cxnId="{FFF7A4BB-F0BA-4B97-979A-CCA446966B81}">
      <dgm:prSet/>
      <dgm:spPr/>
      <dgm:t>
        <a:bodyPr/>
        <a:lstStyle/>
        <a:p>
          <a:endParaRPr lang="en-US"/>
        </a:p>
      </dgm:t>
    </dgm:pt>
    <dgm:pt modelId="{8FB38E22-0B9C-4A51-B4C6-C013EAF5D5E1}">
      <dgm:prSet phldrT="[Text]" phldr="1"/>
      <dgm:spPr/>
      <dgm:t>
        <a:bodyPr/>
        <a:lstStyle/>
        <a:p>
          <a:endParaRPr lang="en-US" dirty="0"/>
        </a:p>
      </dgm:t>
    </dgm:pt>
    <dgm:pt modelId="{6074C8BB-E5CC-43C6-B552-0B8C1E6DA6B6}" type="parTrans" cxnId="{7CA54485-4096-44DF-8EEF-74AB120AAB65}">
      <dgm:prSet/>
      <dgm:spPr/>
      <dgm:t>
        <a:bodyPr/>
        <a:lstStyle/>
        <a:p>
          <a:endParaRPr lang="en-US"/>
        </a:p>
      </dgm:t>
    </dgm:pt>
    <dgm:pt modelId="{5DB61395-6B52-49F5-B2DA-C0ACB6621A54}" type="sibTrans" cxnId="{7CA54485-4096-44DF-8EEF-74AB120AAB65}">
      <dgm:prSet/>
      <dgm:spPr/>
      <dgm:t>
        <a:bodyPr/>
        <a:lstStyle/>
        <a:p>
          <a:endParaRPr lang="en-US"/>
        </a:p>
      </dgm:t>
    </dgm:pt>
    <dgm:pt modelId="{5C45EA5F-BA42-4710-8E66-62CAB6AAB23C}">
      <dgm:prSet phldrT="[Text]" custT="1"/>
      <dgm:spPr/>
      <dgm:t>
        <a:bodyPr/>
        <a:lstStyle/>
        <a:p>
          <a:r>
            <a:rPr lang="en-US" sz="1900" dirty="0">
              <a:latin typeface="+mj-lt"/>
            </a:rPr>
            <a:t>If it is concluded that a program is effective or ineffective, that conclusion assumes that the delivered program was the same as the intended program. </a:t>
          </a:r>
        </a:p>
      </dgm:t>
    </dgm:pt>
    <dgm:pt modelId="{B603A0BB-3EF7-43A1-9529-DEAC44FA6384}" type="parTrans" cxnId="{C42C5E58-6965-4A7D-BAB6-E1C894249375}">
      <dgm:prSet/>
      <dgm:spPr/>
      <dgm:t>
        <a:bodyPr/>
        <a:lstStyle/>
        <a:p>
          <a:endParaRPr lang="en-US"/>
        </a:p>
      </dgm:t>
    </dgm:pt>
    <dgm:pt modelId="{B004B4F0-35CC-4AFC-A515-9466E9A49649}" type="sibTrans" cxnId="{C42C5E58-6965-4A7D-BAB6-E1C894249375}">
      <dgm:prSet/>
      <dgm:spPr/>
      <dgm:t>
        <a:bodyPr/>
        <a:lstStyle/>
        <a:p>
          <a:endParaRPr lang="en-US"/>
        </a:p>
      </dgm:t>
    </dgm:pt>
    <dgm:pt modelId="{6B84EC72-89B8-4D9F-846A-C158B3BAEC29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How do you collect IF Data?</a:t>
          </a:r>
        </a:p>
      </dgm:t>
    </dgm:pt>
    <dgm:pt modelId="{2B70B77F-D2F2-45C7-B676-629AD118EB16}" type="parTrans" cxnId="{DEE33501-E3A5-48FF-8505-5A488B32C44A}">
      <dgm:prSet/>
      <dgm:spPr/>
      <dgm:t>
        <a:bodyPr/>
        <a:lstStyle/>
        <a:p>
          <a:endParaRPr lang="en-US"/>
        </a:p>
      </dgm:t>
    </dgm:pt>
    <dgm:pt modelId="{47B5A899-8A57-4801-A7D7-BE719F198DE0}" type="sibTrans" cxnId="{DEE33501-E3A5-48FF-8505-5A488B32C44A}">
      <dgm:prSet/>
      <dgm:spPr/>
      <dgm:t>
        <a:bodyPr/>
        <a:lstStyle/>
        <a:p>
          <a:endParaRPr lang="en-US"/>
        </a:p>
      </dgm:t>
    </dgm:pt>
    <dgm:pt modelId="{C90C89FA-EE6F-4F5F-BD18-2F2B022C0B7A}">
      <dgm:prSet phldrT="[Text]" custT="1"/>
      <dgm:spPr/>
      <dgm:t>
        <a:bodyPr/>
        <a:lstStyle/>
        <a:p>
          <a:r>
            <a:rPr lang="en-US" sz="1900" dirty="0">
              <a:latin typeface="+mj-lt"/>
            </a:rPr>
            <a:t>Implementation fidelity data can be collected alongside student learning data. </a:t>
          </a:r>
        </a:p>
      </dgm:t>
    </dgm:pt>
    <dgm:pt modelId="{B1094809-74B0-4259-90FE-A6F7229A7AE2}" type="parTrans" cxnId="{B1D5C640-8661-454A-BFF6-C7110CDFFAAA}">
      <dgm:prSet/>
      <dgm:spPr/>
      <dgm:t>
        <a:bodyPr/>
        <a:lstStyle/>
        <a:p>
          <a:endParaRPr lang="en-US"/>
        </a:p>
      </dgm:t>
    </dgm:pt>
    <dgm:pt modelId="{D5F2EF9C-3697-4894-89FD-658AF9F9F492}" type="sibTrans" cxnId="{B1D5C640-8661-454A-BFF6-C7110CDFFAAA}">
      <dgm:prSet/>
      <dgm:spPr/>
      <dgm:t>
        <a:bodyPr/>
        <a:lstStyle/>
        <a:p>
          <a:endParaRPr lang="en-US"/>
        </a:p>
      </dgm:t>
    </dgm:pt>
    <dgm:pt modelId="{6FAD97D1-7E7A-4300-B7DE-E74B3D747C5B}">
      <dgm:prSet phldrT="[Text]" phldr="1"/>
      <dgm:spPr/>
      <dgm:t>
        <a:bodyPr/>
        <a:lstStyle/>
        <a:p>
          <a:endParaRPr lang="en-US" dirty="0"/>
        </a:p>
      </dgm:t>
    </dgm:pt>
    <dgm:pt modelId="{4EF76DC6-0327-455F-B6C1-98EA611D4600}" type="sibTrans" cxnId="{630549CB-62CA-4D8D-80AD-B2B2B4F72CA4}">
      <dgm:prSet/>
      <dgm:spPr/>
      <dgm:t>
        <a:bodyPr/>
        <a:lstStyle/>
        <a:p>
          <a:endParaRPr lang="en-US"/>
        </a:p>
      </dgm:t>
    </dgm:pt>
    <dgm:pt modelId="{C7E82097-FEE1-4D28-AE2F-F13514F6003E}" type="parTrans" cxnId="{630549CB-62CA-4D8D-80AD-B2B2B4F72CA4}">
      <dgm:prSet/>
      <dgm:spPr/>
      <dgm:t>
        <a:bodyPr/>
        <a:lstStyle/>
        <a:p>
          <a:endParaRPr lang="en-US"/>
        </a:p>
      </dgm:t>
    </dgm:pt>
    <dgm:pt modelId="{11B69456-9DDC-E147-9432-CC9961AB5C83}">
      <dgm:prSet phldrT="[Text]" custT="1"/>
      <dgm:spPr/>
      <dgm:t>
        <a:bodyPr/>
        <a:lstStyle/>
        <a:p>
          <a:r>
            <a:rPr lang="en-US" sz="1900" dirty="0">
              <a:latin typeface="+mj-lt"/>
            </a:rPr>
            <a:t>Implementation fidelity makes sure that you are not getting false positive or negative results.</a:t>
          </a:r>
        </a:p>
      </dgm:t>
    </dgm:pt>
    <dgm:pt modelId="{A5AAC336-65E5-5543-BA48-AC1630C2FC08}" type="parTrans" cxnId="{99C48665-E4F6-3F42-9C87-458010BA8233}">
      <dgm:prSet/>
      <dgm:spPr/>
      <dgm:t>
        <a:bodyPr/>
        <a:lstStyle/>
        <a:p>
          <a:endParaRPr lang="en-US"/>
        </a:p>
      </dgm:t>
    </dgm:pt>
    <dgm:pt modelId="{A410B48D-FCF4-4C44-8E61-414AA879762A}" type="sibTrans" cxnId="{99C48665-E4F6-3F42-9C87-458010BA8233}">
      <dgm:prSet/>
      <dgm:spPr/>
      <dgm:t>
        <a:bodyPr/>
        <a:lstStyle/>
        <a:p>
          <a:endParaRPr lang="en-US"/>
        </a:p>
      </dgm:t>
    </dgm:pt>
    <dgm:pt modelId="{0865EDA2-0D78-6E49-84AA-CB78154DE43D}">
      <dgm:prSet phldrT="[Text]" custT="1"/>
      <dgm:spPr/>
      <dgm:t>
        <a:bodyPr/>
        <a:lstStyle/>
        <a:p>
          <a:r>
            <a:rPr lang="en-US" sz="1900" dirty="0">
              <a:latin typeface="+mj-lt"/>
            </a:rPr>
            <a:t>For example, you could use a pre-test and a post-test to determine if there are any implementation issues before using resources to measure outcomes</a:t>
          </a:r>
        </a:p>
      </dgm:t>
    </dgm:pt>
    <dgm:pt modelId="{08906466-985F-B04C-A7F9-8FE8F0814F18}" type="parTrans" cxnId="{34C8036E-8EFB-9241-9821-3EBADC275060}">
      <dgm:prSet/>
      <dgm:spPr/>
      <dgm:t>
        <a:bodyPr/>
        <a:lstStyle/>
        <a:p>
          <a:endParaRPr lang="en-US"/>
        </a:p>
      </dgm:t>
    </dgm:pt>
    <dgm:pt modelId="{EE02FD51-A2B0-454C-9EFC-97A7BB70BC1F}" type="sibTrans" cxnId="{34C8036E-8EFB-9241-9821-3EBADC275060}">
      <dgm:prSet/>
      <dgm:spPr/>
      <dgm:t>
        <a:bodyPr/>
        <a:lstStyle/>
        <a:p>
          <a:endParaRPr lang="en-US"/>
        </a:p>
      </dgm:t>
    </dgm:pt>
    <dgm:pt modelId="{8A13196A-68F4-D546-BCD8-2246B73BCAEC}">
      <dgm:prSet phldrT="[Text]" custT="1"/>
      <dgm:spPr/>
      <dgm:t>
        <a:bodyPr/>
        <a:lstStyle/>
        <a:p>
          <a:r>
            <a:rPr lang="en-US" sz="1900" dirty="0">
              <a:latin typeface="+mj-lt"/>
            </a:rPr>
            <a:t>You could also have a “secret shopper” to evaluate instruction. </a:t>
          </a:r>
        </a:p>
      </dgm:t>
    </dgm:pt>
    <dgm:pt modelId="{FB57C477-BF09-DD46-AC96-518D17A788CB}" type="parTrans" cxnId="{ED7BB3F2-F1AA-CB4F-80BF-0560753D5A89}">
      <dgm:prSet/>
      <dgm:spPr/>
      <dgm:t>
        <a:bodyPr/>
        <a:lstStyle/>
        <a:p>
          <a:endParaRPr lang="en-US"/>
        </a:p>
      </dgm:t>
    </dgm:pt>
    <dgm:pt modelId="{C98A637B-8817-6340-9F35-329F8AE5DE12}" type="sibTrans" cxnId="{ED7BB3F2-F1AA-CB4F-80BF-0560753D5A89}">
      <dgm:prSet/>
      <dgm:spPr/>
      <dgm:t>
        <a:bodyPr/>
        <a:lstStyle/>
        <a:p>
          <a:endParaRPr lang="en-US"/>
        </a:p>
      </dgm:t>
    </dgm:pt>
    <dgm:pt modelId="{76B28276-6C4C-4F4A-BFAC-390B729EC437}" type="pres">
      <dgm:prSet presAssocID="{07DB7E0C-C3BA-4542-A26F-A4486B2B065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F43CCD-3833-4179-BC96-FF7E391D0B3A}" type="pres">
      <dgm:prSet presAssocID="{61ECE9A2-E692-444C-8317-CF71FC1A6AB8}" presName="composite" presStyleCnt="0"/>
      <dgm:spPr/>
    </dgm:pt>
    <dgm:pt modelId="{B8C8F77F-326B-4D99-951D-A66D5F07EB9E}" type="pres">
      <dgm:prSet presAssocID="{61ECE9A2-E692-444C-8317-CF71FC1A6AB8}" presName="FirstChild" presStyleLbl="revTx" presStyleIdx="0" presStyleCnt="4" custLinFactNeighborX="-8579" custLinFactNeighborY="-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94FA6-8BBD-48D9-8DF9-4E6020FBB708}" type="pres">
      <dgm:prSet presAssocID="{61ECE9A2-E692-444C-8317-CF71FC1A6AB8}" presName="Parent" presStyleLbl="alignNode1" presStyleIdx="0" presStyleCnt="2" custScaleX="19762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26BE4-2306-4E11-AAC2-268012420333}" type="pres">
      <dgm:prSet presAssocID="{61ECE9A2-E692-444C-8317-CF71FC1A6AB8}" presName="Accent" presStyleLbl="parChTrans1D1" presStyleIdx="0" presStyleCnt="2"/>
      <dgm:spPr/>
    </dgm:pt>
    <dgm:pt modelId="{9B12E983-0347-4DA3-B33D-414F43AC98C0}" type="pres">
      <dgm:prSet presAssocID="{61ECE9A2-E692-444C-8317-CF71FC1A6AB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70846-DC66-43FC-BBD4-6DCD955E6DEC}" type="pres">
      <dgm:prSet presAssocID="{1275D615-87E4-4503-835B-E160EFAB9DBE}" presName="sibTrans" presStyleCnt="0"/>
      <dgm:spPr/>
    </dgm:pt>
    <dgm:pt modelId="{F5CD1D35-48AE-4E85-9B8E-1AB51693ABAC}" type="pres">
      <dgm:prSet presAssocID="{6B84EC72-89B8-4D9F-846A-C158B3BAEC29}" presName="composite" presStyleCnt="0"/>
      <dgm:spPr/>
    </dgm:pt>
    <dgm:pt modelId="{0EB384FF-6A95-4AF3-A372-E7D9E0FA8157}" type="pres">
      <dgm:prSet presAssocID="{6B84EC72-89B8-4D9F-846A-C158B3BAEC29}" presName="FirstChild" presStyleLbl="revTx" presStyleIdx="2" presStyleCnt="4" custLinFactNeighborX="-8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519C0-822A-4979-94CB-484B1B966688}" type="pres">
      <dgm:prSet presAssocID="{6B84EC72-89B8-4D9F-846A-C158B3BAEC29}" presName="Parent" presStyleLbl="alignNode1" presStyleIdx="1" presStyleCnt="2" custScaleX="19697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1EFA1-C4AB-44E7-9217-EDC2F6FDBC62}" type="pres">
      <dgm:prSet presAssocID="{6B84EC72-89B8-4D9F-846A-C158B3BAEC29}" presName="Accent" presStyleLbl="parChTrans1D1" presStyleIdx="1" presStyleCnt="2"/>
      <dgm:spPr/>
    </dgm:pt>
    <dgm:pt modelId="{CF3D851D-E562-4EA2-AE10-FDA73064CBCF}" type="pres">
      <dgm:prSet presAssocID="{6B84EC72-89B8-4D9F-846A-C158B3BAEC29}" presName="Child" presStyleLbl="revTx" presStyleIdx="3" presStyleCnt="4" custScaleY="133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E91F3-88B3-4C8B-8CB7-10F6800D400A}" type="presOf" srcId="{6B84EC72-89B8-4D9F-846A-C158B3BAEC29}" destId="{571519C0-822A-4979-94CB-484B1B966688}" srcOrd="0" destOrd="0" presId="urn:microsoft.com/office/officeart/2011/layout/TabList"/>
    <dgm:cxn modelId="{7E82C91F-53B6-5743-AF8E-9D2B78A03032}" type="presOf" srcId="{0865EDA2-0D78-6E49-84AA-CB78154DE43D}" destId="{CF3D851D-E562-4EA2-AE10-FDA73064CBCF}" srcOrd="0" destOrd="1" presId="urn:microsoft.com/office/officeart/2011/layout/TabList"/>
    <dgm:cxn modelId="{B1D5C640-8661-454A-BFF6-C7110CDFFAAA}" srcId="{6B84EC72-89B8-4D9F-846A-C158B3BAEC29}" destId="{C90C89FA-EE6F-4F5F-BD18-2F2B022C0B7A}" srcOrd="1" destOrd="0" parTransId="{B1094809-74B0-4259-90FE-A6F7229A7AE2}" sibTransId="{D5F2EF9C-3697-4894-89FD-658AF9F9F492}"/>
    <dgm:cxn modelId="{7CA54485-4096-44DF-8EEF-74AB120AAB65}" srcId="{61ECE9A2-E692-444C-8317-CF71FC1A6AB8}" destId="{8FB38E22-0B9C-4A51-B4C6-C013EAF5D5E1}" srcOrd="0" destOrd="0" parTransId="{6074C8BB-E5CC-43C6-B552-0B8C1E6DA6B6}" sibTransId="{5DB61395-6B52-49F5-B2DA-C0ACB6621A54}"/>
    <dgm:cxn modelId="{8ECFA42C-8C2A-49E0-A068-FDB25F8EA3CF}" type="presOf" srcId="{5C45EA5F-BA42-4710-8E66-62CAB6AAB23C}" destId="{9B12E983-0347-4DA3-B33D-414F43AC98C0}" srcOrd="0" destOrd="0" presId="urn:microsoft.com/office/officeart/2011/layout/TabList"/>
    <dgm:cxn modelId="{FFF7A4BB-F0BA-4B97-979A-CCA446966B81}" srcId="{07DB7E0C-C3BA-4542-A26F-A4486B2B0654}" destId="{61ECE9A2-E692-444C-8317-CF71FC1A6AB8}" srcOrd="0" destOrd="0" parTransId="{472E2B10-1CDF-42D3-BE48-9E5D4C7A3427}" sibTransId="{1275D615-87E4-4503-835B-E160EFAB9DBE}"/>
    <dgm:cxn modelId="{8DD57E99-6EE5-4AD7-9E39-7B9B691C9F24}" type="presOf" srcId="{61ECE9A2-E692-444C-8317-CF71FC1A6AB8}" destId="{B6294FA6-8BBD-48D9-8DF9-4E6020FBB708}" srcOrd="0" destOrd="0" presId="urn:microsoft.com/office/officeart/2011/layout/TabList"/>
    <dgm:cxn modelId="{C42C5E58-6965-4A7D-BAB6-E1C894249375}" srcId="{61ECE9A2-E692-444C-8317-CF71FC1A6AB8}" destId="{5C45EA5F-BA42-4710-8E66-62CAB6AAB23C}" srcOrd="1" destOrd="0" parTransId="{B603A0BB-3EF7-43A1-9529-DEAC44FA6384}" sibTransId="{B004B4F0-35CC-4AFC-A515-9466E9A49649}"/>
    <dgm:cxn modelId="{A7AB08D1-D8F2-40D7-9E4A-8B61E86468E1}" type="presOf" srcId="{C90C89FA-EE6F-4F5F-BD18-2F2B022C0B7A}" destId="{CF3D851D-E562-4EA2-AE10-FDA73064CBCF}" srcOrd="0" destOrd="0" presId="urn:microsoft.com/office/officeart/2011/layout/TabList"/>
    <dgm:cxn modelId="{34C8036E-8EFB-9241-9821-3EBADC275060}" srcId="{6B84EC72-89B8-4D9F-846A-C158B3BAEC29}" destId="{0865EDA2-0D78-6E49-84AA-CB78154DE43D}" srcOrd="2" destOrd="0" parTransId="{08906466-985F-B04C-A7F9-8FE8F0814F18}" sibTransId="{EE02FD51-A2B0-454C-9EFC-97A7BB70BC1F}"/>
    <dgm:cxn modelId="{630549CB-62CA-4D8D-80AD-B2B2B4F72CA4}" srcId="{6B84EC72-89B8-4D9F-846A-C158B3BAEC29}" destId="{6FAD97D1-7E7A-4300-B7DE-E74B3D747C5B}" srcOrd="0" destOrd="0" parTransId="{C7E82097-FEE1-4D28-AE2F-F13514F6003E}" sibTransId="{4EF76DC6-0327-455F-B6C1-98EA611D4600}"/>
    <dgm:cxn modelId="{DEE33501-E3A5-48FF-8505-5A488B32C44A}" srcId="{07DB7E0C-C3BA-4542-A26F-A4486B2B0654}" destId="{6B84EC72-89B8-4D9F-846A-C158B3BAEC29}" srcOrd="1" destOrd="0" parTransId="{2B70B77F-D2F2-45C7-B676-629AD118EB16}" sibTransId="{47B5A899-8A57-4801-A7D7-BE719F198DE0}"/>
    <dgm:cxn modelId="{AF950941-38E2-334B-9C2C-FDFBC49DC510}" type="presOf" srcId="{8A13196A-68F4-D546-BCD8-2246B73BCAEC}" destId="{CF3D851D-E562-4EA2-AE10-FDA73064CBCF}" srcOrd="0" destOrd="2" presId="urn:microsoft.com/office/officeart/2011/layout/TabList"/>
    <dgm:cxn modelId="{FCAA971E-BB1E-44FF-BD82-9353FBE1FF44}" type="presOf" srcId="{8FB38E22-0B9C-4A51-B4C6-C013EAF5D5E1}" destId="{B8C8F77F-326B-4D99-951D-A66D5F07EB9E}" srcOrd="0" destOrd="0" presId="urn:microsoft.com/office/officeart/2011/layout/TabList"/>
    <dgm:cxn modelId="{ED7BB3F2-F1AA-CB4F-80BF-0560753D5A89}" srcId="{6B84EC72-89B8-4D9F-846A-C158B3BAEC29}" destId="{8A13196A-68F4-D546-BCD8-2246B73BCAEC}" srcOrd="3" destOrd="0" parTransId="{FB57C477-BF09-DD46-AC96-518D17A788CB}" sibTransId="{C98A637B-8817-6340-9F35-329F8AE5DE12}"/>
    <dgm:cxn modelId="{F66BE506-103F-4E93-9712-B7942DA3D608}" type="presOf" srcId="{6FAD97D1-7E7A-4300-B7DE-E74B3D747C5B}" destId="{0EB384FF-6A95-4AF3-A372-E7D9E0FA8157}" srcOrd="0" destOrd="0" presId="urn:microsoft.com/office/officeart/2011/layout/TabList"/>
    <dgm:cxn modelId="{12B91A87-86A7-874C-8683-F576BD2F3FB2}" type="presOf" srcId="{11B69456-9DDC-E147-9432-CC9961AB5C83}" destId="{9B12E983-0347-4DA3-B33D-414F43AC98C0}" srcOrd="0" destOrd="1" presId="urn:microsoft.com/office/officeart/2011/layout/TabList"/>
    <dgm:cxn modelId="{E893DFF3-632D-4BA8-A50E-F9B6D17A1B48}" type="presOf" srcId="{07DB7E0C-C3BA-4542-A26F-A4486B2B0654}" destId="{76B28276-6C4C-4F4A-BFAC-390B729EC437}" srcOrd="0" destOrd="0" presId="urn:microsoft.com/office/officeart/2011/layout/TabList"/>
    <dgm:cxn modelId="{99C48665-E4F6-3F42-9C87-458010BA8233}" srcId="{61ECE9A2-E692-444C-8317-CF71FC1A6AB8}" destId="{11B69456-9DDC-E147-9432-CC9961AB5C83}" srcOrd="2" destOrd="0" parTransId="{A5AAC336-65E5-5543-BA48-AC1630C2FC08}" sibTransId="{A410B48D-FCF4-4C44-8E61-414AA879762A}"/>
    <dgm:cxn modelId="{EF45F490-5A78-4127-B782-5BE8036C27BB}" type="presParOf" srcId="{76B28276-6C4C-4F4A-BFAC-390B729EC437}" destId="{F5F43CCD-3833-4179-BC96-FF7E391D0B3A}" srcOrd="0" destOrd="0" presId="urn:microsoft.com/office/officeart/2011/layout/TabList"/>
    <dgm:cxn modelId="{62D8C172-3B60-4DF1-820E-CFE0FE9F2D66}" type="presParOf" srcId="{F5F43CCD-3833-4179-BC96-FF7E391D0B3A}" destId="{B8C8F77F-326B-4D99-951D-A66D5F07EB9E}" srcOrd="0" destOrd="0" presId="urn:microsoft.com/office/officeart/2011/layout/TabList"/>
    <dgm:cxn modelId="{F6C4BBF5-7A4B-4F07-976D-B70D837BD091}" type="presParOf" srcId="{F5F43CCD-3833-4179-BC96-FF7E391D0B3A}" destId="{B6294FA6-8BBD-48D9-8DF9-4E6020FBB708}" srcOrd="1" destOrd="0" presId="urn:microsoft.com/office/officeart/2011/layout/TabList"/>
    <dgm:cxn modelId="{ECE00CD7-8098-4A4A-9CB6-CA00D1D41AC6}" type="presParOf" srcId="{F5F43CCD-3833-4179-BC96-FF7E391D0B3A}" destId="{7A626BE4-2306-4E11-AAC2-268012420333}" srcOrd="2" destOrd="0" presId="urn:microsoft.com/office/officeart/2011/layout/TabList"/>
    <dgm:cxn modelId="{1003562B-BE30-4091-A50F-31214E09A0FE}" type="presParOf" srcId="{76B28276-6C4C-4F4A-BFAC-390B729EC437}" destId="{9B12E983-0347-4DA3-B33D-414F43AC98C0}" srcOrd="1" destOrd="0" presId="urn:microsoft.com/office/officeart/2011/layout/TabList"/>
    <dgm:cxn modelId="{A27FE621-F712-4823-9EE9-D5890A73E941}" type="presParOf" srcId="{76B28276-6C4C-4F4A-BFAC-390B729EC437}" destId="{48770846-DC66-43FC-BBD4-6DCD955E6DEC}" srcOrd="2" destOrd="0" presId="urn:microsoft.com/office/officeart/2011/layout/TabList"/>
    <dgm:cxn modelId="{97BC871D-970D-42AA-9F24-B46F2844D258}" type="presParOf" srcId="{76B28276-6C4C-4F4A-BFAC-390B729EC437}" destId="{F5CD1D35-48AE-4E85-9B8E-1AB51693ABAC}" srcOrd="3" destOrd="0" presId="urn:microsoft.com/office/officeart/2011/layout/TabList"/>
    <dgm:cxn modelId="{752AC66D-DC2E-43FA-B58B-E00FC8DEF3A2}" type="presParOf" srcId="{F5CD1D35-48AE-4E85-9B8E-1AB51693ABAC}" destId="{0EB384FF-6A95-4AF3-A372-E7D9E0FA8157}" srcOrd="0" destOrd="0" presId="urn:microsoft.com/office/officeart/2011/layout/TabList"/>
    <dgm:cxn modelId="{CA51D35A-7F6A-4EE6-8DE6-2F79A9D8117E}" type="presParOf" srcId="{F5CD1D35-48AE-4E85-9B8E-1AB51693ABAC}" destId="{571519C0-822A-4979-94CB-484B1B966688}" srcOrd="1" destOrd="0" presId="urn:microsoft.com/office/officeart/2011/layout/TabList"/>
    <dgm:cxn modelId="{D48BEC67-B1B1-4B08-A49D-11C2BFDB6EF6}" type="presParOf" srcId="{F5CD1D35-48AE-4E85-9B8E-1AB51693ABAC}" destId="{A9D1EFA1-C4AB-44E7-9217-EDC2F6FDBC62}" srcOrd="2" destOrd="0" presId="urn:microsoft.com/office/officeart/2011/layout/TabList"/>
    <dgm:cxn modelId="{F4A846DC-9018-4C2B-A670-34BF73AA5E31}" type="presParOf" srcId="{76B28276-6C4C-4F4A-BFAC-390B729EC437}" destId="{CF3D851D-E562-4EA2-AE10-FDA73064CBCF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818D8-6A75-432A-82B2-EC3728E0EDEC}">
      <dsp:nvSpPr>
        <dsp:cNvPr id="0" name=""/>
        <dsp:cNvSpPr/>
      </dsp:nvSpPr>
      <dsp:spPr>
        <a:xfrm>
          <a:off x="306197" y="367218"/>
          <a:ext cx="4493624" cy="4493624"/>
        </a:xfrm>
        <a:prstGeom prst="circularArrow">
          <a:avLst>
            <a:gd name="adj1" fmla="val 5544"/>
            <a:gd name="adj2" fmla="val 330680"/>
            <a:gd name="adj3" fmla="val 14548700"/>
            <a:gd name="adj4" fmla="val 1693142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33F59-F482-4871-B8FD-EE81CBB69B57}">
      <dsp:nvSpPr>
        <dsp:cNvPr id="0" name=""/>
        <dsp:cNvSpPr/>
      </dsp:nvSpPr>
      <dsp:spPr>
        <a:xfrm>
          <a:off x="1869880" y="400296"/>
          <a:ext cx="1366258" cy="683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Objectives</a:t>
          </a:r>
        </a:p>
      </dsp:txBody>
      <dsp:txXfrm>
        <a:off x="1903228" y="433644"/>
        <a:ext cx="1299562" cy="616433"/>
      </dsp:txXfrm>
    </dsp:sp>
    <dsp:sp modelId="{A07323F9-08F8-4C37-9790-98F7E9511872}">
      <dsp:nvSpPr>
        <dsp:cNvPr id="0" name=""/>
        <dsp:cNvSpPr/>
      </dsp:nvSpPr>
      <dsp:spPr>
        <a:xfrm>
          <a:off x="3368070" y="1121787"/>
          <a:ext cx="1366258" cy="683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Mapping</a:t>
          </a:r>
        </a:p>
      </dsp:txBody>
      <dsp:txXfrm>
        <a:off x="3401418" y="1155135"/>
        <a:ext cx="1299562" cy="616433"/>
      </dsp:txXfrm>
    </dsp:sp>
    <dsp:sp modelId="{A0FF6C12-C4EC-4B10-AA3E-5DF48C2CEDAF}">
      <dsp:nvSpPr>
        <dsp:cNvPr id="0" name=""/>
        <dsp:cNvSpPr/>
      </dsp:nvSpPr>
      <dsp:spPr>
        <a:xfrm>
          <a:off x="3738093" y="2742962"/>
          <a:ext cx="1366258" cy="683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Measures</a:t>
          </a:r>
        </a:p>
      </dsp:txBody>
      <dsp:txXfrm>
        <a:off x="3771441" y="2776310"/>
        <a:ext cx="1299562" cy="616433"/>
      </dsp:txXfrm>
    </dsp:sp>
    <dsp:sp modelId="{C6833862-AE35-441B-8E9D-4B33612726CB}">
      <dsp:nvSpPr>
        <dsp:cNvPr id="0" name=""/>
        <dsp:cNvSpPr/>
      </dsp:nvSpPr>
      <dsp:spPr>
        <a:xfrm>
          <a:off x="2701313" y="4043043"/>
          <a:ext cx="1366258" cy="683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Analyze</a:t>
          </a:r>
        </a:p>
      </dsp:txBody>
      <dsp:txXfrm>
        <a:off x="2734661" y="4076391"/>
        <a:ext cx="1299562" cy="616433"/>
      </dsp:txXfrm>
    </dsp:sp>
    <dsp:sp modelId="{18B1644C-4D27-44EF-A4A1-8AD5D2B45B5C}">
      <dsp:nvSpPr>
        <dsp:cNvPr id="0" name=""/>
        <dsp:cNvSpPr/>
      </dsp:nvSpPr>
      <dsp:spPr>
        <a:xfrm>
          <a:off x="1038446" y="4043043"/>
          <a:ext cx="1366258" cy="68312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Findings</a:t>
          </a:r>
        </a:p>
      </dsp:txBody>
      <dsp:txXfrm>
        <a:off x="1071794" y="4076391"/>
        <a:ext cx="1299562" cy="616433"/>
      </dsp:txXfrm>
    </dsp:sp>
    <dsp:sp modelId="{7B891166-FA6E-4609-927F-3D48D0902A3B}">
      <dsp:nvSpPr>
        <dsp:cNvPr id="0" name=""/>
        <dsp:cNvSpPr/>
      </dsp:nvSpPr>
      <dsp:spPr>
        <a:xfrm>
          <a:off x="1666" y="2742962"/>
          <a:ext cx="1366258" cy="683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Changes</a:t>
          </a:r>
        </a:p>
      </dsp:txBody>
      <dsp:txXfrm>
        <a:off x="35014" y="2776310"/>
        <a:ext cx="1299562" cy="616433"/>
      </dsp:txXfrm>
    </dsp:sp>
    <dsp:sp modelId="{13271B7D-1838-4F81-BF60-6238A515E982}">
      <dsp:nvSpPr>
        <dsp:cNvPr id="0" name=""/>
        <dsp:cNvSpPr/>
      </dsp:nvSpPr>
      <dsp:spPr>
        <a:xfrm>
          <a:off x="371689" y="1121787"/>
          <a:ext cx="1366258" cy="683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Impact</a:t>
          </a:r>
        </a:p>
      </dsp:txBody>
      <dsp:txXfrm>
        <a:off x="405037" y="1155135"/>
        <a:ext cx="1299562" cy="61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1EFA1-C4AB-44E7-9217-EDC2F6FDBC62}">
      <dsp:nvSpPr>
        <dsp:cNvPr id="0" name=""/>
        <dsp:cNvSpPr/>
      </dsp:nvSpPr>
      <dsp:spPr>
        <a:xfrm>
          <a:off x="476299" y="2946268"/>
          <a:ext cx="75565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6BE4-2306-4E11-AAC2-268012420333}">
      <dsp:nvSpPr>
        <dsp:cNvPr id="0" name=""/>
        <dsp:cNvSpPr/>
      </dsp:nvSpPr>
      <dsp:spPr>
        <a:xfrm>
          <a:off x="479516" y="728244"/>
          <a:ext cx="75565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8F77F-326B-4D99-951D-A66D5F07EB9E}">
      <dsp:nvSpPr>
        <dsp:cNvPr id="0" name=""/>
        <dsp:cNvSpPr/>
      </dsp:nvSpPr>
      <dsp:spPr>
        <a:xfrm>
          <a:off x="1964485" y="0"/>
          <a:ext cx="5591810" cy="72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964485" y="0"/>
        <a:ext cx="5591810" cy="727149"/>
      </dsp:txXfrm>
    </dsp:sp>
    <dsp:sp modelId="{B6294FA6-8BBD-48D9-8DF9-4E6020FBB708}">
      <dsp:nvSpPr>
        <dsp:cNvPr id="0" name=""/>
        <dsp:cNvSpPr/>
      </dsp:nvSpPr>
      <dsp:spPr>
        <a:xfrm>
          <a:off x="-479516" y="1095"/>
          <a:ext cx="3882757" cy="7271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Why is this important?</a:t>
          </a:r>
        </a:p>
      </dsp:txBody>
      <dsp:txXfrm>
        <a:off x="-444013" y="36598"/>
        <a:ext cx="3811751" cy="691646"/>
      </dsp:txXfrm>
    </dsp:sp>
    <dsp:sp modelId="{9B12E983-0347-4DA3-B33D-414F43AC98C0}">
      <dsp:nvSpPr>
        <dsp:cNvPr id="0" name=""/>
        <dsp:cNvSpPr/>
      </dsp:nvSpPr>
      <dsp:spPr>
        <a:xfrm>
          <a:off x="0" y="728244"/>
          <a:ext cx="7556500" cy="145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+mj-lt"/>
            </a:rPr>
            <a:t>If it is concluded that a program is effective or ineffective, that conclusion assumes that the delivered program was the same as the intended program.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+mj-lt"/>
            </a:rPr>
            <a:t>Implementation fidelity makes sure that you are not getting false positive or negative results.</a:t>
          </a:r>
        </a:p>
      </dsp:txBody>
      <dsp:txXfrm>
        <a:off x="0" y="728244"/>
        <a:ext cx="7556500" cy="1454517"/>
      </dsp:txXfrm>
    </dsp:sp>
    <dsp:sp modelId="{0EB384FF-6A95-4AF3-A372-E7D9E0FA8157}">
      <dsp:nvSpPr>
        <dsp:cNvPr id="0" name=""/>
        <dsp:cNvSpPr/>
      </dsp:nvSpPr>
      <dsp:spPr>
        <a:xfrm>
          <a:off x="1964511" y="2219119"/>
          <a:ext cx="5591810" cy="72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964511" y="2219119"/>
        <a:ext cx="5591810" cy="727149"/>
      </dsp:txXfrm>
    </dsp:sp>
    <dsp:sp modelId="{571519C0-822A-4979-94CB-484B1B966688}">
      <dsp:nvSpPr>
        <dsp:cNvPr id="0" name=""/>
        <dsp:cNvSpPr/>
      </dsp:nvSpPr>
      <dsp:spPr>
        <a:xfrm>
          <a:off x="-476299" y="2219119"/>
          <a:ext cx="3869889" cy="7271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How do you collect IF Data?</a:t>
          </a:r>
        </a:p>
      </dsp:txBody>
      <dsp:txXfrm>
        <a:off x="-440796" y="2254622"/>
        <a:ext cx="3798883" cy="691646"/>
      </dsp:txXfrm>
    </dsp:sp>
    <dsp:sp modelId="{CF3D851D-E562-4EA2-AE10-FDA73064CBCF}">
      <dsp:nvSpPr>
        <dsp:cNvPr id="0" name=""/>
        <dsp:cNvSpPr/>
      </dsp:nvSpPr>
      <dsp:spPr>
        <a:xfrm>
          <a:off x="0" y="2946268"/>
          <a:ext cx="7556500" cy="194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+mj-lt"/>
            </a:rPr>
            <a:t>Implementation fidelity data can be collected alongside student learning data.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+mj-lt"/>
            </a:rPr>
            <a:t>For example, you could use a pre-test and a post-test to determine if there are any implementation issues before using resources to measure outcomes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+mj-lt"/>
            </a:rPr>
            <a:t>You could also have a “secret shopper” to evaluate instruction. </a:t>
          </a:r>
        </a:p>
      </dsp:txBody>
      <dsp:txXfrm>
        <a:off x="0" y="2946268"/>
        <a:ext cx="7556500" cy="1941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241B-8E67-4A13-A093-478F35C7307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D227-FA3A-4CD4-8F06-9B646F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969B-F016-40CE-99CF-DFD791E6041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B0E-7423-4679-BEC3-E07D28DC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/>
          <p:nvPr userDrawn="1"/>
        </p:nvSpPr>
        <p:spPr>
          <a:xfrm>
            <a:off x="8775700" y="127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rot="10800000" flipV="1">
            <a:off x="4054364" y="-3766"/>
            <a:ext cx="8137635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89989" y="16153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89989" y="44508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989" y="471245"/>
            <a:ext cx="1825083" cy="76728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9988" y="54723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5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hotos,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11567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rgbClr val="9264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rgbClr val="57C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rgbClr val="043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039"/>
          <a:stretch/>
        </p:blipFill>
        <p:spPr>
          <a:xfrm>
            <a:off x="4456204" y="-29166"/>
            <a:ext cx="7735796" cy="6915954"/>
          </a:xfrm>
          <a:prstGeom prst="rect">
            <a:avLst/>
          </a:prstGeom>
        </p:spPr>
      </p:pic>
      <p:sp>
        <p:nvSpPr>
          <p:cNvPr id="27" name="Rectangle 11"/>
          <p:cNvSpPr/>
          <p:nvPr userDrawn="1"/>
        </p:nvSpPr>
        <p:spPr>
          <a:xfrm>
            <a:off x="4734036" y="254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rot="10800000" flipV="1">
            <a:off x="0" y="-27642"/>
            <a:ext cx="8137635" cy="6906809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535625" y="16026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5625" y="44381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ODU_sig_REV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25" y="458545"/>
            <a:ext cx="1825083" cy="76728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5624" y="54596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2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1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6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>
          <a:xfrm>
            <a:off x="7747000" y="127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0800000" flipV="1">
            <a:off x="-815" y="-3766"/>
            <a:ext cx="11612244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57621" y="1615384"/>
            <a:ext cx="7006312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7621" y="4450841"/>
            <a:ext cx="6938579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21" y="471245"/>
            <a:ext cx="1825083" cy="767281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7620" y="5472335"/>
            <a:ext cx="6938577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60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2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5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1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7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3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3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1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rgbClr val="043657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rgbClr val="FCB24C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88" y="1468658"/>
            <a:ext cx="11315472" cy="477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23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rot="10800000" flipV="1">
            <a:off x="-816" y="-3766"/>
            <a:ext cx="17717315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88" y="1468658"/>
            <a:ext cx="11315472" cy="4773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>
            <a:off x="10972799" y="-6021"/>
            <a:ext cx="1231237" cy="123123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615" y="1468315"/>
            <a:ext cx="11309839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8" r:id="rId3"/>
    <p:sldLayoutId id="2147483650" r:id="rId4"/>
    <p:sldLayoutId id="2147483701" r:id="rId5"/>
    <p:sldLayoutId id="2147483671" r:id="rId6"/>
    <p:sldLayoutId id="2147483697" r:id="rId7"/>
    <p:sldLayoutId id="2147483698" r:id="rId8"/>
    <p:sldLayoutId id="2147483699" r:id="rId9"/>
    <p:sldLayoutId id="2147483700" r:id="rId10"/>
    <p:sldLayoutId id="2147483702" r:id="rId11"/>
    <p:sldLayoutId id="2147483691" r:id="rId12"/>
    <p:sldLayoutId id="2147483692" r:id="rId13"/>
    <p:sldLayoutId id="2147483693" r:id="rId14"/>
    <p:sldLayoutId id="2147483666" r:id="rId15"/>
    <p:sldLayoutId id="2147483694" r:id="rId16"/>
    <p:sldLayoutId id="2147483695" r:id="rId17"/>
    <p:sldLayoutId id="2147483659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69" r:id="rId24"/>
    <p:sldLayoutId id="2147483685" r:id="rId25"/>
    <p:sldLayoutId id="2147483681" r:id="rId26"/>
    <p:sldLayoutId id="2147483682" r:id="rId27"/>
    <p:sldLayoutId id="2147483683" r:id="rId28"/>
    <p:sldLayoutId id="2147483684" r:id="rId29"/>
    <p:sldLayoutId id="2147483670" r:id="rId30"/>
    <p:sldLayoutId id="2147483703" r:id="rId31"/>
    <p:sldLayoutId id="2147483677" r:id="rId32"/>
    <p:sldLayoutId id="2147483678" r:id="rId33"/>
    <p:sldLayoutId id="2147483679" r:id="rId34"/>
    <p:sldLayoutId id="2147483680" r:id="rId35"/>
    <p:sldLayoutId id="2147483658" r:id="rId36"/>
    <p:sldLayoutId id="2147483673" r:id="rId37"/>
    <p:sldLayoutId id="2147483674" r:id="rId38"/>
    <p:sldLayoutId id="2147483676" r:id="rId39"/>
    <p:sldLayoutId id="2147483675" r:id="rId40"/>
    <p:sldLayoutId id="2147483654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Office of Assessment and Planning for SEES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9615" y="1682997"/>
            <a:ext cx="10807018" cy="4429125"/>
          </a:xfrm>
        </p:spPr>
        <p:txBody>
          <a:bodyPr/>
          <a:lstStyle/>
          <a:p>
            <a:pPr fontAlgn="t"/>
            <a:endParaRPr lang="en-US" b="1" dirty="0" smtClean="0"/>
          </a:p>
          <a:p>
            <a:pPr fontAlgn="t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slides allow for flexibility…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671602" y="1808869"/>
            <a:ext cx="3771936" cy="589248"/>
          </a:xfrm>
          <a:prstGeom prst="rect">
            <a:avLst/>
          </a:prstGeom>
          <a:solidFill>
            <a:srgbClr val="DA5120"/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7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4164643"/>
              </p:ext>
            </p:extLst>
          </p:nvPr>
        </p:nvGraphicFramePr>
        <p:xfrm>
          <a:off x="1671602" y="2655518"/>
          <a:ext cx="3771936" cy="406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1936">
                  <a:extLst>
                    <a:ext uri="{9D8B030D-6E8A-4147-A177-3AD203B41FA5}">
                      <a16:colId xmlns:a16="http://schemas.microsoft.com/office/drawing/2014/main" val="1539382419"/>
                    </a:ext>
                  </a:extLst>
                </a:gridCol>
              </a:tblGrid>
              <a:tr h="11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+mn-lt"/>
                        </a:rPr>
                        <a:t>Use graphs and tables that are effective and meaningful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7" marR="5935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71869"/>
                  </a:ext>
                </a:extLst>
              </a:tr>
              <a:tr h="11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+mn-lt"/>
                        </a:rPr>
                        <a:t>Avoid jargon and use numbers sparingly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7" marR="5935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32572"/>
                  </a:ext>
                </a:extLst>
              </a:tr>
              <a:tr h="11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+mn-lt"/>
                        </a:rPr>
                        <a:t>Use color with intention to highlight differences and trends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7" marR="5935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14119"/>
                  </a:ext>
                </a:extLst>
              </a:tr>
              <a:tr h="761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+mn-lt"/>
                        </a:rPr>
                        <a:t>Be prepared for criticism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7" marR="5935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72936"/>
                  </a:ext>
                </a:extLst>
              </a:tr>
            </a:tbl>
          </a:graphicData>
        </a:graphic>
      </p:graphicFrame>
      <p:sp>
        <p:nvSpPr>
          <p:cNvPr id="10" name="Text Placeholder 6"/>
          <p:cNvSpPr txBox="1">
            <a:spLocks/>
          </p:cNvSpPr>
          <p:nvPr/>
        </p:nvSpPr>
        <p:spPr>
          <a:xfrm>
            <a:off x="6561187" y="1808868"/>
            <a:ext cx="4097287" cy="589249"/>
          </a:xfrm>
          <a:prstGeom prst="rect">
            <a:avLst/>
          </a:prstGeom>
          <a:solidFill>
            <a:srgbClr val="DA5120"/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7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Don’t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1" name="Content Placeholder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83566404"/>
              </p:ext>
            </p:extLst>
          </p:nvPr>
        </p:nvGraphicFramePr>
        <p:xfrm>
          <a:off x="6561188" y="2655518"/>
          <a:ext cx="4097286" cy="4065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7286">
                  <a:extLst>
                    <a:ext uri="{9D8B030D-6E8A-4147-A177-3AD203B41FA5}">
                      <a16:colId xmlns:a16="http://schemas.microsoft.com/office/drawing/2014/main" val="2802447463"/>
                    </a:ext>
                  </a:extLst>
                </a:gridCol>
              </a:tblGrid>
              <a:tr h="1101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Use axes to exaggerate or skew data visualization</a:t>
                      </a:r>
                      <a:endParaRPr lang="en-US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9" marR="51069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42996"/>
                  </a:ext>
                </a:extLst>
              </a:tr>
              <a:tr h="1101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Overload charts and tables with information</a:t>
                      </a:r>
                      <a:endParaRPr lang="en-US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9" marR="51069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45136"/>
                  </a:ext>
                </a:extLst>
              </a:tr>
              <a:tr h="1101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Use color in unconventional ways i.e. using dark colors for positives</a:t>
                      </a:r>
                      <a:endParaRPr lang="en-US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9" marR="51069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94726"/>
                  </a:ext>
                </a:extLst>
              </a:tr>
              <a:tr h="7613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Downplay the negatives</a:t>
                      </a:r>
                      <a:endParaRPr lang="en-US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9" marR="51069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3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 my Results Transparent?</a:t>
            </a:r>
            <a:r>
              <a:rPr lang="en-US" dirty="0"/>
              <a:t/>
            </a:r>
            <a:br>
              <a:rPr lang="en-US" dirty="0"/>
            </a:br>
            <a:r>
              <a:rPr lang="en-US" sz="1700" i="1" dirty="0"/>
              <a:t>“If you torture the data long enough, it will confess to anything” – Ronald </a:t>
            </a:r>
            <a:r>
              <a:rPr lang="en-US" sz="1700" i="1" dirty="0" err="1"/>
              <a:t>Coase</a:t>
            </a: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you hide or skew information it can mislead decisions and result in losses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 everything in your power to ensure that what you are presenting is truthful and transparent!</a:t>
            </a:r>
          </a:p>
          <a:p>
            <a:endParaRPr lang="en-US" dirty="0"/>
          </a:p>
        </p:txBody>
      </p:sp>
      <p:pic>
        <p:nvPicPr>
          <p:cNvPr id="10" name="Content Placeholder 10" descr="Image result for data"/>
          <p:cNvPicPr>
            <a:picLocks noGrp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9" y="2200275"/>
            <a:ext cx="4873942" cy="299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52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294434" y="964883"/>
            <a:ext cx="4308732" cy="47571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Pay </a:t>
            </a:r>
            <a:r>
              <a:rPr lang="en-US" dirty="0"/>
              <a:t>attention to your findings – the data you have collected should tell you what your program is doing well and what it could improve upon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improvement is a continuous effort, but there is a cycle to follow.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Improve My Services?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-457200">
              <a:buNone/>
            </a:pPr>
            <a:r>
              <a:rPr lang="en-US" sz="2200" dirty="0"/>
              <a:t>Atkinson, G. (2015). </a:t>
            </a:r>
            <a:r>
              <a:rPr lang="en-US" sz="2200" i="1" dirty="0"/>
              <a:t>Five tips on presenting to stakeholders. </a:t>
            </a:r>
            <a:r>
              <a:rPr lang="en-US" sz="2200" dirty="0"/>
              <a:t>Retrieved from </a:t>
            </a:r>
            <a:r>
              <a:rPr lang="en-US" sz="2200" u="sng" dirty="0"/>
              <a:t>https://</a:t>
            </a:r>
            <a:r>
              <a:rPr lang="en-US" sz="2200" u="sng" dirty="0" smtClean="0"/>
              <a:t>www.stakeholdermap.com/five-tips-on-presenting-to-stakeholders.html</a:t>
            </a:r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George Washington University. (2018). </a:t>
            </a:r>
            <a:r>
              <a:rPr lang="en-US" sz="2200" i="1" dirty="0"/>
              <a:t>Reviewing Assessment Findings. </a:t>
            </a:r>
            <a:r>
              <a:rPr lang="en-US" sz="2200" dirty="0"/>
              <a:t>Retrieved from </a:t>
            </a:r>
            <a:r>
              <a:rPr lang="en-US" sz="2200" u="sng" dirty="0"/>
              <a:t>https://</a:t>
            </a:r>
            <a:r>
              <a:rPr lang="en-US" sz="2200" u="sng" dirty="0" smtClean="0"/>
              <a:t>assessment.gwu.edu/reviewing-assessment-findings</a:t>
            </a:r>
            <a:r>
              <a:rPr lang="en-US" sz="2200" dirty="0" smtClean="0"/>
              <a:t> </a:t>
            </a:r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James Madison University. (2018). </a:t>
            </a:r>
            <a:r>
              <a:rPr lang="en-US" sz="2200" i="1" dirty="0"/>
              <a:t>Reporting &amp; Use of Results</a:t>
            </a:r>
            <a:r>
              <a:rPr lang="en-US" sz="2200" dirty="0"/>
              <a:t>. Retrieved from </a:t>
            </a:r>
            <a:r>
              <a:rPr lang="en-US" sz="2200" u="sng" dirty="0"/>
              <a:t>https://www.jmu.edu/assessment/sass/step 7 </a:t>
            </a:r>
            <a:r>
              <a:rPr lang="en-US" sz="2200" u="sng" dirty="0" smtClean="0"/>
              <a:t>use </a:t>
            </a:r>
            <a:r>
              <a:rPr lang="en-US" sz="2200" u="sng" dirty="0"/>
              <a:t>of results.shtml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Kaushik, A. (2017). </a:t>
            </a:r>
            <a:r>
              <a:rPr lang="en-US" sz="2200" i="1" dirty="0"/>
              <a:t>7 Data Presentation Tips: Think, Focus, Simplify, </a:t>
            </a:r>
            <a:r>
              <a:rPr lang="en-US" sz="2200" i="1" dirty="0" smtClean="0"/>
              <a:t>Calibrate</a:t>
            </a:r>
            <a:r>
              <a:rPr lang="en-US" sz="2200" i="1" dirty="0"/>
              <a:t>, Visualize. </a:t>
            </a:r>
            <a:r>
              <a:rPr lang="en-US" sz="2200" dirty="0"/>
              <a:t>Retrieved </a:t>
            </a:r>
            <a:r>
              <a:rPr lang="en-US" sz="2200" dirty="0" smtClean="0"/>
              <a:t>from </a:t>
            </a:r>
            <a:r>
              <a:rPr lang="en-US" sz="2200" u="sng" dirty="0" smtClean="0"/>
              <a:t>https</a:t>
            </a:r>
            <a:r>
              <a:rPr lang="en-US" sz="2200" u="sng" dirty="0"/>
              <a:t>://www.kaushik.net/avinash/data-presentation-tips-focus-think-simplify-visualize/</a:t>
            </a:r>
            <a:r>
              <a:rPr lang="en-US" sz="2200" dirty="0"/>
              <a:t> </a:t>
            </a:r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Kiss, M. (2018). 10 Tips for Presenting Data. Retrieved from </a:t>
            </a:r>
            <a:r>
              <a:rPr lang="en-US" sz="2200" u="sng" dirty="0"/>
              <a:t>https://www.observepoint.com/blog/10-tips-for-presenting-data/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Mistry. D. (2012). </a:t>
            </a:r>
            <a:r>
              <a:rPr lang="en-US" sz="2200" i="1" dirty="0"/>
              <a:t>Make your Findings Effective: Choosing the Right Method to Present Research. </a:t>
            </a:r>
            <a:r>
              <a:rPr lang="en-US" sz="2200" dirty="0"/>
              <a:t>Retrieved from </a:t>
            </a:r>
            <a:r>
              <a:rPr lang="en-US" sz="2200" u="sng" dirty="0" smtClean="0"/>
              <a:t>https</a:t>
            </a:r>
            <a:r>
              <a:rPr lang="en-US" sz="2200" u="sng" dirty="0"/>
              <a:t>://</a:t>
            </a:r>
            <a:r>
              <a:rPr lang="en-US" sz="2200" u="sng" dirty="0" smtClean="0"/>
              <a:t>www.uxbooth.com/articles/make-your-findings-effective-choosing-the-right-method-to-present-research</a:t>
            </a:r>
            <a:r>
              <a:rPr lang="en-US" sz="2200" u="sng" dirty="0"/>
              <a:t>/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Monash University. (2018). </a:t>
            </a:r>
            <a:r>
              <a:rPr lang="en-US" sz="2200" i="1" dirty="0"/>
              <a:t>Reporting and discussing your findings. </a:t>
            </a:r>
            <a:r>
              <a:rPr lang="en-US" sz="2200" dirty="0"/>
              <a:t>Retrieved from </a:t>
            </a:r>
            <a:r>
              <a:rPr lang="en-US" sz="2200" u="sng" dirty="0"/>
              <a:t>https://www.monash.edu/rlo/graduate-</a:t>
            </a:r>
            <a:r>
              <a:rPr lang="en-US" sz="2200" dirty="0"/>
              <a:t>	</a:t>
            </a:r>
            <a:r>
              <a:rPr lang="en-US" sz="2200" u="sng" dirty="0"/>
              <a:t>research-writing/write-the-thesis/writing-the-thesis-chapters/reporting-and-discussing-your-findings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-457200">
              <a:buNone/>
            </a:pPr>
            <a:endParaRPr lang="en-US" sz="2200" dirty="0"/>
          </a:p>
          <a:p>
            <a:pPr marL="0" indent="-457200">
              <a:buNone/>
            </a:pPr>
            <a:r>
              <a:rPr lang="en-US" sz="2200" dirty="0"/>
              <a:t>University of Leicester. (2018). </a:t>
            </a:r>
            <a:r>
              <a:rPr lang="en-US" sz="2200" i="1" dirty="0"/>
              <a:t>Presenting Numerical Data. </a:t>
            </a:r>
            <a:r>
              <a:rPr lang="en-US" sz="2200" dirty="0"/>
              <a:t>Retrieved from </a:t>
            </a:r>
            <a:r>
              <a:rPr lang="en-US" sz="2200" u="sng" dirty="0" smtClean="0"/>
              <a:t>https</a:t>
            </a:r>
            <a:r>
              <a:rPr lang="en-US" sz="2200" u="sng" dirty="0"/>
              <a:t>://www2.le.ac.uk/offices/ld/resources/numerical-data/numerical-data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Thinking About Your </a:t>
            </a:r>
            <a:r>
              <a:rPr lang="en-US" sz="2400" dirty="0" smtClean="0"/>
              <a:t>Findings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Inspiring </a:t>
            </a:r>
            <a:r>
              <a:rPr lang="en-US" sz="2400" dirty="0" smtClean="0"/>
              <a:t>Action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Implementation </a:t>
            </a:r>
            <a:r>
              <a:rPr lang="en-US" sz="2400" dirty="0" smtClean="0"/>
              <a:t>Fidelity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Presenting Your </a:t>
            </a:r>
            <a:r>
              <a:rPr lang="en-US" sz="2400" dirty="0" smtClean="0"/>
              <a:t>Data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Ensuring Transparency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 that you have administered your measures, collected your data and analyzed it, it is time to look at your findings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Compare your findings to what you expected, if the outcome of your analysis is different, what does that mean?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Your Findings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20139156"/>
              </p:ext>
            </p:extLst>
          </p:nvPr>
        </p:nvGraphicFramePr>
        <p:xfrm>
          <a:off x="6895790" y="1080655"/>
          <a:ext cx="5106019" cy="512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8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2000"/>
              </a:spcBef>
              <a:buClr>
                <a:srgbClr val="003767"/>
              </a:buClr>
              <a:buSzPct val="75000"/>
              <a:buNone/>
            </a:pPr>
            <a:r>
              <a:rPr lang="en-US" sz="1800" dirty="0">
                <a:solidFill>
                  <a:srgbClr val="DA5120"/>
                </a:solidFill>
                <a:latin typeface="+mn-lt"/>
                <a:ea typeface="+mj-ea"/>
                <a:cs typeface="+mj-cs"/>
              </a:rPr>
              <a:t>It is important to review your results critically because this is the information that will dictate what changes you will make to your program or services!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Ask yourself some questions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“Did my unit meet its goal(s)?”</a:t>
            </a:r>
          </a:p>
          <a:p>
            <a:pPr lvl="0"/>
            <a:r>
              <a:rPr lang="en-US" dirty="0"/>
              <a:t>“How will I present my findings to stakeholders?”</a:t>
            </a:r>
          </a:p>
          <a:p>
            <a:pPr lvl="0"/>
            <a:r>
              <a:rPr lang="en-US" dirty="0"/>
              <a:t>“Are my results accurate and transparent?”</a:t>
            </a:r>
          </a:p>
          <a:p>
            <a:r>
              <a:rPr lang="en-US" dirty="0"/>
              <a:t>“How can I improve my programming/services?”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Critically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Tell </a:t>
            </a:r>
            <a:r>
              <a:rPr lang="en-US" dirty="0"/>
              <a:t>your stakeholders the </a:t>
            </a:r>
            <a:r>
              <a:rPr lang="en-US" i="1" dirty="0">
                <a:solidFill>
                  <a:srgbClr val="002060"/>
                </a:solidFill>
              </a:rPr>
              <a:t>story</a:t>
            </a:r>
            <a:r>
              <a:rPr lang="en-US" dirty="0"/>
              <a:t> behind your assessment, how you </a:t>
            </a:r>
            <a:r>
              <a:rPr lang="en-US" i="1" dirty="0">
                <a:solidFill>
                  <a:srgbClr val="002060"/>
                </a:solidFill>
              </a:rPr>
              <a:t>conducted</a:t>
            </a:r>
            <a:r>
              <a:rPr lang="en-US" dirty="0"/>
              <a:t> it, what you </a:t>
            </a:r>
            <a:r>
              <a:rPr lang="en-US" i="1" dirty="0">
                <a:solidFill>
                  <a:srgbClr val="002060"/>
                </a:solidFill>
              </a:rPr>
              <a:t>found</a:t>
            </a:r>
            <a:r>
              <a:rPr lang="en-US" dirty="0"/>
              <a:t> and how you plan to </a:t>
            </a:r>
            <a:r>
              <a:rPr lang="en-US" i="1" dirty="0">
                <a:solidFill>
                  <a:srgbClr val="002060"/>
                </a:solidFill>
              </a:rPr>
              <a:t>improve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core goal of assessment is to find ways to </a:t>
            </a:r>
            <a:r>
              <a:rPr lang="en-US" i="1" u="sng" dirty="0"/>
              <a:t>improve student learning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your </a:t>
            </a:r>
            <a:r>
              <a:rPr lang="en-US" dirty="0" smtClean="0"/>
              <a:t>results to </a:t>
            </a:r>
            <a:r>
              <a:rPr lang="en-US" dirty="0"/>
              <a:t>increase </a:t>
            </a:r>
            <a:r>
              <a:rPr lang="en-US" b="1" dirty="0">
                <a:solidFill>
                  <a:srgbClr val="002060"/>
                </a:solidFill>
              </a:rPr>
              <a:t>efficiency</a:t>
            </a:r>
            <a:r>
              <a:rPr lang="en-US" dirty="0"/>
              <a:t> and </a:t>
            </a:r>
            <a:r>
              <a:rPr lang="en-US" b="1" dirty="0">
                <a:solidFill>
                  <a:srgbClr val="002060"/>
                </a:solidFill>
              </a:rPr>
              <a:t>effectiveness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overall </a:t>
            </a:r>
            <a:r>
              <a:rPr lang="en-US" b="1" dirty="0" smtClean="0">
                <a:solidFill>
                  <a:srgbClr val="002060"/>
                </a:solidFill>
              </a:rPr>
              <a:t>student </a:t>
            </a:r>
            <a:r>
              <a:rPr lang="en-US" b="1" dirty="0">
                <a:solidFill>
                  <a:srgbClr val="002060"/>
                </a:solidFill>
              </a:rPr>
              <a:t>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Results Should Inspire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My Unit Meet Our Goal(s)?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Whether your results are positive, negative, or inconclusive your analysis and results should provide insight on what is driving these outcomes.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b="1" dirty="0">
                <a:solidFill>
                  <a:srgbClr val="DA5120"/>
                </a:solidFill>
              </a:rPr>
              <a:t>Positive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DA5120"/>
                </a:solidFill>
              </a:rPr>
              <a:t>results: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You can work towards expanding that program or service. Always continue to monitor quality and look for minor tweaks to improve.</a:t>
            </a:r>
          </a:p>
          <a:p>
            <a:pPr marL="2286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Negative results: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Take a look at your programming/services. What improvements need to be made to boost student learning to the desired level? Enhanced training? More resources? More direct focus? 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Inconclusive Results </a:t>
            </a:r>
            <a:r>
              <a:rPr lang="en-US" dirty="0"/>
              <a:t>You may need to narrow the scope of your program (or instrument!) OR something may have gone wrong during the data collection process or administration of programming/services.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>
                <a:solidFill>
                  <a:srgbClr val="DA5120"/>
                </a:solidFill>
              </a:rPr>
              <a:t>If your analysis did not meet your expected goals, what does that mean for your </a:t>
            </a:r>
            <a:r>
              <a:rPr lang="en-US" i="1" dirty="0" smtClean="0">
                <a:solidFill>
                  <a:srgbClr val="DA5120"/>
                </a:solidFill>
              </a:rPr>
              <a:t>program?</a:t>
            </a:r>
            <a:endParaRPr lang="en-US" i="1" dirty="0">
              <a:solidFill>
                <a:srgbClr val="DA51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Did My Unit Meet Our Goal(s)?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results are not what were expected or your unit did not meet its goals, reflect on these items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Was the program/service implemented with high quality?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rgbClr val="DA5120"/>
                </a:solidFill>
              </a:rPr>
              <a:t>Was the </a:t>
            </a:r>
            <a:r>
              <a:rPr lang="en-US" sz="2000" i="1" dirty="0">
                <a:solidFill>
                  <a:srgbClr val="DA5120"/>
                </a:solidFill>
              </a:rPr>
              <a:t>theory</a:t>
            </a:r>
            <a:r>
              <a:rPr lang="en-US" sz="2000" dirty="0">
                <a:solidFill>
                  <a:srgbClr val="DA5120"/>
                </a:solidFill>
              </a:rPr>
              <a:t> in-line with the </a:t>
            </a:r>
            <a:r>
              <a:rPr lang="en-US" sz="2000" i="1" dirty="0">
                <a:solidFill>
                  <a:srgbClr val="DA5120"/>
                </a:solidFill>
              </a:rPr>
              <a:t>intervention</a:t>
            </a:r>
            <a:r>
              <a:rPr lang="en-US" sz="2000" dirty="0">
                <a:solidFill>
                  <a:srgbClr val="DA5120"/>
                </a:solidFill>
              </a:rPr>
              <a:t>?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Were the </a:t>
            </a:r>
            <a:r>
              <a:rPr lang="en-US" sz="2000" i="1" dirty="0">
                <a:solidFill>
                  <a:srgbClr val="002060"/>
                </a:solidFill>
              </a:rPr>
              <a:t>measures</a:t>
            </a:r>
            <a:r>
              <a:rPr lang="en-US" sz="2000" dirty="0">
                <a:solidFill>
                  <a:srgbClr val="002060"/>
                </a:solidFill>
              </a:rPr>
              <a:t> in-line with the </a:t>
            </a:r>
            <a:r>
              <a:rPr lang="en-US" sz="2000" i="1" dirty="0">
                <a:solidFill>
                  <a:srgbClr val="002060"/>
                </a:solidFill>
              </a:rPr>
              <a:t>intervention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rgbClr val="DA5120"/>
                </a:solidFill>
              </a:rPr>
              <a:t>Was the program long enough?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Were the measures and efforts appropriate?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Fidelity (IF)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 </a:t>
            </a:r>
            <a:r>
              <a:rPr lang="en-US" sz="2400" dirty="0"/>
              <a:t>of the previously mentioned points are a part of the larger practice of </a:t>
            </a:r>
            <a:r>
              <a:rPr lang="en-US" sz="2400" b="1" dirty="0"/>
              <a:t>implementation fidelity</a:t>
            </a:r>
            <a:r>
              <a:rPr lang="en-US" sz="2400" dirty="0"/>
              <a:t> or the measure of the degree to which an intervention or program is delivered as intended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Fidelity (IF)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90538"/>
              </p:ext>
            </p:extLst>
          </p:nvPr>
        </p:nvGraphicFramePr>
        <p:xfrm>
          <a:off x="944120" y="1468658"/>
          <a:ext cx="7556500" cy="488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U Angle Theme">
  <a:themeElements>
    <a:clrScheme name="Custom 1">
      <a:dk1>
        <a:srgbClr val="043657"/>
      </a:dk1>
      <a:lt1>
        <a:sysClr val="window" lastClr="FFFFFF"/>
      </a:lt1>
      <a:dk2>
        <a:srgbClr val="043657"/>
      </a:dk2>
      <a:lt2>
        <a:srgbClr val="FFFFFF"/>
      </a:lt2>
      <a:accent1>
        <a:srgbClr val="57C1EA"/>
      </a:accent1>
      <a:accent2>
        <a:srgbClr val="83CDB8"/>
      </a:accent2>
      <a:accent3>
        <a:srgbClr val="E0E329"/>
      </a:accent3>
      <a:accent4>
        <a:srgbClr val="FCB24C"/>
      </a:accent4>
      <a:accent5>
        <a:srgbClr val="9264AA"/>
      </a:accent5>
      <a:accent6>
        <a:srgbClr val="FFD140"/>
      </a:accent6>
      <a:hlink>
        <a:srgbClr val="98C5EA"/>
      </a:hlink>
      <a:folHlink>
        <a:srgbClr val="838A8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ODU-PowerPoint_Angle-Theme</Template>
  <TotalTime>197</TotalTime>
  <Words>748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Trebuchet MS</vt:lpstr>
      <vt:lpstr>Wingdings</vt:lpstr>
      <vt:lpstr>ODU Angle Theme</vt:lpstr>
      <vt:lpstr>Findings</vt:lpstr>
      <vt:lpstr>Overview</vt:lpstr>
      <vt:lpstr>Thinking About Your Findings</vt:lpstr>
      <vt:lpstr>Think Critically</vt:lpstr>
      <vt:lpstr>Your Results Should Inspire Action!</vt:lpstr>
      <vt:lpstr>Did My Unit Meet Our Goal(s)?</vt:lpstr>
      <vt:lpstr>Did My Unit Meet Our Goal(s)?</vt:lpstr>
      <vt:lpstr>Implementation Fidelity (IF)</vt:lpstr>
      <vt:lpstr>Implementation Fidelity (IF)</vt:lpstr>
      <vt:lpstr>Blank slides allow for flexibility…</vt:lpstr>
      <vt:lpstr>Are my Results Transparent? “If you torture the data long enough, it will confess to anything” – Ronald Coase</vt:lpstr>
      <vt:lpstr>How Can I Improve My Services?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ODU PRESENTATION</dc:title>
  <dc:creator>Spears, Kayla M.</dc:creator>
  <cp:lastModifiedBy>Ndandula, Rodin M.</cp:lastModifiedBy>
  <cp:revision>8</cp:revision>
  <dcterms:created xsi:type="dcterms:W3CDTF">2017-04-24T13:01:22Z</dcterms:created>
  <dcterms:modified xsi:type="dcterms:W3CDTF">2019-02-07T14:46:02Z</dcterms:modified>
</cp:coreProperties>
</file>