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62" r:id="rId3"/>
    <p:sldId id="273" r:id="rId4"/>
    <p:sldId id="263" r:id="rId5"/>
    <p:sldId id="264" r:id="rId6"/>
    <p:sldId id="274" r:id="rId7"/>
    <p:sldId id="267" r:id="rId8"/>
    <p:sldId id="276" r:id="rId9"/>
    <p:sldId id="268" r:id="rId10"/>
    <p:sldId id="269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66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90905-D6F2-424F-B89A-62B234C61FF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A96BA9-A2CD-4AD9-AEAB-F12EF1C2F825}">
      <dgm:prSet phldrT="[Text]"/>
      <dgm:spPr>
        <a:xfrm>
          <a:off x="0" y="0"/>
          <a:ext cx="2720340" cy="1335779"/>
        </a:xfrm>
        <a:prstGeom prst="roundRect">
          <a:avLst/>
        </a:prstGeom>
        <a:solidFill>
          <a:srgbClr val="00376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T-Test</a:t>
          </a:r>
        </a:p>
      </dgm:t>
    </dgm:pt>
    <dgm:pt modelId="{60909E56-40D2-4F03-8E88-5C06C9B3C9D8}" type="parTrans" cxnId="{1A28F635-EE87-4B5E-85C1-93E8632EEB27}">
      <dgm:prSet/>
      <dgm:spPr/>
      <dgm:t>
        <a:bodyPr/>
        <a:lstStyle/>
        <a:p>
          <a:endParaRPr lang="en-US"/>
        </a:p>
      </dgm:t>
    </dgm:pt>
    <dgm:pt modelId="{4299ECF3-B94B-4702-8F9D-37E7276F1C53}" type="sibTrans" cxnId="{1A28F635-EE87-4B5E-85C1-93E8632EEB27}">
      <dgm:prSet/>
      <dgm:spPr/>
      <dgm:t>
        <a:bodyPr/>
        <a:lstStyle/>
        <a:p>
          <a:endParaRPr lang="en-US"/>
        </a:p>
      </dgm:t>
    </dgm:pt>
    <dgm:pt modelId="{0CA9908E-3AEB-4926-8FB7-401F5640483F}">
      <dgm:prSet phldrT="[Text]"/>
      <dgm:spPr>
        <a:xfrm rot="5400000">
          <a:off x="4604108" y="-1748166"/>
          <a:ext cx="1068623" cy="4836160"/>
        </a:xfrm>
        <a:prstGeom prst="round2SameRect">
          <a:avLst/>
        </a:prstGeom>
        <a:solidFill>
          <a:srgbClr val="00376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376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Compares the averages of two samples/populations.</a:t>
          </a:r>
        </a:p>
      </dgm:t>
    </dgm:pt>
    <dgm:pt modelId="{B40F0B5C-5F54-4F89-88A7-7BF6BF46F9D6}" type="parTrans" cxnId="{567EC079-815D-42EB-A73C-CCF3467461EE}">
      <dgm:prSet/>
      <dgm:spPr/>
      <dgm:t>
        <a:bodyPr/>
        <a:lstStyle/>
        <a:p>
          <a:endParaRPr lang="en-US"/>
        </a:p>
      </dgm:t>
    </dgm:pt>
    <dgm:pt modelId="{445C1DAC-C260-406A-B406-0E7C0DC7C5F2}" type="sibTrans" cxnId="{567EC079-815D-42EB-A73C-CCF3467461EE}">
      <dgm:prSet/>
      <dgm:spPr/>
      <dgm:t>
        <a:bodyPr/>
        <a:lstStyle/>
        <a:p>
          <a:endParaRPr lang="en-US"/>
        </a:p>
      </dgm:t>
    </dgm:pt>
    <dgm:pt modelId="{315E225C-B3EC-4D54-BDAA-0C1E438B6224}">
      <dgm:prSet phldrT="[Text]"/>
      <dgm:spPr>
        <a:xfrm rot="5400000">
          <a:off x="4604108" y="-1748166"/>
          <a:ext cx="1068623" cy="4836160"/>
        </a:xfrm>
        <a:prstGeom prst="round2SameRect">
          <a:avLst/>
        </a:prstGeom>
        <a:solidFill>
          <a:srgbClr val="00376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376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“Are the average scores of Group A and Group B statistically significantly different?”</a:t>
          </a:r>
        </a:p>
      </dgm:t>
    </dgm:pt>
    <dgm:pt modelId="{A6F65975-0130-400A-BD3B-36A2A5429835}" type="parTrans" cxnId="{3819E131-5873-4E6C-AE7B-DA15D18C1884}">
      <dgm:prSet/>
      <dgm:spPr/>
      <dgm:t>
        <a:bodyPr/>
        <a:lstStyle/>
        <a:p>
          <a:endParaRPr lang="en-US"/>
        </a:p>
      </dgm:t>
    </dgm:pt>
    <dgm:pt modelId="{AAF2EC95-F9FF-4470-AD84-FAED35F0B1BA}" type="sibTrans" cxnId="{3819E131-5873-4E6C-AE7B-DA15D18C1884}">
      <dgm:prSet/>
      <dgm:spPr/>
      <dgm:t>
        <a:bodyPr/>
        <a:lstStyle/>
        <a:p>
          <a:endParaRPr lang="en-US"/>
        </a:p>
      </dgm:t>
    </dgm:pt>
    <dgm:pt modelId="{7BA3C67B-7BBE-46D0-8804-A242C4B570F8}">
      <dgm:prSet phldrT="[Text]"/>
      <dgm:spPr>
        <a:xfrm>
          <a:off x="0" y="1404591"/>
          <a:ext cx="2720340" cy="1335779"/>
        </a:xfrm>
        <a:prstGeom prst="roundRect">
          <a:avLst/>
        </a:prstGeom>
        <a:solidFill>
          <a:srgbClr val="00376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ANOVA</a:t>
          </a:r>
        </a:p>
      </dgm:t>
    </dgm:pt>
    <dgm:pt modelId="{4BB5A0A2-9FE9-4B77-800A-9600AE85C38A}" type="parTrans" cxnId="{BBA75CA6-E6A9-4F57-896B-9ACFBB0E3155}">
      <dgm:prSet/>
      <dgm:spPr/>
      <dgm:t>
        <a:bodyPr/>
        <a:lstStyle/>
        <a:p>
          <a:endParaRPr lang="en-US"/>
        </a:p>
      </dgm:t>
    </dgm:pt>
    <dgm:pt modelId="{016C25C7-6D67-4CF4-9919-A48E4B6FC348}" type="sibTrans" cxnId="{BBA75CA6-E6A9-4F57-896B-9ACFBB0E3155}">
      <dgm:prSet/>
      <dgm:spPr/>
      <dgm:t>
        <a:bodyPr/>
        <a:lstStyle/>
        <a:p>
          <a:endParaRPr lang="en-US"/>
        </a:p>
      </dgm:t>
    </dgm:pt>
    <dgm:pt modelId="{71D67F18-4288-4770-92C1-820DAF2F2A3B}">
      <dgm:prSet phldrT="[Text]"/>
      <dgm:spPr>
        <a:xfrm rot="5400000">
          <a:off x="4604108" y="-345598"/>
          <a:ext cx="1068623" cy="4836160"/>
        </a:xfrm>
        <a:prstGeom prst="round2SameRect">
          <a:avLst/>
        </a:prstGeom>
        <a:solidFill>
          <a:srgbClr val="00376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376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Compares the averages of MORE than two samples/populations.</a:t>
          </a:r>
        </a:p>
      </dgm:t>
    </dgm:pt>
    <dgm:pt modelId="{BAE08955-2955-494D-85A5-5A4F9AE8EEB6}" type="parTrans" cxnId="{E5BFD32A-CD1C-4188-8E80-AF35ABA9AD6F}">
      <dgm:prSet/>
      <dgm:spPr/>
      <dgm:t>
        <a:bodyPr/>
        <a:lstStyle/>
        <a:p>
          <a:endParaRPr lang="en-US"/>
        </a:p>
      </dgm:t>
    </dgm:pt>
    <dgm:pt modelId="{8E15DD12-C65E-4884-95BA-207772DDB1E1}" type="sibTrans" cxnId="{E5BFD32A-CD1C-4188-8E80-AF35ABA9AD6F}">
      <dgm:prSet/>
      <dgm:spPr/>
      <dgm:t>
        <a:bodyPr/>
        <a:lstStyle/>
        <a:p>
          <a:endParaRPr lang="en-US"/>
        </a:p>
      </dgm:t>
    </dgm:pt>
    <dgm:pt modelId="{254364C2-80F6-4865-B179-3C519BFBEA54}">
      <dgm:prSet phldrT="[Text]"/>
      <dgm:spPr>
        <a:xfrm>
          <a:off x="0" y="2807160"/>
          <a:ext cx="2720340" cy="1335779"/>
        </a:xfrm>
        <a:prstGeom prst="roundRect">
          <a:avLst/>
        </a:prstGeom>
        <a:solidFill>
          <a:srgbClr val="00376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err="1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Descriptives</a:t>
          </a:r>
          <a:endParaRPr lang="en-US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gm:t>
    </dgm:pt>
    <dgm:pt modelId="{0A1F23A9-A72A-4E1A-9F3D-D4FBE82B0D8E}" type="parTrans" cxnId="{D33677B2-4DCD-4EFF-BAD3-35F5516A0383}">
      <dgm:prSet/>
      <dgm:spPr/>
      <dgm:t>
        <a:bodyPr/>
        <a:lstStyle/>
        <a:p>
          <a:endParaRPr lang="en-US"/>
        </a:p>
      </dgm:t>
    </dgm:pt>
    <dgm:pt modelId="{21C9C59E-280F-4F5E-B8AE-54D0521424D5}" type="sibTrans" cxnId="{D33677B2-4DCD-4EFF-BAD3-35F5516A0383}">
      <dgm:prSet/>
      <dgm:spPr/>
      <dgm:t>
        <a:bodyPr/>
        <a:lstStyle/>
        <a:p>
          <a:endParaRPr lang="en-US"/>
        </a:p>
      </dgm:t>
    </dgm:pt>
    <dgm:pt modelId="{29BDF3CA-5286-4FCD-9C99-4CA6B2F7CC47}">
      <dgm:prSet phldrT="[Text]"/>
      <dgm:spPr>
        <a:xfrm rot="5400000">
          <a:off x="4604108" y="1056969"/>
          <a:ext cx="1068623" cy="4836160"/>
        </a:xfrm>
        <a:prstGeom prst="round2SameRect">
          <a:avLst/>
        </a:prstGeom>
        <a:solidFill>
          <a:srgbClr val="00376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376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Used to describe the basics. </a:t>
          </a:r>
        </a:p>
      </dgm:t>
    </dgm:pt>
    <dgm:pt modelId="{FA621913-486F-45D6-AA83-D9DAB86A08F5}" type="parTrans" cxnId="{24E11F8B-F19C-4A77-855C-D9328D4D4B0C}">
      <dgm:prSet/>
      <dgm:spPr/>
      <dgm:t>
        <a:bodyPr/>
        <a:lstStyle/>
        <a:p>
          <a:endParaRPr lang="en-US"/>
        </a:p>
      </dgm:t>
    </dgm:pt>
    <dgm:pt modelId="{1A18FA66-875F-4255-BA2D-205FBF039797}" type="sibTrans" cxnId="{24E11F8B-F19C-4A77-855C-D9328D4D4B0C}">
      <dgm:prSet/>
      <dgm:spPr/>
      <dgm:t>
        <a:bodyPr/>
        <a:lstStyle/>
        <a:p>
          <a:endParaRPr lang="en-US"/>
        </a:p>
      </dgm:t>
    </dgm:pt>
    <dgm:pt modelId="{46FC72C9-FF8E-4AE1-9C8D-96467FBC647D}">
      <dgm:prSet phldrT="[Text]"/>
      <dgm:spPr>
        <a:xfrm rot="5400000">
          <a:off x="4604108" y="1056969"/>
          <a:ext cx="1068623" cy="4836160"/>
        </a:xfrm>
        <a:prstGeom prst="round2SameRect">
          <a:avLst/>
        </a:prstGeom>
        <a:solidFill>
          <a:srgbClr val="00376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376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Example: "After becoming involved on campus 42% of the students' GPAs improved." </a:t>
          </a:r>
        </a:p>
      </dgm:t>
    </dgm:pt>
    <dgm:pt modelId="{15C950DD-B593-4F9E-B7A2-4B35FE71D206}" type="parTrans" cxnId="{D919E09A-FA77-4DF4-9BDF-56C11DF15F2D}">
      <dgm:prSet/>
      <dgm:spPr/>
      <dgm:t>
        <a:bodyPr/>
        <a:lstStyle/>
        <a:p>
          <a:endParaRPr lang="en-US"/>
        </a:p>
      </dgm:t>
    </dgm:pt>
    <dgm:pt modelId="{6E424129-39EA-4592-A84C-A952BD18D200}" type="sibTrans" cxnId="{D919E09A-FA77-4DF4-9BDF-56C11DF15F2D}">
      <dgm:prSet/>
      <dgm:spPr/>
      <dgm:t>
        <a:bodyPr/>
        <a:lstStyle/>
        <a:p>
          <a:endParaRPr lang="en-US"/>
        </a:p>
      </dgm:t>
    </dgm:pt>
    <dgm:pt modelId="{47ABE98F-FE53-AA4C-B0A3-0C7CC9D695F2}">
      <dgm:prSet phldrT="[Text]"/>
      <dgm:spPr>
        <a:xfrm rot="5400000">
          <a:off x="4604108" y="-345598"/>
          <a:ext cx="1068623" cy="4836160"/>
        </a:xfrm>
        <a:prstGeom prst="round2SameRect">
          <a:avLst/>
        </a:prstGeom>
        <a:solidFill>
          <a:srgbClr val="00376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376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“Are the average scores of Group A, Group B, and Groups C statistically significantly different?”</a:t>
          </a:r>
        </a:p>
      </dgm:t>
    </dgm:pt>
    <dgm:pt modelId="{2441CEFE-EAD3-FC4E-B5AB-B6D31619EDFC}" type="parTrans" cxnId="{C49721DD-160A-A640-8834-5B7A4318BB04}">
      <dgm:prSet/>
      <dgm:spPr/>
      <dgm:t>
        <a:bodyPr/>
        <a:lstStyle/>
        <a:p>
          <a:endParaRPr lang="en-US"/>
        </a:p>
      </dgm:t>
    </dgm:pt>
    <dgm:pt modelId="{16A92C6E-D869-AC46-8D1F-F4B225399E0C}" type="sibTrans" cxnId="{C49721DD-160A-A640-8834-5B7A4318BB04}">
      <dgm:prSet/>
      <dgm:spPr/>
      <dgm:t>
        <a:bodyPr/>
        <a:lstStyle/>
        <a:p>
          <a:endParaRPr lang="en-US"/>
        </a:p>
      </dgm:t>
    </dgm:pt>
    <dgm:pt modelId="{BFDA28F9-9538-4A45-A536-B14C820F1AF4}">
      <dgm:prSet phldrT="[Text]"/>
      <dgm:spPr>
        <a:xfrm rot="5400000">
          <a:off x="4604108" y="1056969"/>
          <a:ext cx="1068623" cy="4836160"/>
        </a:xfrm>
        <a:prstGeom prst="round2SameRect">
          <a:avLst/>
        </a:prstGeom>
        <a:solidFill>
          <a:srgbClr val="00376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376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Provides simple summaries about sample and measures.</a:t>
          </a:r>
        </a:p>
      </dgm:t>
    </dgm:pt>
    <dgm:pt modelId="{EA686499-B292-C340-925B-018020AB4C9D}" type="parTrans" cxnId="{F8029DD2-9D1C-0846-B5CD-AB014D2551F9}">
      <dgm:prSet/>
      <dgm:spPr/>
      <dgm:t>
        <a:bodyPr/>
        <a:lstStyle/>
        <a:p>
          <a:endParaRPr lang="en-US"/>
        </a:p>
      </dgm:t>
    </dgm:pt>
    <dgm:pt modelId="{DB52018A-C2E2-B240-ABD4-BF912D2A4462}" type="sibTrans" cxnId="{F8029DD2-9D1C-0846-B5CD-AB014D2551F9}">
      <dgm:prSet/>
      <dgm:spPr/>
      <dgm:t>
        <a:bodyPr/>
        <a:lstStyle/>
        <a:p>
          <a:endParaRPr lang="en-US"/>
        </a:p>
      </dgm:t>
    </dgm:pt>
    <dgm:pt modelId="{73302292-391F-4107-9954-53DCFA3425E4}" type="pres">
      <dgm:prSet presAssocID="{D8190905-D6F2-424F-B89A-62B234C61F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90CD28-E732-4325-8050-006F1E18B53C}" type="pres">
      <dgm:prSet presAssocID="{D5A96BA9-A2CD-4AD9-AEAB-F12EF1C2F825}" presName="linNode" presStyleCnt="0"/>
      <dgm:spPr/>
    </dgm:pt>
    <dgm:pt modelId="{C3C850E4-A3B7-4280-B1D1-1F6247C76FB1}" type="pres">
      <dgm:prSet presAssocID="{D5A96BA9-A2CD-4AD9-AEAB-F12EF1C2F825}" presName="parentText" presStyleLbl="node1" presStyleIdx="0" presStyleCnt="3" custLinFactNeighborX="-17082" custLinFactNeighborY="-37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B1601B-56DB-4C7B-8A4C-5051BD472115}" type="pres">
      <dgm:prSet presAssocID="{D5A96BA9-A2CD-4AD9-AEAB-F12EF1C2F82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A1580-0039-436C-B3DD-70A8F69CCA70}" type="pres">
      <dgm:prSet presAssocID="{4299ECF3-B94B-4702-8F9D-37E7276F1C53}" presName="sp" presStyleCnt="0"/>
      <dgm:spPr/>
    </dgm:pt>
    <dgm:pt modelId="{AE084417-D952-4650-8AC5-ABBF64D95ED9}" type="pres">
      <dgm:prSet presAssocID="{7BA3C67B-7BBE-46D0-8804-A242C4B570F8}" presName="linNode" presStyleCnt="0"/>
      <dgm:spPr/>
    </dgm:pt>
    <dgm:pt modelId="{903F1461-E0D8-4B9B-92F4-650DFFCA362A}" type="pres">
      <dgm:prSet presAssocID="{7BA3C67B-7BBE-46D0-8804-A242C4B570F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E7E1B-1E86-480A-A0E6-B6112A92EE30}" type="pres">
      <dgm:prSet presAssocID="{7BA3C67B-7BBE-46D0-8804-A242C4B570F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CF01F-25F3-4595-9A98-01459C583050}" type="pres">
      <dgm:prSet presAssocID="{016C25C7-6D67-4CF4-9919-A48E4B6FC348}" presName="sp" presStyleCnt="0"/>
      <dgm:spPr/>
    </dgm:pt>
    <dgm:pt modelId="{5CD9CF3E-515A-4933-A481-2D4133E96DFA}" type="pres">
      <dgm:prSet presAssocID="{254364C2-80F6-4865-B179-3C519BFBEA54}" presName="linNode" presStyleCnt="0"/>
      <dgm:spPr/>
    </dgm:pt>
    <dgm:pt modelId="{0BB72911-AF47-44ED-9716-4F9D11CDCDE1}" type="pres">
      <dgm:prSet presAssocID="{254364C2-80F6-4865-B179-3C519BFBEA5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57254-B029-4DA5-AFB7-BF86277525CA}" type="pres">
      <dgm:prSet presAssocID="{254364C2-80F6-4865-B179-3C519BFBEA5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E11F8B-F19C-4A77-855C-D9328D4D4B0C}" srcId="{254364C2-80F6-4865-B179-3C519BFBEA54}" destId="{29BDF3CA-5286-4FCD-9C99-4CA6B2F7CC47}" srcOrd="0" destOrd="0" parTransId="{FA621913-486F-45D6-AA83-D9DAB86A08F5}" sibTransId="{1A18FA66-875F-4255-BA2D-205FBF039797}"/>
    <dgm:cxn modelId="{D919E09A-FA77-4DF4-9BDF-56C11DF15F2D}" srcId="{254364C2-80F6-4865-B179-3C519BFBEA54}" destId="{46FC72C9-FF8E-4AE1-9C8D-96467FBC647D}" srcOrd="2" destOrd="0" parTransId="{15C950DD-B593-4F9E-B7A2-4B35FE71D206}" sibTransId="{6E424129-39EA-4592-A84C-A952BD18D200}"/>
    <dgm:cxn modelId="{C49721DD-160A-A640-8834-5B7A4318BB04}" srcId="{7BA3C67B-7BBE-46D0-8804-A242C4B570F8}" destId="{47ABE98F-FE53-AA4C-B0A3-0C7CC9D695F2}" srcOrd="1" destOrd="0" parTransId="{2441CEFE-EAD3-FC4E-B5AB-B6D31619EDFC}" sibTransId="{16A92C6E-D869-AC46-8D1F-F4B225399E0C}"/>
    <dgm:cxn modelId="{04813E7B-9147-4837-A55E-BAA4EBD020CB}" type="presOf" srcId="{29BDF3CA-5286-4FCD-9C99-4CA6B2F7CC47}" destId="{C5057254-B029-4DA5-AFB7-BF86277525CA}" srcOrd="0" destOrd="0" presId="urn:microsoft.com/office/officeart/2005/8/layout/vList5"/>
    <dgm:cxn modelId="{E5BFD32A-CD1C-4188-8E80-AF35ABA9AD6F}" srcId="{7BA3C67B-7BBE-46D0-8804-A242C4B570F8}" destId="{71D67F18-4288-4770-92C1-820DAF2F2A3B}" srcOrd="0" destOrd="0" parTransId="{BAE08955-2955-494D-85A5-5A4F9AE8EEB6}" sibTransId="{8E15DD12-C65E-4884-95BA-207772DDB1E1}"/>
    <dgm:cxn modelId="{BBA75CA6-E6A9-4F57-896B-9ACFBB0E3155}" srcId="{D8190905-D6F2-424F-B89A-62B234C61FF7}" destId="{7BA3C67B-7BBE-46D0-8804-A242C4B570F8}" srcOrd="1" destOrd="0" parTransId="{4BB5A0A2-9FE9-4B77-800A-9600AE85C38A}" sibTransId="{016C25C7-6D67-4CF4-9919-A48E4B6FC348}"/>
    <dgm:cxn modelId="{B708388D-522D-4F55-BF5A-E559C7FEE35F}" type="presOf" srcId="{71D67F18-4288-4770-92C1-820DAF2F2A3B}" destId="{A08E7E1B-1E86-480A-A0E6-B6112A92EE30}" srcOrd="0" destOrd="0" presId="urn:microsoft.com/office/officeart/2005/8/layout/vList5"/>
    <dgm:cxn modelId="{D33677B2-4DCD-4EFF-BAD3-35F5516A0383}" srcId="{D8190905-D6F2-424F-B89A-62B234C61FF7}" destId="{254364C2-80F6-4865-B179-3C519BFBEA54}" srcOrd="2" destOrd="0" parTransId="{0A1F23A9-A72A-4E1A-9F3D-D4FBE82B0D8E}" sibTransId="{21C9C59E-280F-4F5E-B8AE-54D0521424D5}"/>
    <dgm:cxn modelId="{AD0C2C97-A85E-4EC7-BA60-F4134456E711}" type="presOf" srcId="{254364C2-80F6-4865-B179-3C519BFBEA54}" destId="{0BB72911-AF47-44ED-9716-4F9D11CDCDE1}" srcOrd="0" destOrd="0" presId="urn:microsoft.com/office/officeart/2005/8/layout/vList5"/>
    <dgm:cxn modelId="{3819E131-5873-4E6C-AE7B-DA15D18C1884}" srcId="{D5A96BA9-A2CD-4AD9-AEAB-F12EF1C2F825}" destId="{315E225C-B3EC-4D54-BDAA-0C1E438B6224}" srcOrd="1" destOrd="0" parTransId="{A6F65975-0130-400A-BD3B-36A2A5429835}" sibTransId="{AAF2EC95-F9FF-4470-AD84-FAED35F0B1BA}"/>
    <dgm:cxn modelId="{567EC079-815D-42EB-A73C-CCF3467461EE}" srcId="{D5A96BA9-A2CD-4AD9-AEAB-F12EF1C2F825}" destId="{0CA9908E-3AEB-4926-8FB7-401F5640483F}" srcOrd="0" destOrd="0" parTransId="{B40F0B5C-5F54-4F89-88A7-7BF6BF46F9D6}" sibTransId="{445C1DAC-C260-406A-B406-0E7C0DC7C5F2}"/>
    <dgm:cxn modelId="{6944A66D-F389-3F49-9073-85666042D75F}" type="presOf" srcId="{47ABE98F-FE53-AA4C-B0A3-0C7CC9D695F2}" destId="{A08E7E1B-1E86-480A-A0E6-B6112A92EE30}" srcOrd="0" destOrd="1" presId="urn:microsoft.com/office/officeart/2005/8/layout/vList5"/>
    <dgm:cxn modelId="{79DB3CC4-A2C2-423F-B553-01CCBC60DD24}" type="presOf" srcId="{0CA9908E-3AEB-4926-8FB7-401F5640483F}" destId="{B0B1601B-56DB-4C7B-8A4C-5051BD472115}" srcOrd="0" destOrd="0" presId="urn:microsoft.com/office/officeart/2005/8/layout/vList5"/>
    <dgm:cxn modelId="{F8029DD2-9D1C-0846-B5CD-AB014D2551F9}" srcId="{254364C2-80F6-4865-B179-3C519BFBEA54}" destId="{BFDA28F9-9538-4A45-A536-B14C820F1AF4}" srcOrd="1" destOrd="0" parTransId="{EA686499-B292-C340-925B-018020AB4C9D}" sibTransId="{DB52018A-C2E2-B240-ABD4-BF912D2A4462}"/>
    <dgm:cxn modelId="{3FD4C8D6-B696-4BF2-9C0A-E22B73D3E033}" type="presOf" srcId="{315E225C-B3EC-4D54-BDAA-0C1E438B6224}" destId="{B0B1601B-56DB-4C7B-8A4C-5051BD472115}" srcOrd="0" destOrd="1" presId="urn:microsoft.com/office/officeart/2005/8/layout/vList5"/>
    <dgm:cxn modelId="{1A28F635-EE87-4B5E-85C1-93E8632EEB27}" srcId="{D8190905-D6F2-424F-B89A-62B234C61FF7}" destId="{D5A96BA9-A2CD-4AD9-AEAB-F12EF1C2F825}" srcOrd="0" destOrd="0" parTransId="{60909E56-40D2-4F03-8E88-5C06C9B3C9D8}" sibTransId="{4299ECF3-B94B-4702-8F9D-37E7276F1C53}"/>
    <dgm:cxn modelId="{DF761910-954D-466F-AFB2-EC26193428F8}" type="presOf" srcId="{D5A96BA9-A2CD-4AD9-AEAB-F12EF1C2F825}" destId="{C3C850E4-A3B7-4280-B1D1-1F6247C76FB1}" srcOrd="0" destOrd="0" presId="urn:microsoft.com/office/officeart/2005/8/layout/vList5"/>
    <dgm:cxn modelId="{38D9D95A-52D6-49D7-9DDE-061FACAFF39D}" type="presOf" srcId="{D8190905-D6F2-424F-B89A-62B234C61FF7}" destId="{73302292-391F-4107-9954-53DCFA3425E4}" srcOrd="0" destOrd="0" presId="urn:microsoft.com/office/officeart/2005/8/layout/vList5"/>
    <dgm:cxn modelId="{86612F2B-A385-4A35-9F6A-A3ADDA31FB90}" type="presOf" srcId="{7BA3C67B-7BBE-46D0-8804-A242C4B570F8}" destId="{903F1461-E0D8-4B9B-92F4-650DFFCA362A}" srcOrd="0" destOrd="0" presId="urn:microsoft.com/office/officeart/2005/8/layout/vList5"/>
    <dgm:cxn modelId="{AF62F64F-3013-B142-A54A-1A786F3D0BF9}" type="presOf" srcId="{BFDA28F9-9538-4A45-A536-B14C820F1AF4}" destId="{C5057254-B029-4DA5-AFB7-BF86277525CA}" srcOrd="0" destOrd="1" presId="urn:microsoft.com/office/officeart/2005/8/layout/vList5"/>
    <dgm:cxn modelId="{84F5A7EC-278E-4B93-A2D3-ABAC6C0E483A}" type="presOf" srcId="{46FC72C9-FF8E-4AE1-9C8D-96467FBC647D}" destId="{C5057254-B029-4DA5-AFB7-BF86277525CA}" srcOrd="0" destOrd="2" presId="urn:microsoft.com/office/officeart/2005/8/layout/vList5"/>
    <dgm:cxn modelId="{FD6A78AE-4F6A-4C10-962D-6F613F17B6E8}" type="presParOf" srcId="{73302292-391F-4107-9954-53DCFA3425E4}" destId="{AB90CD28-E732-4325-8050-006F1E18B53C}" srcOrd="0" destOrd="0" presId="urn:microsoft.com/office/officeart/2005/8/layout/vList5"/>
    <dgm:cxn modelId="{B89C09BD-985D-46FA-A7E9-B9B00F6C794E}" type="presParOf" srcId="{AB90CD28-E732-4325-8050-006F1E18B53C}" destId="{C3C850E4-A3B7-4280-B1D1-1F6247C76FB1}" srcOrd="0" destOrd="0" presId="urn:microsoft.com/office/officeart/2005/8/layout/vList5"/>
    <dgm:cxn modelId="{59083447-E952-4D39-AB89-1A3581B94FA1}" type="presParOf" srcId="{AB90CD28-E732-4325-8050-006F1E18B53C}" destId="{B0B1601B-56DB-4C7B-8A4C-5051BD472115}" srcOrd="1" destOrd="0" presId="urn:microsoft.com/office/officeart/2005/8/layout/vList5"/>
    <dgm:cxn modelId="{B808071A-A13C-42C9-BD5F-284F188A86A1}" type="presParOf" srcId="{73302292-391F-4107-9954-53DCFA3425E4}" destId="{AA6A1580-0039-436C-B3DD-70A8F69CCA70}" srcOrd="1" destOrd="0" presId="urn:microsoft.com/office/officeart/2005/8/layout/vList5"/>
    <dgm:cxn modelId="{33BF3B2D-86C9-4F2C-B576-8F01254D3294}" type="presParOf" srcId="{73302292-391F-4107-9954-53DCFA3425E4}" destId="{AE084417-D952-4650-8AC5-ABBF64D95ED9}" srcOrd="2" destOrd="0" presId="urn:microsoft.com/office/officeart/2005/8/layout/vList5"/>
    <dgm:cxn modelId="{8D9B2513-6D42-4B0D-BE90-83BD081BA0A5}" type="presParOf" srcId="{AE084417-D952-4650-8AC5-ABBF64D95ED9}" destId="{903F1461-E0D8-4B9B-92F4-650DFFCA362A}" srcOrd="0" destOrd="0" presId="urn:microsoft.com/office/officeart/2005/8/layout/vList5"/>
    <dgm:cxn modelId="{46A4C211-BEF2-4702-BE94-B1CAEC08DC8C}" type="presParOf" srcId="{AE084417-D952-4650-8AC5-ABBF64D95ED9}" destId="{A08E7E1B-1E86-480A-A0E6-B6112A92EE30}" srcOrd="1" destOrd="0" presId="urn:microsoft.com/office/officeart/2005/8/layout/vList5"/>
    <dgm:cxn modelId="{E38E21AE-32C9-4D94-8672-1CBBA193370F}" type="presParOf" srcId="{73302292-391F-4107-9954-53DCFA3425E4}" destId="{155CF01F-25F3-4595-9A98-01459C583050}" srcOrd="3" destOrd="0" presId="urn:microsoft.com/office/officeart/2005/8/layout/vList5"/>
    <dgm:cxn modelId="{F4EBD18A-8D91-4027-93F7-AE44F1419C2C}" type="presParOf" srcId="{73302292-391F-4107-9954-53DCFA3425E4}" destId="{5CD9CF3E-515A-4933-A481-2D4133E96DFA}" srcOrd="4" destOrd="0" presId="urn:microsoft.com/office/officeart/2005/8/layout/vList5"/>
    <dgm:cxn modelId="{0FBD2CE7-0E56-488F-B600-1E14D5725C1E}" type="presParOf" srcId="{5CD9CF3E-515A-4933-A481-2D4133E96DFA}" destId="{0BB72911-AF47-44ED-9716-4F9D11CDCDE1}" srcOrd="0" destOrd="0" presId="urn:microsoft.com/office/officeart/2005/8/layout/vList5"/>
    <dgm:cxn modelId="{00897F9F-D0CE-4961-95B2-A4702EF911D0}" type="presParOf" srcId="{5CD9CF3E-515A-4933-A481-2D4133E96DFA}" destId="{C5057254-B029-4DA5-AFB7-BF86277525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1601B-56DB-4C7B-8A4C-5051BD472115}">
      <dsp:nvSpPr>
        <dsp:cNvPr id="0" name=""/>
        <dsp:cNvSpPr/>
      </dsp:nvSpPr>
      <dsp:spPr>
        <a:xfrm rot="5400000">
          <a:off x="4604108" y="-1748166"/>
          <a:ext cx="1068623" cy="4836160"/>
        </a:xfrm>
        <a:prstGeom prst="round2SameRect">
          <a:avLst/>
        </a:prstGeom>
        <a:solidFill>
          <a:srgbClr val="00376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376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Compares the averages of two samples/populations.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“Are the average scores of Group A and Group B statistically significantly different?”</a:t>
          </a:r>
        </a:p>
      </dsp:txBody>
      <dsp:txXfrm rot="-5400000">
        <a:off x="2720340" y="187768"/>
        <a:ext cx="4783994" cy="964291"/>
      </dsp:txXfrm>
    </dsp:sp>
    <dsp:sp modelId="{C3C850E4-A3B7-4280-B1D1-1F6247C76FB1}">
      <dsp:nvSpPr>
        <dsp:cNvPr id="0" name=""/>
        <dsp:cNvSpPr/>
      </dsp:nvSpPr>
      <dsp:spPr>
        <a:xfrm>
          <a:off x="0" y="0"/>
          <a:ext cx="2720340" cy="1335779"/>
        </a:xfrm>
        <a:prstGeom prst="roundRect">
          <a:avLst/>
        </a:prstGeom>
        <a:solidFill>
          <a:srgbClr val="00376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T-Test</a:t>
          </a:r>
        </a:p>
      </dsp:txBody>
      <dsp:txXfrm>
        <a:off x="65207" y="65207"/>
        <a:ext cx="2589926" cy="1205365"/>
      </dsp:txXfrm>
    </dsp:sp>
    <dsp:sp modelId="{A08E7E1B-1E86-480A-A0E6-B6112A92EE30}">
      <dsp:nvSpPr>
        <dsp:cNvPr id="0" name=""/>
        <dsp:cNvSpPr/>
      </dsp:nvSpPr>
      <dsp:spPr>
        <a:xfrm rot="5400000">
          <a:off x="4604108" y="-345598"/>
          <a:ext cx="1068623" cy="4836160"/>
        </a:xfrm>
        <a:prstGeom prst="round2SameRect">
          <a:avLst/>
        </a:prstGeom>
        <a:solidFill>
          <a:srgbClr val="00376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376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Compares the averages of MORE than two samples/populations.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“Are the average scores of Group A, Group B, and Groups C statistically significantly different?”</a:t>
          </a:r>
        </a:p>
      </dsp:txBody>
      <dsp:txXfrm rot="-5400000">
        <a:off x="2720340" y="1590336"/>
        <a:ext cx="4783994" cy="964291"/>
      </dsp:txXfrm>
    </dsp:sp>
    <dsp:sp modelId="{903F1461-E0D8-4B9B-92F4-650DFFCA362A}">
      <dsp:nvSpPr>
        <dsp:cNvPr id="0" name=""/>
        <dsp:cNvSpPr/>
      </dsp:nvSpPr>
      <dsp:spPr>
        <a:xfrm>
          <a:off x="0" y="1404591"/>
          <a:ext cx="2720340" cy="1335779"/>
        </a:xfrm>
        <a:prstGeom prst="roundRect">
          <a:avLst/>
        </a:prstGeom>
        <a:solidFill>
          <a:srgbClr val="00376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ANOVA</a:t>
          </a:r>
        </a:p>
      </dsp:txBody>
      <dsp:txXfrm>
        <a:off x="65207" y="1469798"/>
        <a:ext cx="2589926" cy="1205365"/>
      </dsp:txXfrm>
    </dsp:sp>
    <dsp:sp modelId="{C5057254-B029-4DA5-AFB7-BF86277525CA}">
      <dsp:nvSpPr>
        <dsp:cNvPr id="0" name=""/>
        <dsp:cNvSpPr/>
      </dsp:nvSpPr>
      <dsp:spPr>
        <a:xfrm rot="5400000">
          <a:off x="4604108" y="1056969"/>
          <a:ext cx="1068623" cy="4836160"/>
        </a:xfrm>
        <a:prstGeom prst="round2SameRect">
          <a:avLst/>
        </a:prstGeom>
        <a:solidFill>
          <a:srgbClr val="003767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376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Used to describe the basics.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Provides simple summaries about sample and measures.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Example: "After becoming involved on campus 42% of the students' GPAs improved." </a:t>
          </a:r>
        </a:p>
      </dsp:txBody>
      <dsp:txXfrm rot="-5400000">
        <a:off x="2720340" y="2992903"/>
        <a:ext cx="4783994" cy="964291"/>
      </dsp:txXfrm>
    </dsp:sp>
    <dsp:sp modelId="{0BB72911-AF47-44ED-9716-4F9D11CDCDE1}">
      <dsp:nvSpPr>
        <dsp:cNvPr id="0" name=""/>
        <dsp:cNvSpPr/>
      </dsp:nvSpPr>
      <dsp:spPr>
        <a:xfrm>
          <a:off x="0" y="2807160"/>
          <a:ext cx="2720340" cy="1335779"/>
        </a:xfrm>
        <a:prstGeom prst="roundRect">
          <a:avLst/>
        </a:prstGeom>
        <a:solidFill>
          <a:srgbClr val="003767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Descriptives</a:t>
          </a:r>
          <a:endParaRPr lang="en-US" sz="3200" kern="1200" dirty="0">
            <a:solidFill>
              <a:sysClr val="window" lastClr="FFFFFF"/>
            </a:solidFill>
            <a:latin typeface="Trebuchet MS"/>
            <a:ea typeface="+mn-ea"/>
            <a:cs typeface="+mn-cs"/>
          </a:endParaRPr>
        </a:p>
      </dsp:txBody>
      <dsp:txXfrm>
        <a:off x="65207" y="2872367"/>
        <a:ext cx="2589926" cy="1205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241B-8E67-4A13-A093-478F35C7307C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D227-FA3A-4CD4-8F06-9B646F8A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34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969B-F016-40CE-99CF-DFD791E60418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E0B0E-7423-4679-BEC3-E07D28DC8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1"/>
          <p:cNvSpPr/>
          <p:nvPr userDrawn="1"/>
        </p:nvSpPr>
        <p:spPr>
          <a:xfrm>
            <a:off x="8775700" y="12700"/>
            <a:ext cx="2476500" cy="6858000"/>
          </a:xfrm>
          <a:custGeom>
            <a:avLst/>
            <a:gdLst>
              <a:gd name="connsiteX0" fmla="*/ 0 w 2476500"/>
              <a:gd name="connsiteY0" fmla="*/ 0 h 6858000"/>
              <a:gd name="connsiteX1" fmla="*/ 2476500 w 2476500"/>
              <a:gd name="connsiteY1" fmla="*/ 0 h 6858000"/>
              <a:gd name="connsiteX2" fmla="*/ 2476500 w 2476500"/>
              <a:gd name="connsiteY2" fmla="*/ 6858000 h 6858000"/>
              <a:gd name="connsiteX3" fmla="*/ 0 w 2476500"/>
              <a:gd name="connsiteY3" fmla="*/ 6858000 h 6858000"/>
              <a:gd name="connsiteX4" fmla="*/ 0 w 2476500"/>
              <a:gd name="connsiteY4" fmla="*/ 0 h 6858000"/>
              <a:gd name="connsiteX0" fmla="*/ 0 w 2476500"/>
              <a:gd name="connsiteY0" fmla="*/ 0 h 6858000"/>
              <a:gd name="connsiteX1" fmla="*/ 2476500 w 2476500"/>
              <a:gd name="connsiteY1" fmla="*/ 6858000 h 6858000"/>
              <a:gd name="connsiteX2" fmla="*/ 0 w 2476500"/>
              <a:gd name="connsiteY2" fmla="*/ 6858000 h 6858000"/>
              <a:gd name="connsiteX3" fmla="*/ 0 w 2476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0" h="6858000">
                <a:moveTo>
                  <a:pt x="0" y="0"/>
                </a:moveTo>
                <a:lnTo>
                  <a:pt x="24765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/>
          <p:nvPr userDrawn="1"/>
        </p:nvSpPr>
        <p:spPr>
          <a:xfrm rot="10800000" flipV="1">
            <a:off x="4054364" y="-3766"/>
            <a:ext cx="8137635" cy="687023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89989" y="1615384"/>
            <a:ext cx="6116133" cy="159348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89989" y="4450841"/>
            <a:ext cx="5458837" cy="93542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 descr="ODU_sig_REV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989" y="471245"/>
            <a:ext cx="1825083" cy="767281"/>
          </a:xfrm>
          <a:prstGeom prst="rect">
            <a:avLst/>
          </a:prstGeom>
        </p:spPr>
      </p:pic>
      <p:sp>
        <p:nvSpPr>
          <p:cNvPr id="2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9988" y="5472335"/>
            <a:ext cx="4300215" cy="430926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59935" cy="6858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5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Photos,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4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11567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64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6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08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06880" y="1470467"/>
            <a:ext cx="10046459" cy="4734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ight Triangle 10"/>
          <p:cNvSpPr/>
          <p:nvPr userDrawn="1"/>
        </p:nvSpPr>
        <p:spPr>
          <a:xfrm>
            <a:off x="0" y="1554040"/>
            <a:ext cx="991514" cy="53095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/>
          <p:nvPr userDrawn="1"/>
        </p:nvSpPr>
        <p:spPr>
          <a:xfrm flipH="1">
            <a:off x="0" y="-5972"/>
            <a:ext cx="1671090" cy="6869567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04643"/>
              <a:gd name="connsiteY0" fmla="*/ 0 h 6644225"/>
              <a:gd name="connsiteX1" fmla="*/ 12204643 w 12204643"/>
              <a:gd name="connsiteY1" fmla="*/ 5774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5774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rgbClr val="9264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18937" y="365126"/>
            <a:ext cx="10030518" cy="971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0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rgbClr val="57C1E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rgbClr val="0436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8" name="Picture 7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9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2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039"/>
          <a:stretch/>
        </p:blipFill>
        <p:spPr>
          <a:xfrm>
            <a:off x="4456204" y="-29166"/>
            <a:ext cx="7735796" cy="6915954"/>
          </a:xfrm>
          <a:prstGeom prst="rect">
            <a:avLst/>
          </a:prstGeom>
        </p:spPr>
      </p:pic>
      <p:sp>
        <p:nvSpPr>
          <p:cNvPr id="27" name="Rectangle 11"/>
          <p:cNvSpPr/>
          <p:nvPr userDrawn="1"/>
        </p:nvSpPr>
        <p:spPr>
          <a:xfrm>
            <a:off x="4734036" y="25400"/>
            <a:ext cx="2476500" cy="6858000"/>
          </a:xfrm>
          <a:custGeom>
            <a:avLst/>
            <a:gdLst>
              <a:gd name="connsiteX0" fmla="*/ 0 w 2476500"/>
              <a:gd name="connsiteY0" fmla="*/ 0 h 6858000"/>
              <a:gd name="connsiteX1" fmla="*/ 2476500 w 2476500"/>
              <a:gd name="connsiteY1" fmla="*/ 0 h 6858000"/>
              <a:gd name="connsiteX2" fmla="*/ 2476500 w 2476500"/>
              <a:gd name="connsiteY2" fmla="*/ 6858000 h 6858000"/>
              <a:gd name="connsiteX3" fmla="*/ 0 w 2476500"/>
              <a:gd name="connsiteY3" fmla="*/ 6858000 h 6858000"/>
              <a:gd name="connsiteX4" fmla="*/ 0 w 2476500"/>
              <a:gd name="connsiteY4" fmla="*/ 0 h 6858000"/>
              <a:gd name="connsiteX0" fmla="*/ 0 w 2476500"/>
              <a:gd name="connsiteY0" fmla="*/ 0 h 6858000"/>
              <a:gd name="connsiteX1" fmla="*/ 2476500 w 2476500"/>
              <a:gd name="connsiteY1" fmla="*/ 6858000 h 6858000"/>
              <a:gd name="connsiteX2" fmla="*/ 0 w 2476500"/>
              <a:gd name="connsiteY2" fmla="*/ 6858000 h 6858000"/>
              <a:gd name="connsiteX3" fmla="*/ 0 w 2476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0" h="6858000">
                <a:moveTo>
                  <a:pt x="0" y="0"/>
                </a:moveTo>
                <a:lnTo>
                  <a:pt x="24765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/>
          <p:nvPr userDrawn="1"/>
        </p:nvSpPr>
        <p:spPr>
          <a:xfrm rot="10800000" flipV="1">
            <a:off x="0" y="-27642"/>
            <a:ext cx="8137635" cy="6906809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535625" y="1602684"/>
            <a:ext cx="6116133" cy="159348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5625" y="4438141"/>
            <a:ext cx="5458837" cy="93542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4" name="Picture 23" descr="ODU_sig_REV-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25" y="458545"/>
            <a:ext cx="1825083" cy="767281"/>
          </a:xfrm>
          <a:prstGeom prst="rect">
            <a:avLst/>
          </a:prstGeom>
        </p:spPr>
      </p:pic>
      <p:sp>
        <p:nvSpPr>
          <p:cNvPr id="2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35624" y="5459635"/>
            <a:ext cx="4300215" cy="430926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23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1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8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/>
          <p:cNvSpPr/>
          <p:nvPr userDrawn="1"/>
        </p:nvSpPr>
        <p:spPr>
          <a:xfrm flipH="1">
            <a:off x="8779932" y="12701"/>
            <a:ext cx="3412065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4"/>
          <p:cNvSpPr/>
          <p:nvPr userDrawn="1"/>
        </p:nvSpPr>
        <p:spPr>
          <a:xfrm>
            <a:off x="1909231" y="-8466"/>
            <a:ext cx="10299095" cy="6878711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643" h="6644225">
                <a:moveTo>
                  <a:pt x="0" y="0"/>
                </a:moveTo>
                <a:lnTo>
                  <a:pt x="12204643" y="11186"/>
                </a:lnTo>
                <a:lnTo>
                  <a:pt x="12204643" y="6644223"/>
                </a:lnTo>
                <a:lnTo>
                  <a:pt x="11159981" y="66442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rgbClr val="7F7F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29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40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3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71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2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6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,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H="1">
            <a:off x="10270066" y="10161"/>
            <a:ext cx="1921930" cy="685800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094133" y="-17221"/>
            <a:ext cx="4121813" cy="6878322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108" h="6652693">
                <a:moveTo>
                  <a:pt x="0" y="8468"/>
                </a:moveTo>
                <a:lnTo>
                  <a:pt x="12265108" y="0"/>
                </a:lnTo>
                <a:lnTo>
                  <a:pt x="12204643" y="6652691"/>
                </a:lnTo>
                <a:lnTo>
                  <a:pt x="11159981" y="6652693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7561" y="3886200"/>
            <a:ext cx="6952372" cy="14033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57560" y="5393267"/>
            <a:ext cx="6960840" cy="9862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0863" y="355600"/>
            <a:ext cx="6959600" cy="32686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9" name="Picture 8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/>
          <p:nvPr userDrawn="1"/>
        </p:nvSpPr>
        <p:spPr>
          <a:xfrm>
            <a:off x="7747000" y="12700"/>
            <a:ext cx="2476500" cy="6858000"/>
          </a:xfrm>
          <a:custGeom>
            <a:avLst/>
            <a:gdLst>
              <a:gd name="connsiteX0" fmla="*/ 0 w 2476500"/>
              <a:gd name="connsiteY0" fmla="*/ 0 h 6858000"/>
              <a:gd name="connsiteX1" fmla="*/ 2476500 w 2476500"/>
              <a:gd name="connsiteY1" fmla="*/ 0 h 6858000"/>
              <a:gd name="connsiteX2" fmla="*/ 2476500 w 2476500"/>
              <a:gd name="connsiteY2" fmla="*/ 6858000 h 6858000"/>
              <a:gd name="connsiteX3" fmla="*/ 0 w 2476500"/>
              <a:gd name="connsiteY3" fmla="*/ 6858000 h 6858000"/>
              <a:gd name="connsiteX4" fmla="*/ 0 w 2476500"/>
              <a:gd name="connsiteY4" fmla="*/ 0 h 6858000"/>
              <a:gd name="connsiteX0" fmla="*/ 0 w 2476500"/>
              <a:gd name="connsiteY0" fmla="*/ 0 h 6858000"/>
              <a:gd name="connsiteX1" fmla="*/ 2476500 w 2476500"/>
              <a:gd name="connsiteY1" fmla="*/ 6858000 h 6858000"/>
              <a:gd name="connsiteX2" fmla="*/ 0 w 2476500"/>
              <a:gd name="connsiteY2" fmla="*/ 6858000 h 6858000"/>
              <a:gd name="connsiteX3" fmla="*/ 0 w 24765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0" h="6858000">
                <a:moveTo>
                  <a:pt x="0" y="0"/>
                </a:moveTo>
                <a:lnTo>
                  <a:pt x="24765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10800000" flipV="1">
            <a:off x="-815" y="-3766"/>
            <a:ext cx="11612244" cy="687023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57621" y="1615384"/>
            <a:ext cx="7006312" cy="1593483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57621" y="4450841"/>
            <a:ext cx="6938579" cy="935421"/>
          </a:xfrm>
        </p:spPr>
        <p:txBody>
          <a:bodyPr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ODU_sig_REV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21" y="471245"/>
            <a:ext cx="1825083" cy="767281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57620" y="5472335"/>
            <a:ext cx="6938577" cy="430926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608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2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Photo and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5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1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25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7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36880" y="1544320"/>
            <a:ext cx="6370320" cy="46431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10576560" y="487680"/>
            <a:ext cx="1615440" cy="6380480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9387840" y="-10160"/>
            <a:ext cx="2814320" cy="689864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36034"/>
              <a:gd name="connsiteX1" fmla="*/ 11030763 w 11030763"/>
              <a:gd name="connsiteY1" fmla="*/ 2996 h 6636034"/>
              <a:gd name="connsiteX2" fmla="*/ 11030763 w 11030763"/>
              <a:gd name="connsiteY2" fmla="*/ 6636033 h 6636034"/>
              <a:gd name="connsiteX3" fmla="*/ 9474409 w 11030763"/>
              <a:gd name="connsiteY3" fmla="*/ 6636034 h 6636034"/>
              <a:gd name="connsiteX4" fmla="*/ 0 w 11030763"/>
              <a:gd name="connsiteY4" fmla="*/ 0 h 6636034"/>
              <a:gd name="connsiteX0" fmla="*/ 0 w 12896934"/>
              <a:gd name="connsiteY0" fmla="*/ 0 h 6652412"/>
              <a:gd name="connsiteX1" fmla="*/ 12896934 w 12896934"/>
              <a:gd name="connsiteY1" fmla="*/ 19374 h 6652412"/>
              <a:gd name="connsiteX2" fmla="*/ 12896934 w 12896934"/>
              <a:gd name="connsiteY2" fmla="*/ 6652411 h 6652412"/>
              <a:gd name="connsiteX3" fmla="*/ 11340580 w 12896934"/>
              <a:gd name="connsiteY3" fmla="*/ 6652412 h 6652412"/>
              <a:gd name="connsiteX4" fmla="*/ 0 w 12896934"/>
              <a:gd name="connsiteY4" fmla="*/ 0 h 6652412"/>
              <a:gd name="connsiteX0" fmla="*/ 0 w 10388639"/>
              <a:gd name="connsiteY0" fmla="*/ 0 h 6652412"/>
              <a:gd name="connsiteX1" fmla="*/ 10388639 w 10388639"/>
              <a:gd name="connsiteY1" fmla="*/ 19374 h 6652412"/>
              <a:gd name="connsiteX2" fmla="*/ 10388639 w 10388639"/>
              <a:gd name="connsiteY2" fmla="*/ 6652411 h 6652412"/>
              <a:gd name="connsiteX3" fmla="*/ 8832285 w 10388639"/>
              <a:gd name="connsiteY3" fmla="*/ 6652412 h 6652412"/>
              <a:gd name="connsiteX4" fmla="*/ 0 w 10388639"/>
              <a:gd name="connsiteY4" fmla="*/ 0 h 6652412"/>
              <a:gd name="connsiteX0" fmla="*/ 0 w 12204643"/>
              <a:gd name="connsiteY0" fmla="*/ 0 h 6644224"/>
              <a:gd name="connsiteX1" fmla="*/ 12204643 w 12204643"/>
              <a:gd name="connsiteY1" fmla="*/ 11186 h 6644224"/>
              <a:gd name="connsiteX2" fmla="*/ 12204643 w 12204643"/>
              <a:gd name="connsiteY2" fmla="*/ 6644223 h 6644224"/>
              <a:gd name="connsiteX3" fmla="*/ 10648289 w 12204643"/>
              <a:gd name="connsiteY3" fmla="*/ 6644224 h 6644224"/>
              <a:gd name="connsiteX4" fmla="*/ 0 w 12204643"/>
              <a:gd name="connsiteY4" fmla="*/ 0 h 6644224"/>
              <a:gd name="connsiteX0" fmla="*/ 0 w 12204643"/>
              <a:gd name="connsiteY0" fmla="*/ 0 h 6644225"/>
              <a:gd name="connsiteX1" fmla="*/ 12204643 w 12204643"/>
              <a:gd name="connsiteY1" fmla="*/ 11186 h 6644225"/>
              <a:gd name="connsiteX2" fmla="*/ 12204643 w 12204643"/>
              <a:gd name="connsiteY2" fmla="*/ 6644223 h 6644225"/>
              <a:gd name="connsiteX3" fmla="*/ 11159981 w 12204643"/>
              <a:gd name="connsiteY3" fmla="*/ 6644225 h 6644225"/>
              <a:gd name="connsiteX4" fmla="*/ 0 w 12204643"/>
              <a:gd name="connsiteY4" fmla="*/ 0 h 6644225"/>
              <a:gd name="connsiteX0" fmla="*/ 0 w 12265108"/>
              <a:gd name="connsiteY0" fmla="*/ 8468 h 6652693"/>
              <a:gd name="connsiteX1" fmla="*/ 12265108 w 12265108"/>
              <a:gd name="connsiteY1" fmla="*/ 0 h 6652693"/>
              <a:gd name="connsiteX2" fmla="*/ 12204643 w 12265108"/>
              <a:gd name="connsiteY2" fmla="*/ 6652691 h 6652693"/>
              <a:gd name="connsiteX3" fmla="*/ 11159981 w 12265108"/>
              <a:gd name="connsiteY3" fmla="*/ 6652693 h 6652693"/>
              <a:gd name="connsiteX4" fmla="*/ 0 w 12265108"/>
              <a:gd name="connsiteY4" fmla="*/ 8468 h 6652693"/>
              <a:gd name="connsiteX0" fmla="*/ 0 w 12295341"/>
              <a:gd name="connsiteY0" fmla="*/ 8468 h 6672345"/>
              <a:gd name="connsiteX1" fmla="*/ 12265108 w 12295341"/>
              <a:gd name="connsiteY1" fmla="*/ 0 h 6672345"/>
              <a:gd name="connsiteX2" fmla="*/ 12295341 w 12295341"/>
              <a:gd name="connsiteY2" fmla="*/ 6672345 h 6672345"/>
              <a:gd name="connsiteX3" fmla="*/ 11159981 w 12295341"/>
              <a:gd name="connsiteY3" fmla="*/ 6652693 h 6672345"/>
              <a:gd name="connsiteX4" fmla="*/ 0 w 12295341"/>
              <a:gd name="connsiteY4" fmla="*/ 8468 h 6672345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59981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62518"/>
              <a:gd name="connsiteX1" fmla="*/ 12265108 w 12295341"/>
              <a:gd name="connsiteY1" fmla="*/ 0 h 6662518"/>
              <a:gd name="connsiteX2" fmla="*/ 12295341 w 12295341"/>
              <a:gd name="connsiteY2" fmla="*/ 6662518 h 6662518"/>
              <a:gd name="connsiteX3" fmla="*/ 11129749 w 12295341"/>
              <a:gd name="connsiteY3" fmla="*/ 6652693 h 6662518"/>
              <a:gd name="connsiteX4" fmla="*/ 0 w 12295341"/>
              <a:gd name="connsiteY4" fmla="*/ 8468 h 6662518"/>
              <a:gd name="connsiteX0" fmla="*/ 0 w 12295341"/>
              <a:gd name="connsiteY0" fmla="*/ 8468 h 6672347"/>
              <a:gd name="connsiteX1" fmla="*/ 12265108 w 12295341"/>
              <a:gd name="connsiteY1" fmla="*/ 0 h 6672347"/>
              <a:gd name="connsiteX2" fmla="*/ 12295341 w 12295341"/>
              <a:gd name="connsiteY2" fmla="*/ 6662518 h 6672347"/>
              <a:gd name="connsiteX3" fmla="*/ 11129749 w 12295341"/>
              <a:gd name="connsiteY3" fmla="*/ 6672347 h 6672347"/>
              <a:gd name="connsiteX4" fmla="*/ 0 w 12295341"/>
              <a:gd name="connsiteY4" fmla="*/ 8468 h 66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95341" h="6672347">
                <a:moveTo>
                  <a:pt x="0" y="8468"/>
                </a:moveTo>
                <a:lnTo>
                  <a:pt x="12265108" y="0"/>
                </a:lnTo>
                <a:lnTo>
                  <a:pt x="12295341" y="6662518"/>
                </a:lnTo>
                <a:lnTo>
                  <a:pt x="11129749" y="6672347"/>
                </a:lnTo>
                <a:lnTo>
                  <a:pt x="0" y="84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990080" y="3444240"/>
            <a:ext cx="2834958" cy="27432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990080" y="1554480"/>
            <a:ext cx="2834640" cy="1737360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13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53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01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rgbClr val="043657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7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rgbClr val="FCB24C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9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3388" y="1468658"/>
            <a:ext cx="11315472" cy="47731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0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rot="10800000" flipH="1" flipV="1">
            <a:off x="4460240" y="2580640"/>
            <a:ext cx="2854956" cy="429768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-8789" y="-20320"/>
            <a:ext cx="7794716" cy="6898640"/>
          </a:xfrm>
          <a:custGeom>
            <a:avLst/>
            <a:gdLst>
              <a:gd name="connsiteX0" fmla="*/ 0 w 4025356"/>
              <a:gd name="connsiteY0" fmla="*/ 0 h 6858000"/>
              <a:gd name="connsiteX1" fmla="*/ 4025356 w 4025356"/>
              <a:gd name="connsiteY1" fmla="*/ 0 h 6858000"/>
              <a:gd name="connsiteX2" fmla="*/ 4025356 w 4025356"/>
              <a:gd name="connsiteY2" fmla="*/ 6858000 h 6858000"/>
              <a:gd name="connsiteX3" fmla="*/ 0 w 4025356"/>
              <a:gd name="connsiteY3" fmla="*/ 6858000 h 6858000"/>
              <a:gd name="connsiteX4" fmla="*/ 0 w 4025356"/>
              <a:gd name="connsiteY4" fmla="*/ 0 h 685800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0 w 9633676"/>
              <a:gd name="connsiteY3" fmla="*/ 6858000 h 6888480"/>
              <a:gd name="connsiteX4" fmla="*/ 0 w 9633676"/>
              <a:gd name="connsiteY4" fmla="*/ 0 h 6888480"/>
              <a:gd name="connsiteX0" fmla="*/ 0 w 9633676"/>
              <a:gd name="connsiteY0" fmla="*/ 0 h 6888480"/>
              <a:gd name="connsiteX1" fmla="*/ 4025356 w 9633676"/>
              <a:gd name="connsiteY1" fmla="*/ 0 h 6888480"/>
              <a:gd name="connsiteX2" fmla="*/ 9633676 w 9633676"/>
              <a:gd name="connsiteY2" fmla="*/ 6888480 h 6888480"/>
              <a:gd name="connsiteX3" fmla="*/ 10160 w 9633676"/>
              <a:gd name="connsiteY3" fmla="*/ 6888480 h 6888480"/>
              <a:gd name="connsiteX4" fmla="*/ 0 w 9633676"/>
              <a:gd name="connsiteY4" fmla="*/ 0 h 6888480"/>
              <a:gd name="connsiteX0" fmla="*/ 0 w 7774396"/>
              <a:gd name="connsiteY0" fmla="*/ 0 h 6888480"/>
              <a:gd name="connsiteX1" fmla="*/ 4025356 w 7774396"/>
              <a:gd name="connsiteY1" fmla="*/ 0 h 6888480"/>
              <a:gd name="connsiteX2" fmla="*/ 7774396 w 7774396"/>
              <a:gd name="connsiteY2" fmla="*/ 6807200 h 6888480"/>
              <a:gd name="connsiteX3" fmla="*/ 10160 w 7774396"/>
              <a:gd name="connsiteY3" fmla="*/ 6888480 h 6888480"/>
              <a:gd name="connsiteX4" fmla="*/ 0 w 7774396"/>
              <a:gd name="connsiteY4" fmla="*/ 0 h 6888480"/>
              <a:gd name="connsiteX0" fmla="*/ 0 w 7794716"/>
              <a:gd name="connsiteY0" fmla="*/ 0 h 6898640"/>
              <a:gd name="connsiteX1" fmla="*/ 402535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4929596 w 7794716"/>
              <a:gd name="connsiteY1" fmla="*/ 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  <a:gd name="connsiteX0" fmla="*/ 0 w 7794716"/>
              <a:gd name="connsiteY0" fmla="*/ 0 h 6898640"/>
              <a:gd name="connsiteX1" fmla="*/ 5640796 w 7794716"/>
              <a:gd name="connsiteY1" fmla="*/ 30480 h 6898640"/>
              <a:gd name="connsiteX2" fmla="*/ 7794716 w 7794716"/>
              <a:gd name="connsiteY2" fmla="*/ 6898640 h 6898640"/>
              <a:gd name="connsiteX3" fmla="*/ 10160 w 7794716"/>
              <a:gd name="connsiteY3" fmla="*/ 6888480 h 6898640"/>
              <a:gd name="connsiteX4" fmla="*/ 0 w 7794716"/>
              <a:gd name="connsiteY4" fmla="*/ 0 h 68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4716" h="6898640">
                <a:moveTo>
                  <a:pt x="0" y="0"/>
                </a:moveTo>
                <a:lnTo>
                  <a:pt x="5640796" y="30480"/>
                </a:lnTo>
                <a:lnTo>
                  <a:pt x="7794716" y="6898640"/>
                </a:lnTo>
                <a:lnTo>
                  <a:pt x="10160" y="6888480"/>
                </a:lnTo>
                <a:cubicBezTo>
                  <a:pt x="6773" y="4592320"/>
                  <a:pt x="3387" y="229616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5"/>
          </p:nvPr>
        </p:nvSpPr>
        <p:spPr>
          <a:xfrm>
            <a:off x="7569200" y="1778000"/>
            <a:ext cx="4175760" cy="4429759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569200" y="485726"/>
            <a:ext cx="4175760" cy="1170354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7039" y="1778000"/>
            <a:ext cx="5272722" cy="4429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9615" y="365126"/>
            <a:ext cx="6702865" cy="11995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23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9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 rot="10800000" flipV="1">
            <a:off x="-816" y="-3766"/>
            <a:ext cx="17717315" cy="6870233"/>
          </a:xfrm>
          <a:custGeom>
            <a:avLst/>
            <a:gdLst>
              <a:gd name="connsiteX0" fmla="*/ 0 w 7090245"/>
              <a:gd name="connsiteY0" fmla="*/ 0 h 6633037"/>
              <a:gd name="connsiteX1" fmla="*/ 7090245 w 7090245"/>
              <a:gd name="connsiteY1" fmla="*/ 0 h 6633037"/>
              <a:gd name="connsiteX2" fmla="*/ 7090245 w 7090245"/>
              <a:gd name="connsiteY2" fmla="*/ 6633037 h 6633037"/>
              <a:gd name="connsiteX3" fmla="*/ 0 w 7090245"/>
              <a:gd name="connsiteY3" fmla="*/ 6633037 h 6633037"/>
              <a:gd name="connsiteX4" fmla="*/ 0 w 7090245"/>
              <a:gd name="connsiteY4" fmla="*/ 0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3906255 w 10996500"/>
              <a:gd name="connsiteY3" fmla="*/ 6633037 h 6633037"/>
              <a:gd name="connsiteX4" fmla="*/ 0 w 10996500"/>
              <a:gd name="connsiteY4" fmla="*/ 12038 h 6633037"/>
              <a:gd name="connsiteX0" fmla="*/ 0 w 10996500"/>
              <a:gd name="connsiteY0" fmla="*/ 12038 h 6633037"/>
              <a:gd name="connsiteX1" fmla="*/ 10996500 w 10996500"/>
              <a:gd name="connsiteY1" fmla="*/ 0 h 6633037"/>
              <a:gd name="connsiteX2" fmla="*/ 10996500 w 10996500"/>
              <a:gd name="connsiteY2" fmla="*/ 6633037 h 6633037"/>
              <a:gd name="connsiteX3" fmla="*/ 6319827 w 10996500"/>
              <a:gd name="connsiteY3" fmla="*/ 6633037 h 6633037"/>
              <a:gd name="connsiteX4" fmla="*/ 0 w 10996500"/>
              <a:gd name="connsiteY4" fmla="*/ 12038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08538"/>
              <a:gd name="connsiteY0" fmla="*/ 6216 h 6633037"/>
              <a:gd name="connsiteX1" fmla="*/ 26333 w 11008538"/>
              <a:gd name="connsiteY1" fmla="*/ 0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251758 w 11008538"/>
              <a:gd name="connsiteY1" fmla="*/ 3071 h 6633037"/>
              <a:gd name="connsiteX2" fmla="*/ 11008538 w 11008538"/>
              <a:gd name="connsiteY2" fmla="*/ 0 h 6633037"/>
              <a:gd name="connsiteX3" fmla="*/ 11008538 w 11008538"/>
              <a:gd name="connsiteY3" fmla="*/ 6633037 h 6633037"/>
              <a:gd name="connsiteX4" fmla="*/ 6331865 w 11008538"/>
              <a:gd name="connsiteY4" fmla="*/ 6633037 h 6633037"/>
              <a:gd name="connsiteX5" fmla="*/ 0 w 11008538"/>
              <a:gd name="connsiteY5" fmla="*/ 6216 h 6633037"/>
              <a:gd name="connsiteX0" fmla="*/ 0 w 11008538"/>
              <a:gd name="connsiteY0" fmla="*/ 6216 h 6633037"/>
              <a:gd name="connsiteX1" fmla="*/ 11008538 w 11008538"/>
              <a:gd name="connsiteY1" fmla="*/ 0 h 6633037"/>
              <a:gd name="connsiteX2" fmla="*/ 11008538 w 11008538"/>
              <a:gd name="connsiteY2" fmla="*/ 6633037 h 6633037"/>
              <a:gd name="connsiteX3" fmla="*/ 6331865 w 11008538"/>
              <a:gd name="connsiteY3" fmla="*/ 6633037 h 6633037"/>
              <a:gd name="connsiteX4" fmla="*/ 0 w 11008538"/>
              <a:gd name="connsiteY4" fmla="*/ 6216 h 6633037"/>
              <a:gd name="connsiteX0" fmla="*/ 0 w 11030763"/>
              <a:gd name="connsiteY0" fmla="*/ 0 h 6636033"/>
              <a:gd name="connsiteX1" fmla="*/ 11030763 w 11030763"/>
              <a:gd name="connsiteY1" fmla="*/ 2996 h 6636033"/>
              <a:gd name="connsiteX2" fmla="*/ 11030763 w 11030763"/>
              <a:gd name="connsiteY2" fmla="*/ 6636033 h 6636033"/>
              <a:gd name="connsiteX3" fmla="*/ 6354090 w 11030763"/>
              <a:gd name="connsiteY3" fmla="*/ 6636033 h 6636033"/>
              <a:gd name="connsiteX4" fmla="*/ 0 w 11030763"/>
              <a:gd name="connsiteY4" fmla="*/ 0 h 6636033"/>
              <a:gd name="connsiteX0" fmla="*/ 0 w 11030763"/>
              <a:gd name="connsiteY0" fmla="*/ 0 h 6652412"/>
              <a:gd name="connsiteX1" fmla="*/ 11030763 w 11030763"/>
              <a:gd name="connsiteY1" fmla="*/ 2996 h 6652412"/>
              <a:gd name="connsiteX2" fmla="*/ 11030763 w 11030763"/>
              <a:gd name="connsiteY2" fmla="*/ 6636033 h 6652412"/>
              <a:gd name="connsiteX3" fmla="*/ 3212636 w 11030763"/>
              <a:gd name="connsiteY3" fmla="*/ 6652412 h 6652412"/>
              <a:gd name="connsiteX4" fmla="*/ 0 w 11030763"/>
              <a:gd name="connsiteY4" fmla="*/ 0 h 6652412"/>
              <a:gd name="connsiteX0" fmla="*/ 0 w 11046873"/>
              <a:gd name="connsiteY0" fmla="*/ 0 h 6652412"/>
              <a:gd name="connsiteX1" fmla="*/ 11030763 w 11046873"/>
              <a:gd name="connsiteY1" fmla="*/ 2996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0 h 6652412"/>
              <a:gd name="connsiteX1" fmla="*/ 11038819 w 11046873"/>
              <a:gd name="connsiteY1" fmla="*/ 11209 h 6652412"/>
              <a:gd name="connsiteX2" fmla="*/ 11046873 w 11046873"/>
              <a:gd name="connsiteY2" fmla="*/ 6652412 h 6652412"/>
              <a:gd name="connsiteX3" fmla="*/ 3212636 w 11046873"/>
              <a:gd name="connsiteY3" fmla="*/ 6652412 h 6652412"/>
              <a:gd name="connsiteX4" fmla="*/ 0 w 11046873"/>
              <a:gd name="connsiteY4" fmla="*/ 0 h 6652412"/>
              <a:gd name="connsiteX0" fmla="*/ 0 w 11046873"/>
              <a:gd name="connsiteY0" fmla="*/ 5217 h 6657629"/>
              <a:gd name="connsiteX1" fmla="*/ 11038819 w 11046873"/>
              <a:gd name="connsiteY1" fmla="*/ 0 h 6657629"/>
              <a:gd name="connsiteX2" fmla="*/ 11046873 w 11046873"/>
              <a:gd name="connsiteY2" fmla="*/ 6657629 h 6657629"/>
              <a:gd name="connsiteX3" fmla="*/ 3212636 w 11046873"/>
              <a:gd name="connsiteY3" fmla="*/ 6657629 h 6657629"/>
              <a:gd name="connsiteX4" fmla="*/ 0 w 11046873"/>
              <a:gd name="connsiteY4" fmla="*/ 5217 h 6657629"/>
              <a:gd name="connsiteX0" fmla="*/ 0 w 11047648"/>
              <a:gd name="connsiteY0" fmla="*/ 0 h 6652412"/>
              <a:gd name="connsiteX1" fmla="*/ 11046873 w 11047648"/>
              <a:gd name="connsiteY1" fmla="*/ 2995 h 6652412"/>
              <a:gd name="connsiteX2" fmla="*/ 11046873 w 11047648"/>
              <a:gd name="connsiteY2" fmla="*/ 6652412 h 6652412"/>
              <a:gd name="connsiteX3" fmla="*/ 3212636 w 11047648"/>
              <a:gd name="connsiteY3" fmla="*/ 6652412 h 6652412"/>
              <a:gd name="connsiteX4" fmla="*/ 0 w 11047648"/>
              <a:gd name="connsiteY4" fmla="*/ 0 h 66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7648" h="6652412">
                <a:moveTo>
                  <a:pt x="0" y="0"/>
                </a:moveTo>
                <a:lnTo>
                  <a:pt x="11046873" y="2995"/>
                </a:lnTo>
                <a:cubicBezTo>
                  <a:pt x="11049558" y="2216729"/>
                  <a:pt x="11044188" y="4438678"/>
                  <a:pt x="11046873" y="6652412"/>
                </a:cubicBezTo>
                <a:lnTo>
                  <a:pt x="3212636" y="66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3388" y="1468658"/>
            <a:ext cx="11315472" cy="4773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Crown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2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Photos,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>
            <a:off x="5639262" y="4838699"/>
            <a:ext cx="2019301" cy="201930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384" y="762000"/>
            <a:ext cx="5664070" cy="12954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85840" y="2233246"/>
            <a:ext cx="5663248" cy="3948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635625" cy="3330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-1" y="3393323"/>
            <a:ext cx="5635625" cy="346467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0800000">
            <a:off x="10972799" y="-6021"/>
            <a:ext cx="1231237" cy="1231237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615" y="365126"/>
            <a:ext cx="11309839" cy="971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615" y="1468315"/>
            <a:ext cx="11309839" cy="470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062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D4F7D0B0-7E7B-4879-A888-F5F2D3156A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rownWhite.png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3757" y="141271"/>
            <a:ext cx="434787" cy="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8" r:id="rId3"/>
    <p:sldLayoutId id="2147483650" r:id="rId4"/>
    <p:sldLayoutId id="2147483701" r:id="rId5"/>
    <p:sldLayoutId id="2147483671" r:id="rId6"/>
    <p:sldLayoutId id="2147483697" r:id="rId7"/>
    <p:sldLayoutId id="2147483698" r:id="rId8"/>
    <p:sldLayoutId id="2147483699" r:id="rId9"/>
    <p:sldLayoutId id="2147483700" r:id="rId10"/>
    <p:sldLayoutId id="2147483702" r:id="rId11"/>
    <p:sldLayoutId id="2147483691" r:id="rId12"/>
    <p:sldLayoutId id="2147483692" r:id="rId13"/>
    <p:sldLayoutId id="2147483693" r:id="rId14"/>
    <p:sldLayoutId id="2147483666" r:id="rId15"/>
    <p:sldLayoutId id="2147483694" r:id="rId16"/>
    <p:sldLayoutId id="2147483695" r:id="rId17"/>
    <p:sldLayoutId id="2147483659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69" r:id="rId24"/>
    <p:sldLayoutId id="2147483685" r:id="rId25"/>
    <p:sldLayoutId id="2147483681" r:id="rId26"/>
    <p:sldLayoutId id="2147483682" r:id="rId27"/>
    <p:sldLayoutId id="2147483683" r:id="rId28"/>
    <p:sldLayoutId id="2147483684" r:id="rId29"/>
    <p:sldLayoutId id="2147483670" r:id="rId30"/>
    <p:sldLayoutId id="2147483703" r:id="rId31"/>
    <p:sldLayoutId id="2147483677" r:id="rId32"/>
    <p:sldLayoutId id="2147483678" r:id="rId33"/>
    <p:sldLayoutId id="2147483679" r:id="rId34"/>
    <p:sldLayoutId id="2147483680" r:id="rId35"/>
    <p:sldLayoutId id="2147483658" r:id="rId36"/>
    <p:sldLayoutId id="2147483673" r:id="rId37"/>
    <p:sldLayoutId id="2147483674" r:id="rId38"/>
    <p:sldLayoutId id="2147483676" r:id="rId39"/>
    <p:sldLayoutId id="2147483675" r:id="rId40"/>
    <p:sldLayoutId id="2147483654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6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4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Office of Assessment and Planning for SEES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33982" y="1459822"/>
            <a:ext cx="11315472" cy="47731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932849"/>
              </p:ext>
            </p:extLst>
          </p:nvPr>
        </p:nvGraphicFramePr>
        <p:xfrm>
          <a:off x="937862" y="1773908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B9D281-6050-8D4C-AEB9-1372A88D0E08}"/>
              </a:ext>
            </a:extLst>
          </p:cNvPr>
          <p:cNvSpPr txBox="1"/>
          <p:nvPr/>
        </p:nvSpPr>
        <p:spPr>
          <a:xfrm>
            <a:off x="8622721" y="1891358"/>
            <a:ext cx="999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u="sng" dirty="0">
                <a:solidFill>
                  <a:srgbClr val="DA5120"/>
                </a:solidFill>
                <a:latin typeface="Trebuchet MS"/>
              </a:rPr>
              <a:t>CAN</a:t>
            </a:r>
            <a:r>
              <a:rPr lang="en-US" sz="1200" dirty="0">
                <a:solidFill>
                  <a:srgbClr val="DA5120"/>
                </a:solidFill>
                <a:latin typeface="Trebuchet MS"/>
              </a:rPr>
              <a:t> be used to generalize to an entire population.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3BCCF-E591-C64B-A4EE-3517C2682E30}"/>
              </a:ext>
            </a:extLst>
          </p:cNvPr>
          <p:cNvSpPr txBox="1"/>
          <p:nvPr/>
        </p:nvSpPr>
        <p:spPr>
          <a:xfrm>
            <a:off x="8622721" y="3338557"/>
            <a:ext cx="999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u="sng" dirty="0">
                <a:solidFill>
                  <a:srgbClr val="DA5120"/>
                </a:solidFill>
                <a:latin typeface="Trebuchet MS"/>
              </a:rPr>
              <a:t>CAN</a:t>
            </a:r>
            <a:r>
              <a:rPr lang="en-US" sz="1200" dirty="0">
                <a:solidFill>
                  <a:srgbClr val="DA5120"/>
                </a:solidFill>
                <a:latin typeface="Trebuchet MS"/>
              </a:rPr>
              <a:t> be used to generalize to an entire population.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E47B9-76AB-424C-B753-42BF43B06793}"/>
              </a:ext>
            </a:extLst>
          </p:cNvPr>
          <p:cNvSpPr txBox="1"/>
          <p:nvPr/>
        </p:nvSpPr>
        <p:spPr>
          <a:xfrm>
            <a:off x="8622721" y="4785756"/>
            <a:ext cx="999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u="sng" dirty="0">
                <a:solidFill>
                  <a:srgbClr val="DA5120"/>
                </a:solidFill>
                <a:latin typeface="Trebuchet MS"/>
              </a:rPr>
              <a:t>CAN NOT </a:t>
            </a:r>
            <a:r>
              <a:rPr lang="en-US" sz="1200" dirty="0">
                <a:solidFill>
                  <a:srgbClr val="DA5120"/>
                </a:solidFill>
                <a:latin typeface="Trebuchet MS"/>
              </a:rPr>
              <a:t>be used to generalize to an entire population.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65438-FAF8-1741-B400-D95EB4948601}"/>
              </a:ext>
            </a:extLst>
          </p:cNvPr>
          <p:cNvSpPr txBox="1"/>
          <p:nvPr/>
        </p:nvSpPr>
        <p:spPr>
          <a:xfrm rot="16200000">
            <a:off x="-71724" y="3153891"/>
            <a:ext cx="138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DA5120"/>
                </a:solidFill>
                <a:latin typeface="Trebuchet MS"/>
              </a:rPr>
              <a:t>Inferential</a:t>
            </a:r>
            <a:r>
              <a:rPr lang="en-US" dirty="0">
                <a:solidFill>
                  <a:prstClr val="black"/>
                </a:solidFill>
                <a:latin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34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Biola</a:t>
            </a:r>
            <a:r>
              <a:rPr lang="en-US" dirty="0"/>
              <a:t> University. (2018).  Learning assessment for student success and program 	effectiveness. Retrieved from https://www.biola.edu/learning-assessment/the-	building-blocks</a:t>
            </a:r>
          </a:p>
          <a:p>
            <a:pPr marL="0" indent="0">
              <a:buNone/>
            </a:pPr>
            <a:r>
              <a:rPr lang="en-US" dirty="0"/>
              <a:t>George Washington University. (2018). The assessment cycle</a:t>
            </a:r>
            <a:r>
              <a:rPr lang="en-US" i="1" dirty="0"/>
              <a:t>. </a:t>
            </a:r>
            <a:r>
              <a:rPr lang="en-US" dirty="0"/>
              <a:t>Retrieved from 	</a:t>
            </a:r>
            <a:r>
              <a:rPr lang="en-US" u="sng" dirty="0"/>
              <a:t>https://assessment.gwu.edu/assessment-cycle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James Madison University. (2018). Data collection &amp; analysis</a:t>
            </a:r>
            <a:r>
              <a:rPr lang="en-US" i="1" dirty="0"/>
              <a:t>. </a:t>
            </a:r>
            <a:r>
              <a:rPr lang="en-US" dirty="0"/>
              <a:t>Retrieved from  	</a:t>
            </a:r>
            <a:r>
              <a:rPr lang="en-US" u="sng" dirty="0"/>
              <a:t>https://www.jmu.edu/assessment/sass/step%205-</a:t>
            </a:r>
            <a:r>
              <a:rPr lang="en-US" dirty="0"/>
              <a:t>	</a:t>
            </a:r>
            <a:r>
              <a:rPr lang="en-US" u="sng" dirty="0"/>
              <a:t>6%20Data%20Collection%20and%20Analysis.shtml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Statistics Solutions. (2013). ANOVA [WWW Document]. Retrieved from 	</a:t>
            </a:r>
            <a:r>
              <a:rPr lang="en-US" u="sng" dirty="0"/>
              <a:t>http://www.statisticssolutions.com/academic-solutions/resources/directory-of-</a:t>
            </a:r>
            <a:r>
              <a:rPr lang="en-US" dirty="0"/>
              <a:t>	</a:t>
            </a:r>
            <a:r>
              <a:rPr lang="en-US" u="sng" dirty="0"/>
              <a:t>statistical-analyses/</a:t>
            </a:r>
            <a:r>
              <a:rPr lang="en-US" u="sng" dirty="0" err="1"/>
              <a:t>anova</a:t>
            </a:r>
            <a:r>
              <a:rPr lang="en-US" u="sng" dirty="0"/>
              <a:t>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Statwing</a:t>
            </a:r>
            <a:r>
              <a:rPr lang="en-US" dirty="0"/>
              <a:t>. (2018). Statistical significance (t-test). Retrieved from 	</a:t>
            </a:r>
            <a:r>
              <a:rPr lang="en-US" u="sng" dirty="0"/>
              <a:t>http://docs.statwing.com/examples-and-definitions/t-test/statistical-</a:t>
            </a:r>
            <a:r>
              <a:rPr lang="en-US" dirty="0"/>
              <a:t>	</a:t>
            </a:r>
            <a:r>
              <a:rPr lang="en-US" u="sng" dirty="0"/>
              <a:t>significance/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Trochim</a:t>
            </a:r>
            <a:r>
              <a:rPr lang="en-US" dirty="0"/>
              <a:t>, W.M.K. (2006). Descriptive statistics</a:t>
            </a:r>
            <a:r>
              <a:rPr lang="en-US" i="1" dirty="0"/>
              <a:t>. </a:t>
            </a:r>
            <a:r>
              <a:rPr lang="en-US" dirty="0"/>
              <a:t>Retrieved from 	</a:t>
            </a:r>
            <a:r>
              <a:rPr lang="en-US" u="sng" dirty="0"/>
              <a:t>https://www.socialresearchmethods.net/kb/statdesc.htm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/>
              <a:t>The next step in the process of data assessment is to “analyze.”</a:t>
            </a:r>
          </a:p>
          <a:p>
            <a:pPr lvl="0"/>
            <a:r>
              <a:rPr lang="en-US" dirty="0"/>
              <a:t>It’s time to manipulate your data and find out what improvements to student learning can be made.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Data. Now what?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t>2</a:t>
            </a:fld>
            <a:endParaRPr lang="en-US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000867" y="710203"/>
            <a:ext cx="4895866" cy="54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SCRUB!</a:t>
            </a:r>
          </a:p>
          <a:p>
            <a:r>
              <a:rPr lang="en-US" dirty="0">
                <a:solidFill>
                  <a:schemeClr val="tx2"/>
                </a:solidFill>
              </a:rPr>
              <a:t>Find, change, or remove any data that is incorrect, duplicated, incomplete, or redundant.</a:t>
            </a:r>
          </a:p>
          <a:p>
            <a:r>
              <a:rPr lang="en-US" dirty="0">
                <a:solidFill>
                  <a:schemeClr val="tx2"/>
                </a:solidFill>
              </a:rPr>
              <a:t>Look for typos, missing data, and  inconsistencies</a:t>
            </a:r>
          </a:p>
          <a:p>
            <a:r>
              <a:rPr lang="en-US" dirty="0">
                <a:solidFill>
                  <a:schemeClr val="tx2"/>
                </a:solidFill>
              </a:rPr>
              <a:t>Remember, your computer is not a human. It can only analyze the information you give it, so protect your data’s integrity by reviewing it </a:t>
            </a:r>
            <a:r>
              <a:rPr lang="en-US" dirty="0">
                <a:solidFill>
                  <a:schemeClr val="bg1"/>
                </a:solidFill>
              </a:rPr>
              <a:t>thoroughly.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is data integrity?</a:t>
            </a:r>
          </a:p>
          <a:p>
            <a:r>
              <a:rPr lang="en-US" dirty="0"/>
              <a:t>Maintaining the accuracy, trustworthiness, and consistency of data over its entire life cycle.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Why is it important?</a:t>
            </a:r>
          </a:p>
          <a:p>
            <a:r>
              <a:rPr lang="en-US" dirty="0"/>
              <a:t>You use data to make decisions.  Ensuring your data are accurate allows you to make an informed decision.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Do Anything…SCRUB!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0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Your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When </a:t>
            </a:r>
            <a:r>
              <a:rPr lang="en-US" dirty="0"/>
              <a:t>analyzing data, it is important to keep in mind your original research question or objective.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Data analysis is the most labor intensive part of the entire assessment </a:t>
            </a:r>
            <a:r>
              <a:rPr lang="en-US" dirty="0" smtClean="0"/>
              <a:t>process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Ensure the software or method that you plan to use to analyze your data is appropriate.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7D0B0-7E7B-4879-A888-F5F2D3156A72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816925" y="1336432"/>
            <a:ext cx="8904155" cy="48711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Your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can collect data that are continuous in nature, do it!</a:t>
            </a:r>
          </a:p>
          <a:p>
            <a:pPr marL="0" indent="0">
              <a:buNone/>
            </a:pPr>
            <a:r>
              <a:rPr lang="en-US" i="1" dirty="0"/>
              <a:t>Example:  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Categorizing </a:t>
            </a:r>
            <a:r>
              <a:rPr lang="en-US" dirty="0"/>
              <a:t>a continuous variable results in loss of data!!!!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/>
              <a:t>Data that can be classified or categorized (e.g. on/off campus, gender,  program major, ethnicity)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 </a:t>
            </a:r>
            <a:r>
              <a:rPr lang="en-US" dirty="0"/>
              <a:t>that have numeric value and can be measured (GPA, credit hours, age)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Data Have You Collected?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t>6</a:t>
            </a:fld>
            <a:endParaRPr lang="en-US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439615" y="1778000"/>
            <a:ext cx="3657600" cy="322729"/>
          </a:xfrm>
          <a:prstGeom prst="rect">
            <a:avLst/>
          </a:prstGeom>
          <a:solidFill>
            <a:srgbClr val="DA5120"/>
          </a:solidFill>
        </p:spPr>
        <p:txBody>
          <a:bodyPr vert="horz" lIns="91440" tIns="0" rIns="91440" bIns="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7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Categorical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Text Placeholder 5"/>
          <p:cNvSpPr txBox="1">
            <a:spLocks/>
          </p:cNvSpPr>
          <p:nvPr/>
        </p:nvSpPr>
        <p:spPr>
          <a:xfrm>
            <a:off x="439615" y="3831197"/>
            <a:ext cx="3657600" cy="322729"/>
          </a:xfrm>
          <a:prstGeom prst="rect">
            <a:avLst/>
          </a:prstGeom>
          <a:solidFill>
            <a:srgbClr val="DA5120"/>
          </a:solidFill>
        </p:spPr>
        <p:txBody>
          <a:bodyPr vert="horz" lIns="91440" tIns="0" rIns="91440" bIns="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767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Continuous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78" y="3455873"/>
            <a:ext cx="1572904" cy="13961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51" y="3541224"/>
            <a:ext cx="1219306" cy="122540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53A894D-95A3-DF4D-A2CB-467976A6B84A}"/>
              </a:ext>
            </a:extLst>
          </p:cNvPr>
          <p:cNvSpPr txBox="1">
            <a:spLocks/>
          </p:cNvSpPr>
          <p:nvPr/>
        </p:nvSpPr>
        <p:spPr>
          <a:xfrm>
            <a:off x="7316478" y="3608420"/>
            <a:ext cx="1779173" cy="1091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767"/>
              </a:buClr>
              <a:buFont typeface="Wingdings" pitchFamily="2" charset="2"/>
              <a:buNone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is your age?</a:t>
            </a:r>
          </a:p>
          <a:p>
            <a:pPr lvl="1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18-20</a:t>
            </a:r>
          </a:p>
          <a:p>
            <a:pPr lvl="1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21-23</a:t>
            </a:r>
          </a:p>
          <a:p>
            <a:pPr lvl="1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24-26</a:t>
            </a:r>
          </a:p>
          <a:p>
            <a:pPr>
              <a:buClr>
                <a:srgbClr val="003767"/>
              </a:buClr>
            </a:pPr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CFC609B-729A-D743-9228-B8C7AEE6F916}"/>
              </a:ext>
            </a:extLst>
          </p:cNvPr>
          <p:cNvSpPr txBox="1">
            <a:spLocks/>
          </p:cNvSpPr>
          <p:nvPr/>
        </p:nvSpPr>
        <p:spPr>
          <a:xfrm>
            <a:off x="9474578" y="3442264"/>
            <a:ext cx="2981024" cy="470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8ED8F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767"/>
              </a:buClr>
              <a:buFont typeface="Wingdings" pitchFamily="2" charset="2"/>
              <a:buNone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What is your age? _______</a:t>
            </a:r>
          </a:p>
          <a:p>
            <a:pPr>
              <a:buClr>
                <a:srgbClr val="003767"/>
              </a:buClr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904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Research Question?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Are you measuring </a:t>
            </a:r>
            <a:r>
              <a:rPr lang="en-US" b="1" dirty="0">
                <a:solidFill>
                  <a:srgbClr val="DA5120"/>
                </a:solidFill>
              </a:rPr>
              <a:t>group differences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</a:rPr>
              <a:t>competency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1" dirty="0">
                <a:solidFill>
                  <a:srgbClr val="DA5120"/>
                </a:solidFill>
              </a:rPr>
              <a:t>change/growth</a:t>
            </a:r>
            <a:r>
              <a:rPr lang="en-US" dirty="0">
                <a:solidFill>
                  <a:srgbClr val="DA5120"/>
                </a:solidFill>
              </a:rPr>
              <a:t> </a:t>
            </a:r>
            <a:r>
              <a:rPr lang="en-US" dirty="0"/>
              <a:t>or </a:t>
            </a:r>
            <a:r>
              <a:rPr lang="en-US" b="1" dirty="0">
                <a:solidFill>
                  <a:srgbClr val="002060"/>
                </a:solidFill>
              </a:rPr>
              <a:t>relationships</a:t>
            </a:r>
            <a:r>
              <a:rPr lang="en-US" dirty="0"/>
              <a:t>?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DA5120"/>
                </a:solidFill>
              </a:rPr>
              <a:t>Group Differences</a:t>
            </a:r>
            <a:r>
              <a:rPr lang="en-US" b="1" dirty="0"/>
              <a:t>:</a:t>
            </a:r>
            <a:r>
              <a:rPr lang="en-US" dirty="0"/>
              <a:t> Do students who are involved on campus have higher GPAs than those who are not involved on campus?</a:t>
            </a:r>
          </a:p>
          <a:p>
            <a:r>
              <a:rPr lang="en-US" b="1" dirty="0">
                <a:solidFill>
                  <a:srgbClr val="002060"/>
                </a:solidFill>
              </a:rPr>
              <a:t>Competency</a:t>
            </a:r>
            <a:r>
              <a:rPr lang="en-US" b="1" dirty="0"/>
              <a:t>:</a:t>
            </a:r>
            <a:r>
              <a:rPr lang="en-US" dirty="0"/>
              <a:t> What percentage of students who are involved on campus have higher GPAs than students not involved on campus?</a:t>
            </a:r>
          </a:p>
          <a:p>
            <a:r>
              <a:rPr lang="en-US" b="1" dirty="0">
                <a:solidFill>
                  <a:srgbClr val="DA5120"/>
                </a:solidFill>
              </a:rPr>
              <a:t>Change/Growth</a:t>
            </a:r>
            <a:r>
              <a:rPr lang="en-US" b="1" dirty="0"/>
              <a:t>:</a:t>
            </a:r>
            <a:r>
              <a:rPr lang="en-US" dirty="0"/>
              <a:t> Once a student becomes involved on campus, does their GPA increase or decrease?</a:t>
            </a:r>
          </a:p>
          <a:p>
            <a:r>
              <a:rPr lang="en-US" b="1" dirty="0">
                <a:solidFill>
                  <a:srgbClr val="002060"/>
                </a:solidFill>
              </a:rPr>
              <a:t>Relationships</a:t>
            </a:r>
            <a:r>
              <a:rPr lang="en-US" b="1" dirty="0"/>
              <a:t>:</a:t>
            </a:r>
            <a:r>
              <a:rPr lang="en-US" dirty="0"/>
              <a:t> Is there any correlation between campus involvement and GPA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>
                <a:solidFill>
                  <a:srgbClr val="DA5120"/>
                </a:solidFill>
              </a:rPr>
              <a:t>Your question will determine your method of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Analyses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DA5120"/>
                </a:solidFill>
              </a:rPr>
              <a:t>Descriptive </a:t>
            </a:r>
            <a:r>
              <a:rPr lang="en-US" b="1" dirty="0" smtClean="0">
                <a:solidFill>
                  <a:srgbClr val="DA5120"/>
                </a:solidFill>
              </a:rPr>
              <a:t>Statistics</a:t>
            </a:r>
          </a:p>
          <a:p>
            <a:pPr marL="0" indent="0">
              <a:buNone/>
            </a:pPr>
            <a:endParaRPr lang="en-US" b="1" dirty="0">
              <a:solidFill>
                <a:srgbClr val="DA5120"/>
              </a:solidFill>
            </a:endParaRPr>
          </a:p>
          <a:p>
            <a:pPr lvl="0"/>
            <a:r>
              <a:rPr lang="en-US" dirty="0"/>
              <a:t>Descriptive statistics give you basic information about your data. </a:t>
            </a:r>
          </a:p>
          <a:p>
            <a:pPr lvl="0"/>
            <a:r>
              <a:rPr lang="en-US" dirty="0" err="1"/>
              <a:t>Descriptives</a:t>
            </a:r>
            <a:r>
              <a:rPr lang="en-US" dirty="0"/>
              <a:t> can be measures of central tendency (mean, median, mode, range) or measures of variability (standard deviation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Example: There are 50 apples, 15 green, 20 red and 15 </a:t>
            </a:r>
            <a:r>
              <a:rPr lang="en-US" i="1" dirty="0" smtClean="0"/>
              <a:t>yellow; </a:t>
            </a:r>
            <a:r>
              <a:rPr lang="en-US" i="1" dirty="0"/>
              <a:t>30% green, 40% red and 30% yellow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2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Analyses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DA5120"/>
                </a:solidFill>
              </a:rPr>
              <a:t>Inferential </a:t>
            </a:r>
            <a:r>
              <a:rPr lang="en-US" sz="2400" b="1" dirty="0" smtClean="0">
                <a:solidFill>
                  <a:srgbClr val="DA5120"/>
                </a:solidFill>
              </a:rPr>
              <a:t>Statistics</a:t>
            </a:r>
          </a:p>
          <a:p>
            <a:pPr marL="0" indent="0">
              <a:buNone/>
            </a:pPr>
            <a:endParaRPr lang="en-US" sz="2400" b="1" dirty="0">
              <a:solidFill>
                <a:srgbClr val="DA5120"/>
              </a:solidFill>
            </a:endParaRPr>
          </a:p>
          <a:p>
            <a:pPr lvl="0"/>
            <a:r>
              <a:rPr lang="en-US" dirty="0"/>
              <a:t>Inferential statistics (e.g. probability, variance, and regression) help you make assumptions beyond the immediate data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>
                <a:solidFill>
                  <a:srgbClr val="DA5120"/>
                </a:solidFill>
              </a:rPr>
              <a:t>That is, they help you to be able to generalize to the overall population</a:t>
            </a:r>
            <a:r>
              <a:rPr lang="en-US" dirty="0" smtClean="0">
                <a:solidFill>
                  <a:srgbClr val="DA5120"/>
                </a:solidFill>
              </a:rPr>
              <a:t>.</a:t>
            </a:r>
          </a:p>
          <a:p>
            <a:pPr marL="0" lvl="0" indent="0" algn="ctr">
              <a:buNone/>
            </a:pPr>
            <a:endParaRPr lang="en-US" dirty="0">
              <a:solidFill>
                <a:srgbClr val="DA5120"/>
              </a:solidFill>
            </a:endParaRPr>
          </a:p>
          <a:p>
            <a:pPr lvl="0"/>
            <a:r>
              <a:rPr lang="en-US" dirty="0"/>
              <a:t>Inferential statistics allow you to take pieces of your data and use them to make assumptions about the entire set of data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Example: There are 500 apple trees, but you only look at 100. On those 5 trees, there are an average of 200 apples; ~40 green, ~60 red and ~100 yellow. 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If the sample is large enough and representative of the population, we can assume the rest of the trees look similar.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4F7D0B0-7E7B-4879-A888-F5F2D3156A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U Angle Theme">
  <a:themeElements>
    <a:clrScheme name="Custom 1">
      <a:dk1>
        <a:srgbClr val="043657"/>
      </a:dk1>
      <a:lt1>
        <a:sysClr val="window" lastClr="FFFFFF"/>
      </a:lt1>
      <a:dk2>
        <a:srgbClr val="043657"/>
      </a:dk2>
      <a:lt2>
        <a:srgbClr val="FFFFFF"/>
      </a:lt2>
      <a:accent1>
        <a:srgbClr val="57C1EA"/>
      </a:accent1>
      <a:accent2>
        <a:srgbClr val="83CDB8"/>
      </a:accent2>
      <a:accent3>
        <a:srgbClr val="E0E329"/>
      </a:accent3>
      <a:accent4>
        <a:srgbClr val="FCB24C"/>
      </a:accent4>
      <a:accent5>
        <a:srgbClr val="9264AA"/>
      </a:accent5>
      <a:accent6>
        <a:srgbClr val="FFD140"/>
      </a:accent6>
      <a:hlink>
        <a:srgbClr val="98C5EA"/>
      </a:hlink>
      <a:folHlink>
        <a:srgbClr val="838A8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ODU-PowerPoint_Angle-Theme</Template>
  <TotalTime>179</TotalTime>
  <Words>655</Words>
  <Application>Microsoft Office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Trebuchet MS</vt:lpstr>
      <vt:lpstr>Wingdings</vt:lpstr>
      <vt:lpstr>ODU Angle Theme</vt:lpstr>
      <vt:lpstr>Analyzing Data</vt:lpstr>
      <vt:lpstr>I Have Data. Now what?</vt:lpstr>
      <vt:lpstr>Before You Do Anything…SCRUB!</vt:lpstr>
      <vt:lpstr>Remember Your Objectives</vt:lpstr>
      <vt:lpstr>Remember Your Objectives</vt:lpstr>
      <vt:lpstr>What Kind of Data Have You Collected?</vt:lpstr>
      <vt:lpstr>What Is Your Research Question?</vt:lpstr>
      <vt:lpstr>Types of Analyses</vt:lpstr>
      <vt:lpstr>Types of Analyses</vt:lpstr>
      <vt:lpstr>Analysis Methods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ODU PRESENTATION</dc:title>
  <dc:creator>Spears, Kayla M.</dc:creator>
  <cp:lastModifiedBy>Ndandula, Rodin M.</cp:lastModifiedBy>
  <cp:revision>6</cp:revision>
  <dcterms:created xsi:type="dcterms:W3CDTF">2017-04-24T13:01:22Z</dcterms:created>
  <dcterms:modified xsi:type="dcterms:W3CDTF">2019-02-07T14:33:23Z</dcterms:modified>
</cp:coreProperties>
</file>