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8" r:id="rId2"/>
    <p:sldId id="299" r:id="rId3"/>
    <p:sldId id="286" r:id="rId4"/>
    <p:sldId id="296" r:id="rId5"/>
    <p:sldId id="261" r:id="rId6"/>
    <p:sldId id="288" r:id="rId7"/>
    <p:sldId id="278" r:id="rId8"/>
    <p:sldId id="281" r:id="rId9"/>
    <p:sldId id="266" r:id="rId10"/>
    <p:sldId id="265" r:id="rId11"/>
    <p:sldId id="275" r:id="rId12"/>
    <p:sldId id="289" r:id="rId13"/>
    <p:sldId id="280" r:id="rId14"/>
    <p:sldId id="290" r:id="rId15"/>
    <p:sldId id="291" r:id="rId16"/>
    <p:sldId id="272" r:id="rId17"/>
    <p:sldId id="267" r:id="rId18"/>
    <p:sldId id="292" r:id="rId19"/>
    <p:sldId id="293" r:id="rId20"/>
    <p:sldId id="294" r:id="rId21"/>
    <p:sldId id="295" r:id="rId22"/>
    <p:sldId id="297" r:id="rId23"/>
  </p:sldIdLst>
  <p:sldSz cx="12192000" cy="6858000"/>
  <p:notesSz cx="9307513" cy="6973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29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23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2104" y="2"/>
            <a:ext cx="4033256" cy="349905"/>
          </a:xfrm>
          <a:prstGeom prst="rect">
            <a:avLst/>
          </a:prstGeom>
        </p:spPr>
        <p:txBody>
          <a:bodyPr vert="horz" lIns="93024" tIns="46512" rIns="93024" bIns="46512" rtlCol="0"/>
          <a:lstStyle>
            <a:lvl1pPr algn="r">
              <a:defRPr sz="1200"/>
            </a:lvl1pPr>
          </a:lstStyle>
          <a:p>
            <a:fld id="{84F9241B-8E67-4A13-A093-478F35C7307C}" type="datetimeFigureOut">
              <a:rPr lang="en-US" smtClean="0"/>
              <a:t>1/30/18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23984"/>
            <a:ext cx="4033256" cy="349904"/>
          </a:xfrm>
          <a:prstGeom prst="rect">
            <a:avLst/>
          </a:prstGeom>
        </p:spPr>
        <p:txBody>
          <a:bodyPr vert="horz" lIns="93024" tIns="46512" rIns="93024" bIns="465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3557" y="6607004"/>
            <a:ext cx="4033256" cy="349904"/>
          </a:xfrm>
          <a:prstGeom prst="rect">
            <a:avLst/>
          </a:prstGeom>
        </p:spPr>
        <p:txBody>
          <a:bodyPr vert="horz" lIns="93024" tIns="46512" rIns="93024" bIns="46512" rtlCol="0" anchor="b"/>
          <a:lstStyle>
            <a:lvl1pPr algn="r">
              <a:defRPr sz="1200"/>
            </a:lvl1pPr>
          </a:lstStyle>
          <a:p>
            <a:fld id="{BC76D227-FA3A-4CD4-8F06-9B646F8A83A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" y="92499"/>
            <a:ext cx="1292754" cy="7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34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33256" cy="349905"/>
          </a:xfrm>
          <a:prstGeom prst="rect">
            <a:avLst/>
          </a:prstGeom>
        </p:spPr>
        <p:txBody>
          <a:bodyPr vert="horz" lIns="93024" tIns="46512" rIns="93024" bIns="465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104" y="2"/>
            <a:ext cx="4033256" cy="349905"/>
          </a:xfrm>
          <a:prstGeom prst="rect">
            <a:avLst/>
          </a:prstGeom>
        </p:spPr>
        <p:txBody>
          <a:bodyPr vert="horz" lIns="93024" tIns="46512" rIns="93024" bIns="46512" rtlCol="0"/>
          <a:lstStyle>
            <a:lvl1pPr algn="r">
              <a:defRPr sz="1200"/>
            </a:lvl1pPr>
          </a:lstStyle>
          <a:p>
            <a:fld id="{B5F8969B-F016-40CE-99CF-DFD791E60418}" type="datetimeFigureOut">
              <a:rPr lang="en-US" smtClean="0"/>
              <a:t>1/30/18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73125"/>
            <a:ext cx="4179887" cy="2352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4" tIns="46512" rIns="93024" bIns="465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752" y="3356183"/>
            <a:ext cx="7446010" cy="2745969"/>
          </a:xfrm>
          <a:prstGeom prst="rect">
            <a:avLst/>
          </a:prstGeom>
        </p:spPr>
        <p:txBody>
          <a:bodyPr vert="horz" lIns="93024" tIns="46512" rIns="93024" bIns="4651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23984"/>
            <a:ext cx="4033256" cy="349904"/>
          </a:xfrm>
          <a:prstGeom prst="rect">
            <a:avLst/>
          </a:prstGeom>
        </p:spPr>
        <p:txBody>
          <a:bodyPr vert="horz" lIns="93024" tIns="46512" rIns="93024" bIns="465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104" y="6623984"/>
            <a:ext cx="4033256" cy="349904"/>
          </a:xfrm>
          <a:prstGeom prst="rect">
            <a:avLst/>
          </a:prstGeom>
        </p:spPr>
        <p:txBody>
          <a:bodyPr vert="horz" lIns="93024" tIns="46512" rIns="93024" bIns="46512" rtlCol="0" anchor="b"/>
          <a:lstStyle>
            <a:lvl1pPr algn="r">
              <a:defRPr sz="1200"/>
            </a:lvl1pPr>
          </a:lstStyle>
          <a:p>
            <a:fld id="{8E4E0B0E-7423-4679-BEC3-E07D28DC8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0B0E-7423-4679-BEC3-E07D28DC8F3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4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4049611" y="4673600"/>
            <a:ext cx="8155089" cy="218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050393" y="0"/>
            <a:ext cx="8154307" cy="4711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57" y="2157250"/>
            <a:ext cx="7126013" cy="2143864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059936" cy="6858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00058" y="5136641"/>
            <a:ext cx="7126012" cy="11498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Picture 14" descr="ODU_sig_REV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057" y="372102"/>
            <a:ext cx="2081050" cy="874892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534400" y="764868"/>
            <a:ext cx="3098800" cy="430926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054348" y="4711700"/>
            <a:ext cx="8132064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81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85114" y="1468315"/>
            <a:ext cx="5645500" cy="4708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5645499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56579" y="1741488"/>
            <a:ext cx="5127625" cy="4179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620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85114" y="1468315"/>
            <a:ext cx="5645500" cy="4708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5645499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56579" y="1741488"/>
            <a:ext cx="5127625" cy="4179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762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with 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25" y="2287034"/>
            <a:ext cx="301752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225" y="941061"/>
            <a:ext cx="5360229" cy="15867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37885" y="2437744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25" y="-873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017409" y="-2654"/>
            <a:ext cx="3017520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6"/>
          </p:nvPr>
        </p:nvSpPr>
        <p:spPr>
          <a:xfrm>
            <a:off x="3155405" y="148258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017409" y="2285253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-111" y="4574940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017409" y="4573159"/>
            <a:ext cx="301752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1"/>
          </p:nvPr>
        </p:nvSpPr>
        <p:spPr>
          <a:xfrm>
            <a:off x="3154569" y="4720102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389225" y="2706995"/>
            <a:ext cx="5359863" cy="34967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254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with 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25" y="2287034"/>
            <a:ext cx="3017520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225" y="941061"/>
            <a:ext cx="5360229" cy="15867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37885" y="2437744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25" y="-873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017409" y="-2654"/>
            <a:ext cx="301752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6"/>
          </p:nvPr>
        </p:nvSpPr>
        <p:spPr>
          <a:xfrm>
            <a:off x="3155405" y="148258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017409" y="2285253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-111" y="4574940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017409" y="4573159"/>
            <a:ext cx="301752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1"/>
          </p:nvPr>
        </p:nvSpPr>
        <p:spPr>
          <a:xfrm>
            <a:off x="3154569" y="4720102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389225" y="2706995"/>
            <a:ext cx="5359863" cy="34967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076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with Title and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6034093" y="-2654"/>
            <a:ext cx="6157906" cy="6861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25" y="2287034"/>
            <a:ext cx="301752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225" y="941061"/>
            <a:ext cx="5360229" cy="15867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37885" y="2437744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25" y="-873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017409" y="-2654"/>
            <a:ext cx="3017520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6"/>
          </p:nvPr>
        </p:nvSpPr>
        <p:spPr>
          <a:xfrm>
            <a:off x="3155405" y="148258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017409" y="2285253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-111" y="4574940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017409" y="4573159"/>
            <a:ext cx="301752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1"/>
          </p:nvPr>
        </p:nvSpPr>
        <p:spPr>
          <a:xfrm>
            <a:off x="3154569" y="4720102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389225" y="2706995"/>
            <a:ext cx="5359863" cy="34967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Crown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23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with Title and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25" y="2287034"/>
            <a:ext cx="3017520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225" y="941061"/>
            <a:ext cx="5360229" cy="15867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37885" y="2437744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25" y="-873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017409" y="-2654"/>
            <a:ext cx="301752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6"/>
          </p:nvPr>
        </p:nvSpPr>
        <p:spPr>
          <a:xfrm>
            <a:off x="3155405" y="148258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017409" y="2285253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-111" y="4574940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017409" y="4573159"/>
            <a:ext cx="301752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1"/>
          </p:nvPr>
        </p:nvSpPr>
        <p:spPr>
          <a:xfrm>
            <a:off x="3154569" y="4720102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389225" y="2706995"/>
            <a:ext cx="5359863" cy="34967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8590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with Title and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25" y="2287034"/>
            <a:ext cx="301752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225" y="941061"/>
            <a:ext cx="5360229" cy="15867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37885" y="2437744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25" y="-873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017409" y="-2654"/>
            <a:ext cx="3017520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6"/>
          </p:nvPr>
        </p:nvSpPr>
        <p:spPr>
          <a:xfrm>
            <a:off x="3155405" y="148258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017409" y="2285253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-111" y="4574940"/>
            <a:ext cx="301752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017409" y="4573159"/>
            <a:ext cx="3017520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1"/>
          </p:nvPr>
        </p:nvSpPr>
        <p:spPr>
          <a:xfrm>
            <a:off x="3154569" y="4720102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389225" y="2706995"/>
            <a:ext cx="5359863" cy="34967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642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201144" cy="3982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23024" y="3982720"/>
            <a:ext cx="7468838" cy="2875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7447280" y="3982720"/>
            <a:ext cx="4743253" cy="287528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1573619"/>
            <a:ext cx="10319546" cy="2073348"/>
          </a:xfrm>
        </p:spPr>
        <p:txBody>
          <a:bodyPr anchor="ctr">
            <a:normAutofit/>
          </a:bodyPr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560" y="4426943"/>
            <a:ext cx="6332337" cy="1952592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23025" y="3971701"/>
            <a:ext cx="1219200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Picture 11" descr="Crown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29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201144" cy="3982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23024" y="3982720"/>
            <a:ext cx="7468838" cy="2875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7447280" y="3982720"/>
            <a:ext cx="4743253" cy="287528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1573619"/>
            <a:ext cx="10319546" cy="2073348"/>
          </a:xfrm>
        </p:spPr>
        <p:txBody>
          <a:bodyPr anchor="ctr">
            <a:normAutofit/>
          </a:bodyPr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560" y="4426943"/>
            <a:ext cx="6332337" cy="1952592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23025" y="3971701"/>
            <a:ext cx="1219200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60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201144" cy="3982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23024" y="3982720"/>
            <a:ext cx="7468838" cy="2875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7447280" y="3982720"/>
            <a:ext cx="4743253" cy="287528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1573619"/>
            <a:ext cx="10319546" cy="2073348"/>
          </a:xfrm>
        </p:spPr>
        <p:txBody>
          <a:bodyPr anchor="ctr">
            <a:normAutofit/>
          </a:bodyPr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560" y="4426943"/>
            <a:ext cx="6332337" cy="195259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23025" y="3971701"/>
            <a:ext cx="1219200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621" y="2409059"/>
            <a:ext cx="6862380" cy="230176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132064" y="0"/>
            <a:ext cx="4059936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0620" y="5016500"/>
            <a:ext cx="6875080" cy="12827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174" y="363088"/>
            <a:ext cx="3028586" cy="169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66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201144" cy="3982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23024" y="3982720"/>
            <a:ext cx="7468838" cy="2875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7447280" y="3982720"/>
            <a:ext cx="4743253" cy="287528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1573619"/>
            <a:ext cx="10319546" cy="2073348"/>
          </a:xfrm>
        </p:spPr>
        <p:txBody>
          <a:bodyPr anchor="ctr">
            <a:normAutofit/>
          </a:bodyPr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560" y="4426943"/>
            <a:ext cx="6332337" cy="1952592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23025" y="3971701"/>
            <a:ext cx="1219200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60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201144" cy="3982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23024" y="3982720"/>
            <a:ext cx="7468838" cy="2875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7447280" y="3982720"/>
            <a:ext cx="4743253" cy="287528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1573619"/>
            <a:ext cx="10319546" cy="2073348"/>
          </a:xfrm>
        </p:spPr>
        <p:txBody>
          <a:bodyPr anchor="ctr">
            <a:normAutofit/>
          </a:bodyPr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560" y="4426943"/>
            <a:ext cx="6332337" cy="195259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23025" y="3971701"/>
            <a:ext cx="1219200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68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05378" y="0"/>
            <a:ext cx="60899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46684" y="903890"/>
            <a:ext cx="7502770" cy="5332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69900" y="2722178"/>
            <a:ext cx="3479891" cy="351352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3510085" cy="202247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Crown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7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05378" y="0"/>
            <a:ext cx="608990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46684" y="903890"/>
            <a:ext cx="7502770" cy="5332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69900" y="2722178"/>
            <a:ext cx="3479891" cy="351352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3510085" cy="202247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Crown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3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12318" y="0"/>
            <a:ext cx="608990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46684" y="903890"/>
            <a:ext cx="7502770" cy="5332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69900" y="2722178"/>
            <a:ext cx="3479891" cy="351352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3510085" cy="202247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Crown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50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12318" y="0"/>
            <a:ext cx="608990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46684" y="903890"/>
            <a:ext cx="7502770" cy="5332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69900" y="2722178"/>
            <a:ext cx="3479891" cy="351352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3510085" cy="202247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Crown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28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05378" y="0"/>
            <a:ext cx="608990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46684" y="903890"/>
            <a:ext cx="7502770" cy="5332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69900" y="2722178"/>
            <a:ext cx="3479891" cy="351352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3510085" cy="202247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Crown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35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12318" y="0"/>
            <a:ext cx="608990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46684" y="903890"/>
            <a:ext cx="7502770" cy="5332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69900" y="2722178"/>
            <a:ext cx="3479891" cy="351352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3510085" cy="202247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Crown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9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ion - Content and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8789" y="0"/>
            <a:ext cx="4025356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6" y="365126"/>
            <a:ext cx="3314700" cy="1824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016567" y="0"/>
            <a:ext cx="4059935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39739" y="2453054"/>
            <a:ext cx="3314578" cy="375407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8450317" y="2764221"/>
            <a:ext cx="3298771" cy="346989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450317" y="861646"/>
            <a:ext cx="3298771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6153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Section - 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081018" y="0"/>
            <a:ext cx="4115498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907" y="365126"/>
            <a:ext cx="3314700" cy="1824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023181" y="0"/>
            <a:ext cx="4059935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525030" y="2453054"/>
            <a:ext cx="3314578" cy="375407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439616" y="2764221"/>
            <a:ext cx="3298771" cy="346989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439616" y="861646"/>
            <a:ext cx="3298771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 descr="Crown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7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89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Crown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60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screen Photo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201144" cy="3992197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338777" y="3982720"/>
            <a:ext cx="3871438" cy="28844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27571" y="3996332"/>
            <a:ext cx="396902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9"/>
          </p:nvPr>
        </p:nvSpPr>
        <p:spPr>
          <a:xfrm>
            <a:off x="441325" y="5020235"/>
            <a:ext cx="7484969" cy="12773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725647" y="4283175"/>
            <a:ext cx="3021210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itle 14"/>
          <p:cNvSpPr>
            <a:spLocks noGrp="1"/>
          </p:cNvSpPr>
          <p:nvPr>
            <p:ph type="title"/>
          </p:nvPr>
        </p:nvSpPr>
        <p:spPr>
          <a:xfrm>
            <a:off x="439616" y="4257302"/>
            <a:ext cx="7460160" cy="6209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1967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Widescreen Photo and Conten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201144" cy="3992197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338777" y="3982720"/>
            <a:ext cx="3871438" cy="2884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27571" y="3996332"/>
            <a:ext cx="396902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16"/>
          <p:cNvSpPr>
            <a:spLocks noGrp="1"/>
          </p:cNvSpPr>
          <p:nvPr>
            <p:ph sz="quarter" idx="19"/>
          </p:nvPr>
        </p:nvSpPr>
        <p:spPr>
          <a:xfrm>
            <a:off x="441325" y="5020235"/>
            <a:ext cx="7484969" cy="12773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725647" y="4283175"/>
            <a:ext cx="3021210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itle 14"/>
          <p:cNvSpPr>
            <a:spLocks noGrp="1"/>
          </p:cNvSpPr>
          <p:nvPr>
            <p:ph type="title"/>
          </p:nvPr>
        </p:nvSpPr>
        <p:spPr>
          <a:xfrm>
            <a:off x="439616" y="4257302"/>
            <a:ext cx="7460160" cy="6209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698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screen Photo and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201144" cy="3992197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338777" y="3982720"/>
            <a:ext cx="3871438" cy="28844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27571" y="3996332"/>
            <a:ext cx="396902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16"/>
          <p:cNvSpPr>
            <a:spLocks noGrp="1"/>
          </p:cNvSpPr>
          <p:nvPr>
            <p:ph sz="quarter" idx="19"/>
          </p:nvPr>
        </p:nvSpPr>
        <p:spPr>
          <a:xfrm>
            <a:off x="441325" y="5020235"/>
            <a:ext cx="7484969" cy="12773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725647" y="4283175"/>
            <a:ext cx="3021210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4"/>
          <p:cNvSpPr>
            <a:spLocks noGrp="1"/>
          </p:cNvSpPr>
          <p:nvPr>
            <p:ph type="title"/>
          </p:nvPr>
        </p:nvSpPr>
        <p:spPr>
          <a:xfrm>
            <a:off x="439616" y="4257302"/>
            <a:ext cx="7460160" cy="6209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5599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screen Photo and Content -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201144" cy="3992197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338777" y="3982720"/>
            <a:ext cx="3871438" cy="28844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27571" y="3996332"/>
            <a:ext cx="396902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Content Placeholder 16"/>
          <p:cNvSpPr>
            <a:spLocks noGrp="1"/>
          </p:cNvSpPr>
          <p:nvPr>
            <p:ph sz="quarter" idx="19"/>
          </p:nvPr>
        </p:nvSpPr>
        <p:spPr>
          <a:xfrm>
            <a:off x="441325" y="5020235"/>
            <a:ext cx="7484969" cy="12773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725647" y="4283175"/>
            <a:ext cx="3021210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4"/>
          <p:cNvSpPr>
            <a:spLocks noGrp="1"/>
          </p:cNvSpPr>
          <p:nvPr>
            <p:ph type="title"/>
          </p:nvPr>
        </p:nvSpPr>
        <p:spPr>
          <a:xfrm>
            <a:off x="439616" y="4257302"/>
            <a:ext cx="7460160" cy="6209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5599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screen Photo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201144" cy="3992197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338777" y="3982720"/>
            <a:ext cx="3871438" cy="28844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27571" y="3996332"/>
            <a:ext cx="396902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16"/>
          <p:cNvSpPr>
            <a:spLocks noGrp="1"/>
          </p:cNvSpPr>
          <p:nvPr>
            <p:ph sz="quarter" idx="19"/>
          </p:nvPr>
        </p:nvSpPr>
        <p:spPr>
          <a:xfrm>
            <a:off x="441325" y="5020235"/>
            <a:ext cx="7484969" cy="12773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725647" y="4283175"/>
            <a:ext cx="3021210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4"/>
          <p:cNvSpPr>
            <a:spLocks noGrp="1"/>
          </p:cNvSpPr>
          <p:nvPr>
            <p:ph type="title"/>
          </p:nvPr>
        </p:nvSpPr>
        <p:spPr>
          <a:xfrm>
            <a:off x="439616" y="4257302"/>
            <a:ext cx="7460160" cy="6209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5599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screen Photo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201144" cy="3992197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338777" y="3982720"/>
            <a:ext cx="3871438" cy="28844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27571" y="3996332"/>
            <a:ext cx="396902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16"/>
          <p:cNvSpPr>
            <a:spLocks noGrp="1"/>
          </p:cNvSpPr>
          <p:nvPr>
            <p:ph sz="quarter" idx="19"/>
          </p:nvPr>
        </p:nvSpPr>
        <p:spPr>
          <a:xfrm>
            <a:off x="441325" y="5020235"/>
            <a:ext cx="7484969" cy="12773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725647" y="4283175"/>
            <a:ext cx="3021210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4"/>
          <p:cNvSpPr>
            <a:spLocks noGrp="1"/>
          </p:cNvSpPr>
          <p:nvPr>
            <p:ph type="title"/>
          </p:nvPr>
        </p:nvSpPr>
        <p:spPr>
          <a:xfrm>
            <a:off x="439616" y="4257302"/>
            <a:ext cx="7460160" cy="6209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5599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3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6516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rown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9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ideba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39004" y="0"/>
            <a:ext cx="4059936" cy="3484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39004" y="3478265"/>
            <a:ext cx="4059936" cy="33797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7373425" cy="9713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7373425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74075" y="735691"/>
            <a:ext cx="3275013" cy="2478088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32064" y="3462684"/>
            <a:ext cx="405847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 descr="Crown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ideba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139004" y="0"/>
            <a:ext cx="4059936" cy="3484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39004" y="3478265"/>
            <a:ext cx="4059936" cy="33797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7373425" cy="9713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7373425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74075" y="735691"/>
            <a:ext cx="3275013" cy="2478088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32064" y="3462684"/>
            <a:ext cx="405847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 descr="Crown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9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ideba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139004" y="0"/>
            <a:ext cx="4059936" cy="3484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39004" y="3478265"/>
            <a:ext cx="4059936" cy="33797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7373425" cy="9713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7373425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74075" y="735691"/>
            <a:ext cx="3275013" cy="2478088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32064" y="3462684"/>
            <a:ext cx="405847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 descr="Crown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5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idebar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132064" y="0"/>
            <a:ext cx="4059936" cy="3484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39004" y="3478265"/>
            <a:ext cx="4059936" cy="33797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7373425" cy="9713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7373425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74075" y="735691"/>
            <a:ext cx="3275013" cy="2478088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32064" y="3462684"/>
            <a:ext cx="405847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 descr="Crown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ideba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139004" y="0"/>
            <a:ext cx="4059936" cy="3484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39004" y="3478265"/>
            <a:ext cx="4059936" cy="33797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7373425" cy="9713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7373425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74075" y="735691"/>
            <a:ext cx="3275013" cy="2478088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32064" y="3462684"/>
            <a:ext cx="405847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 descr="Crown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6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ideba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139004" y="0"/>
            <a:ext cx="4059936" cy="34848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39004" y="3478265"/>
            <a:ext cx="4059936" cy="33797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7373425" cy="9713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7373425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74075" y="735691"/>
            <a:ext cx="3275013" cy="2478088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32064" y="3462684"/>
            <a:ext cx="405847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 descr="Crown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326" y="277408"/>
            <a:ext cx="430170" cy="3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4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jpe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11309839" cy="971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615" y="1468315"/>
            <a:ext cx="11309839" cy="4708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ownBIG.jpg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954" y="215128"/>
            <a:ext cx="584998" cy="4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50" r:id="rId3"/>
    <p:sldLayoutId id="2147483661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700" r:id="rId10"/>
    <p:sldLayoutId id="2147483666" r:id="rId11"/>
    <p:sldLayoutId id="2147483668" r:id="rId12"/>
    <p:sldLayoutId id="2147483674" r:id="rId13"/>
    <p:sldLayoutId id="2147483675" r:id="rId14"/>
    <p:sldLayoutId id="2147483676" r:id="rId15"/>
    <p:sldLayoutId id="2147483677" r:id="rId16"/>
    <p:sldLayoutId id="2147483659" r:id="rId17"/>
    <p:sldLayoutId id="2147483679" r:id="rId18"/>
    <p:sldLayoutId id="2147483680" r:id="rId19"/>
    <p:sldLayoutId id="2147483681" r:id="rId20"/>
    <p:sldLayoutId id="2147483682" r:id="rId21"/>
    <p:sldLayoutId id="2147483657" r:id="rId22"/>
    <p:sldLayoutId id="2147483687" r:id="rId23"/>
    <p:sldLayoutId id="2147483683" r:id="rId24"/>
    <p:sldLayoutId id="2147483684" r:id="rId25"/>
    <p:sldLayoutId id="2147483685" r:id="rId26"/>
    <p:sldLayoutId id="2147483686" r:id="rId27"/>
    <p:sldLayoutId id="2147483658" r:id="rId28"/>
    <p:sldLayoutId id="2147483665" r:id="rId29"/>
    <p:sldLayoutId id="2147483693" r:id="rId30"/>
    <p:sldLayoutId id="2147483694" r:id="rId31"/>
    <p:sldLayoutId id="2147483698" r:id="rId32"/>
    <p:sldLayoutId id="2147483697" r:id="rId33"/>
    <p:sldLayoutId id="2147483696" r:id="rId34"/>
    <p:sldLayoutId id="2147483695" r:id="rId35"/>
    <p:sldLayoutId id="2147483699" r:id="rId36"/>
    <p:sldLayoutId id="2147483654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www.youtube.com/watch?v=9vvEIZxzKM8&amp;index=2&amp;list=UUyBVhUr_y02b-nm2L6SyBJQ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480179"/>
            <a:ext cx="8323662" cy="2301766"/>
          </a:xfrm>
          <a:solidFill>
            <a:schemeClr val="accent1"/>
          </a:solidFill>
        </p:spPr>
        <p:txBody>
          <a:bodyPr/>
          <a:lstStyle/>
          <a:p>
            <a:pPr algn="r"/>
            <a:r>
              <a:rPr lang="en-US" dirty="0"/>
              <a:t>	Is an ODU MBA right for me?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3663" y="-7804"/>
            <a:ext cx="3772551" cy="687017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819465" y="5434156"/>
            <a:ext cx="3458779" cy="13618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September 22, 2017</a:t>
            </a:r>
          </a:p>
        </p:txBody>
      </p:sp>
    </p:spTree>
    <p:extLst>
      <p:ext uri="{BB962C8B-B14F-4D97-AF65-F5344CB8AC3E}">
        <p14:creationId xmlns:p14="http://schemas.microsoft.com/office/powerpoint/2010/main" val="2468756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534" y="0"/>
            <a:ext cx="457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Curriculum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/>
              <a:t>How is it done?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What if I want to specialize?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8450317" y="2124892"/>
            <a:ext cx="3298771" cy="4109222"/>
          </a:xfrm>
        </p:spPr>
        <p:txBody>
          <a:bodyPr>
            <a:noAutofit/>
          </a:bodyPr>
          <a:lstStyle/>
          <a:p>
            <a:r>
              <a:rPr lang="en-US" sz="1600" dirty="0"/>
              <a:t>Project Management</a:t>
            </a:r>
          </a:p>
          <a:p>
            <a:r>
              <a:rPr lang="en-US" sz="1600" dirty="0"/>
              <a:t>Business Analytics and Big Data</a:t>
            </a:r>
          </a:p>
          <a:p>
            <a:r>
              <a:rPr lang="en-US" sz="1600" dirty="0"/>
              <a:t>Cyber security</a:t>
            </a:r>
          </a:p>
          <a:p>
            <a:r>
              <a:rPr lang="en-US" sz="1600" dirty="0"/>
              <a:t>Health Sciences Executive Certificate</a:t>
            </a:r>
          </a:p>
          <a:p>
            <a:r>
              <a:rPr lang="en-US" sz="1600" dirty="0"/>
              <a:t>Maritime Ports and Logistics Management (</a:t>
            </a:r>
            <a:r>
              <a:rPr lang="en-US" sz="1600" dirty="0">
                <a:hlinkClick r:id="rId4"/>
              </a:rPr>
              <a:t>video</a:t>
            </a:r>
            <a:r>
              <a:rPr lang="en-US" sz="1600" dirty="0"/>
              <a:t>)</a:t>
            </a:r>
          </a:p>
          <a:p>
            <a:r>
              <a:rPr lang="en-US" sz="1600" dirty="0"/>
              <a:t>Public Procurement and Contract Management</a:t>
            </a:r>
          </a:p>
          <a:p>
            <a:r>
              <a:rPr lang="en-US" sz="1600" dirty="0"/>
              <a:t>Public Administration and Policy</a:t>
            </a:r>
          </a:p>
          <a:p>
            <a:r>
              <a:rPr lang="en-US" sz="1600" dirty="0"/>
              <a:t>Modeling and Simulation</a:t>
            </a:r>
          </a:p>
          <a:p>
            <a:r>
              <a:rPr lang="en-US" sz="1600" dirty="0"/>
              <a:t>Engineering Management</a:t>
            </a:r>
          </a:p>
          <a:p>
            <a:r>
              <a:rPr lang="en-US" sz="1600" dirty="0"/>
              <a:t>Homeland Security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8450317" y="443630"/>
            <a:ext cx="3298771" cy="1780338"/>
          </a:xfrm>
        </p:spPr>
        <p:txBody>
          <a:bodyPr>
            <a:normAutofit/>
          </a:bodyPr>
          <a:lstStyle/>
          <a:p>
            <a:r>
              <a:rPr lang="en-US" dirty="0"/>
              <a:t>Popular specializations</a:t>
            </a:r>
          </a:p>
        </p:txBody>
      </p:sp>
    </p:spTree>
    <p:extLst>
      <p:ext uri="{BB962C8B-B14F-4D97-AF65-F5344CB8AC3E}">
        <p14:creationId xmlns:p14="http://schemas.microsoft.com/office/powerpoint/2010/main" val="2341177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ODU_Dragas_82_17_33_F_v2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9616" y="4257302"/>
            <a:ext cx="7460160" cy="620991"/>
          </a:xfrm>
        </p:spPr>
        <p:txBody>
          <a:bodyPr/>
          <a:lstStyle/>
          <a:p>
            <a:r>
              <a:rPr lang="en-US" dirty="0"/>
              <a:t>Students and Alumni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Global Representation – Enhanced by Online</a:t>
            </a:r>
          </a:p>
          <a:p>
            <a:r>
              <a:rPr lang="en-US" dirty="0"/>
              <a:t>Accomplished before and after graduation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Nearly 200 </a:t>
            </a:r>
            <a:r>
              <a:rPr lang="en-US" b="1" dirty="0"/>
              <a:t>students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Approaching 4000 </a:t>
            </a:r>
            <a:r>
              <a:rPr lang="en-US" b="1" dirty="0"/>
              <a:t>alumni </a:t>
            </a:r>
            <a:r>
              <a:rPr lang="en-US" dirty="0"/>
              <a:t>around the globe.</a:t>
            </a:r>
          </a:p>
        </p:txBody>
      </p:sp>
    </p:spTree>
    <p:extLst>
      <p:ext uri="{BB962C8B-B14F-4D97-AF65-F5344CB8AC3E}">
        <p14:creationId xmlns:p14="http://schemas.microsoft.com/office/powerpoint/2010/main" val="4052638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7 nationalities represented in MBA, 97 at ODU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n-US" dirty="0"/>
              <a:t>23% affiliated with military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r>
              <a:rPr lang="en-US" dirty="0"/>
              <a:t>Most graduate within 3 years.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6389225" y="2159939"/>
            <a:ext cx="5359863" cy="4043812"/>
          </a:xfrm>
        </p:spPr>
        <p:txBody>
          <a:bodyPr>
            <a:normAutofit/>
          </a:bodyPr>
          <a:lstStyle/>
          <a:p>
            <a:r>
              <a:rPr lang="en-US" dirty="0"/>
              <a:t>Fall 2016 class by the numbers</a:t>
            </a:r>
          </a:p>
          <a:p>
            <a:pPr lvl="1"/>
            <a:r>
              <a:rPr lang="en-US" dirty="0"/>
              <a:t>41 enrolled = 18 male + 23 female</a:t>
            </a:r>
          </a:p>
          <a:p>
            <a:pPr lvl="1"/>
            <a:r>
              <a:rPr lang="en-US" dirty="0"/>
              <a:t>9 out of state</a:t>
            </a:r>
          </a:p>
          <a:p>
            <a:pPr lvl="1"/>
            <a:r>
              <a:rPr lang="en-US" dirty="0"/>
              <a:t>Average age = 30</a:t>
            </a:r>
          </a:p>
          <a:p>
            <a:pPr lvl="1"/>
            <a:r>
              <a:rPr lang="en-US" dirty="0"/>
              <a:t>Average work experience = 9.47</a:t>
            </a:r>
          </a:p>
          <a:p>
            <a:pPr lvl="1"/>
            <a:r>
              <a:rPr lang="en-US" dirty="0"/>
              <a:t>Average UG GPA = 3.3</a:t>
            </a:r>
          </a:p>
          <a:p>
            <a:pPr lvl="1"/>
            <a:r>
              <a:rPr lang="en-US" dirty="0"/>
              <a:t>Average GMAT = 536</a:t>
            </a:r>
          </a:p>
          <a:p>
            <a:r>
              <a:rPr lang="en-US" dirty="0"/>
              <a:t>Total Enrollment</a:t>
            </a:r>
          </a:p>
          <a:p>
            <a:pPr lvl="1"/>
            <a:r>
              <a:rPr lang="en-US" dirty="0"/>
              <a:t>12.1% of students attend full-time</a:t>
            </a:r>
          </a:p>
          <a:p>
            <a:pPr lvl="1"/>
            <a:r>
              <a:rPr lang="en-US" dirty="0"/>
              <a:t>28% FT students are international</a:t>
            </a:r>
          </a:p>
          <a:p>
            <a:pPr lvl="1"/>
            <a:r>
              <a:rPr lang="en-US" dirty="0"/>
              <a:t>44% female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3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11309839" cy="40011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From where do our students come </a:t>
            </a:r>
            <a:br>
              <a:rPr lang="en-US" sz="2400" dirty="0"/>
            </a:br>
            <a:r>
              <a:rPr lang="en-US" sz="2400" dirty="0"/>
              <a:t>and where do they go…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06254" y="6356351"/>
            <a:ext cx="2743200" cy="150406"/>
          </a:xfrm>
        </p:spPr>
        <p:txBody>
          <a:bodyPr/>
          <a:lstStyle/>
          <a:p>
            <a:fld id="{D4F7D0B0-7E7B-4879-A888-F5F2D3156A72}" type="slidenum">
              <a:rPr lang="en-US" sz="1050" smtClean="0"/>
              <a:t>13</a:t>
            </a:fld>
            <a:endParaRPr 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167054" y="904241"/>
            <a:ext cx="11582400" cy="5953760"/>
          </a:xfrm>
          <a:prstGeom prst="rect">
            <a:avLst/>
          </a:prstGeom>
          <a:noFill/>
        </p:spPr>
        <p:txBody>
          <a:bodyPr wrap="square" numCol="3" rtlCol="0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Accenture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Adaptive Aerospace Group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ADS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Alpha Solutions Corp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Anthem BCBS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Armstrong World Industries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Avis Budget Group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BayPort Credit Union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BB&amp;T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Bon Secour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Booz Allen Hamilton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Branscome, Inc.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CACI International Inc.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Canon Virginia Inc.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Capital Group Companies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Cegedim Dendrite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Chartway Federal Credit Union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CHKD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Citicorp Finance Ltd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City of Chesapeake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City of Hampton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City of Norfolk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CMA-CGM America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Coca Cola Enterprises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Dal Tile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Dollar Tree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Dominion Enterprises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Dominion Power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Earl Industries, LLC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Echostorm, Inc.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Eli Lilly &amp; Company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Fulton Bank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Gannett Media Technology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GEICO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General Dynamics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Hampton Roads Sanitation District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Hermes Abrasives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Huntington Ingalls Industries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Issues and Answers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L-3 Communications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Liebherr Mining Equipment Company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LifeNet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Lockheed Martin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Maersk Line Limited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Merck &amp; Co. Inc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Miller Oil Co.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Mythics, Inc.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NASA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NATO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Newport News Public Schools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Norfolk Naval Shipyard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Norfolk Public Schools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Norfolk Southern Corp.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Novonics Corp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Old Dominion University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Old Point National Bank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Operation Smile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PAPCO Oil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Portfolio Recovery Assoc.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Real Estate Info Network Inc.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Riverside Health System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SAIC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Sentara Healthcare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Spirit of Norfolk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Stihl, Inc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Supreme Court of VA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Sysco Hampton Roads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The New York Times Shared Service Ctr.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The Virginian-Pilot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TowneBank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UBS Financial Services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Unilever US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URS Corp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VDOT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Verizon Communications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Virginia Port Authority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Zim American Intl Shipping Co.</a:t>
            </a:r>
          </a:p>
        </p:txBody>
      </p:sp>
    </p:spTree>
    <p:extLst>
      <p:ext uri="{BB962C8B-B14F-4D97-AF65-F5344CB8AC3E}">
        <p14:creationId xmlns:p14="http://schemas.microsoft.com/office/powerpoint/2010/main" val="1133912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225" y="322752"/>
            <a:ext cx="5360229" cy="1586732"/>
          </a:xfrm>
        </p:spPr>
        <p:txBody>
          <a:bodyPr/>
          <a:lstStyle/>
          <a:p>
            <a:r>
              <a:rPr lang="en-US" dirty="0"/>
              <a:t>Distinguished Alumni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dirty="0"/>
              <a:t>Aubrey Layne</a:t>
            </a:r>
          </a:p>
          <a:p>
            <a:pPr lvl="1">
              <a:buClr>
                <a:schemeClr val="tx2"/>
              </a:buClr>
            </a:pPr>
            <a:r>
              <a:rPr lang="en-US" dirty="0"/>
              <a:t>VA Secretary of Transportation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n-US" dirty="0"/>
              <a:t>Betsy Duke</a:t>
            </a:r>
          </a:p>
          <a:p>
            <a:pPr lvl="1"/>
            <a:r>
              <a:rPr lang="en-US" dirty="0"/>
              <a:t>Wells Fargo Board Chair</a:t>
            </a:r>
          </a:p>
          <a:p>
            <a:pPr lvl="1"/>
            <a:r>
              <a:rPr lang="en-US" dirty="0"/>
              <a:t>Retired Fed Board Gov.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7409" y="2281566"/>
            <a:ext cx="3017632" cy="2293374"/>
          </a:xfrm>
        </p:spPr>
      </p:pic>
      <p:sp>
        <p:nvSpPr>
          <p:cNvPr id="9" name="Content Placeholder 8"/>
          <p:cNvSpPr>
            <a:spLocks noGrp="1"/>
          </p:cNvSpPr>
          <p:nvPr>
            <p:ph sz="half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Chris Pantoya</a:t>
            </a:r>
          </a:p>
          <a:p>
            <a:pPr lvl="1"/>
            <a:r>
              <a:rPr lang="en-US" dirty="0"/>
              <a:t>Sr VP of mobile strategy for the NBA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6125790" y="1349830"/>
            <a:ext cx="5913809" cy="5507268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Marsha Hudgins – CEO, Hudgins Contracting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Gregory A. Lumsden – Chair, Yakkertech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D.R. (Rick) Wyatt – VP &amp; Treas., Huntington Ingalls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John Sanderson – EVP &amp; Pres., BorgWarner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Peter Yngwe – Managing Partner, Yngwe &amp; Partners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Kenneth W. Dobbins – Pres., Southeast Missouri State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Melissa Buffington – Principal, Melissa Buffington Consulting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Ryan P. Williams – Sr. Dir., Nickelodeon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Martin Schwarz – SVP, Stern Value Mgmt.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Dwayne Blake – VP, Huntington Ingalls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Bryan Cuffee – VP, Gold Key / PHR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Bruce Bradley – Pres., Landmark Communications (retired)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Larry Kittelberger – SVP, Honeywell (retired)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591"/>
            <a:ext cx="3017409" cy="2282157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24" y="41438"/>
            <a:ext cx="2490650" cy="2178017"/>
          </a:xfrm>
        </p:spPr>
      </p:pic>
      <p:sp>
        <p:nvSpPr>
          <p:cNvPr id="7" name="Rectangle 6"/>
          <p:cNvSpPr/>
          <p:nvPr/>
        </p:nvSpPr>
        <p:spPr>
          <a:xfrm>
            <a:off x="0" y="4574940"/>
            <a:ext cx="3017409" cy="2282157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307173" y="4567036"/>
            <a:ext cx="2402951" cy="2290061"/>
          </a:xfrm>
        </p:spPr>
      </p:pic>
    </p:spTree>
    <p:extLst>
      <p:ext uri="{BB962C8B-B14F-4D97-AF65-F5344CB8AC3E}">
        <p14:creationId xmlns:p14="http://schemas.microsoft.com/office/powerpoint/2010/main" val="1830475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Enrichment &amp; Connections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31" y="1052708"/>
            <a:ext cx="5849758" cy="38066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Strome Entrepreneurial Center</a:t>
            </a:r>
          </a:p>
          <a:p>
            <a:r>
              <a:rPr lang="en-US" dirty="0"/>
              <a:t>Lumsden Trading Room</a:t>
            </a:r>
          </a:p>
          <a:p>
            <a:r>
              <a:rPr lang="en-US" dirty="0"/>
              <a:t>Jensen Communication Lab</a:t>
            </a:r>
          </a:p>
          <a:p>
            <a:r>
              <a:rPr lang="en-US" dirty="0"/>
              <a:t>Company Projects</a:t>
            </a:r>
          </a:p>
          <a:p>
            <a:r>
              <a:rPr lang="en-US" dirty="0"/>
              <a:t>MBA Student Association </a:t>
            </a:r>
          </a:p>
          <a:p>
            <a:r>
              <a:rPr lang="en-US" dirty="0"/>
              <a:t>Propeller Club</a:t>
            </a:r>
          </a:p>
          <a:p>
            <a:r>
              <a:rPr lang="en-US" dirty="0"/>
              <a:t>Landmark Speakers</a:t>
            </a:r>
          </a:p>
          <a:p>
            <a:r>
              <a:rPr lang="en-US" dirty="0"/>
              <a:t>Enactus</a:t>
            </a:r>
          </a:p>
          <a:p>
            <a:r>
              <a:rPr lang="en-US" dirty="0"/>
              <a:t>Student Chapters various fields</a:t>
            </a:r>
          </a:p>
          <a:p>
            <a:r>
              <a:rPr lang="en-US" dirty="0"/>
              <a:t>300+ clubs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5131" y="4859380"/>
            <a:ext cx="5849757" cy="1862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Bloomberg Trading Room</a:t>
            </a:r>
          </a:p>
          <a:p>
            <a:pPr algn="ctr"/>
            <a:endParaRPr lang="en-US" dirty="0"/>
          </a:p>
          <a:p>
            <a:pPr algn="ctr"/>
            <a:r>
              <a:rPr lang="en-US" sz="1600" b="1" i="1" dirty="0"/>
              <a:t>Most terminals in VA &amp; one of the largest in the Nation!</a:t>
            </a:r>
          </a:p>
          <a:p>
            <a:pPr algn="ctr"/>
            <a:r>
              <a:rPr lang="en-US" sz="1600" b="1" i="1" dirty="0"/>
              <a:t>The most students Bloomberg “BMC” certified in VA!</a:t>
            </a:r>
          </a:p>
        </p:txBody>
      </p:sp>
    </p:spTree>
    <p:extLst>
      <p:ext uri="{BB962C8B-B14F-4D97-AF65-F5344CB8AC3E}">
        <p14:creationId xmlns:p14="http://schemas.microsoft.com/office/powerpoint/2010/main" val="2987464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886" y="0"/>
            <a:ext cx="4554940" cy="6858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25030" y="1904414"/>
            <a:ext cx="3314578" cy="3754071"/>
          </a:xfrm>
        </p:spPr>
        <p:txBody>
          <a:bodyPr/>
          <a:lstStyle/>
          <a:p>
            <a:r>
              <a:rPr lang="en-US" dirty="0"/>
              <a:t>State of the Art Technology</a:t>
            </a:r>
          </a:p>
          <a:p>
            <a:r>
              <a:rPr lang="en-US" dirty="0"/>
              <a:t>24/7 Tech support</a:t>
            </a:r>
          </a:p>
          <a:p>
            <a:r>
              <a:rPr lang="en-US" dirty="0"/>
              <a:t>Online Orientation</a:t>
            </a:r>
          </a:p>
          <a:p>
            <a:r>
              <a:rPr lang="en-US" dirty="0"/>
              <a:t>Equity, Accessibility &amp; Diversity Resources</a:t>
            </a:r>
          </a:p>
          <a:p>
            <a:r>
              <a:rPr lang="en-US" dirty="0"/>
              <a:t>Lynda – online training library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39315" y="60457"/>
            <a:ext cx="3298771" cy="178033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Services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8128459" y="47387"/>
            <a:ext cx="3298771" cy="1780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b="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None/>
              <a:defRPr sz="180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sz="160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None/>
              <a:defRPr sz="160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Tools &amp; Resources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82070" y="1901252"/>
            <a:ext cx="3314578" cy="3754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Entrepreneurship and Innovation Centers</a:t>
            </a:r>
          </a:p>
          <a:p>
            <a:r>
              <a:rPr lang="en-US" dirty="0">
                <a:solidFill>
                  <a:schemeClr val="tx2"/>
                </a:solidFill>
              </a:rPr>
              <a:t>Career Development:  In-Person or Online</a:t>
            </a:r>
          </a:p>
          <a:p>
            <a:r>
              <a:rPr lang="en-US" dirty="0">
                <a:solidFill>
                  <a:schemeClr val="tx2"/>
                </a:solidFill>
              </a:rPr>
              <a:t>Designated MBA Lounge &amp; Conference Room</a:t>
            </a:r>
          </a:p>
          <a:p>
            <a:r>
              <a:rPr lang="en-US" dirty="0">
                <a:solidFill>
                  <a:schemeClr val="tx2"/>
                </a:solidFill>
              </a:rPr>
              <a:t>Counseling and Support Services</a:t>
            </a:r>
          </a:p>
          <a:p>
            <a:r>
              <a:rPr lang="en-US" dirty="0">
                <a:solidFill>
                  <a:schemeClr val="tx2"/>
                </a:solidFill>
              </a:rPr>
              <a:t>Faculty Office Hours offered on-campus and online</a:t>
            </a:r>
          </a:p>
          <a:p>
            <a:r>
              <a:rPr lang="en-US" dirty="0">
                <a:solidFill>
                  <a:schemeClr val="tx2"/>
                </a:solidFill>
              </a:rPr>
              <a:t>Academic Advising available: on-campus, online, email and phone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44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7699389" cy="971306"/>
          </a:xfrm>
        </p:spPr>
        <p:txBody>
          <a:bodyPr>
            <a:noAutofit/>
          </a:bodyPr>
          <a:lstStyle/>
          <a:p>
            <a:r>
              <a:rPr lang="en-US" dirty="0"/>
              <a:t>Endless Involvement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Greatest Value of a MBA is the Network You Build!</a:t>
            </a:r>
          </a:p>
          <a:p>
            <a:r>
              <a:rPr lang="en-US" dirty="0"/>
              <a:t>Arts</a:t>
            </a:r>
          </a:p>
          <a:p>
            <a:r>
              <a:rPr lang="en-US" dirty="0"/>
              <a:t>Athletics</a:t>
            </a:r>
          </a:p>
          <a:p>
            <a:r>
              <a:rPr lang="en-US" dirty="0"/>
              <a:t>Clubs</a:t>
            </a:r>
          </a:p>
          <a:p>
            <a:r>
              <a:rPr lang="en-US" dirty="0"/>
              <a:t>Concerts</a:t>
            </a:r>
          </a:p>
          <a:p>
            <a:r>
              <a:rPr lang="en-US" dirty="0"/>
              <a:t>Libraries</a:t>
            </a:r>
          </a:p>
          <a:p>
            <a:r>
              <a:rPr lang="en-US" b="1" i="1" dirty="0"/>
              <a:t>MBAA</a:t>
            </a:r>
          </a:p>
          <a:p>
            <a:r>
              <a:rPr lang="en-US" dirty="0"/>
              <a:t>National Speaking Events</a:t>
            </a:r>
          </a:p>
          <a:p>
            <a:r>
              <a:rPr lang="en-US" dirty="0"/>
              <a:t>Planetarium</a:t>
            </a:r>
          </a:p>
          <a:p>
            <a:r>
              <a:rPr lang="en-US" dirty="0"/>
              <a:t>Research Centers</a:t>
            </a:r>
          </a:p>
          <a:p>
            <a:r>
              <a:rPr lang="en-US" dirty="0"/>
              <a:t>Webinars</a:t>
            </a:r>
          </a:p>
          <a:p>
            <a:pPr lvl="1"/>
            <a:r>
              <a:rPr lang="en-US" i="1" dirty="0"/>
              <a:t>Yes, even online students have access to University activities, resources and venues!</a:t>
            </a:r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004" y="3645656"/>
            <a:ext cx="4059936" cy="304495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feel of a private school class, with the activities of a metropolitan university.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92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Accolades &amp; Recognition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#108 Best Part-Time MBA Program</a:t>
            </a:r>
          </a:p>
          <a:p>
            <a:pPr lvl="1"/>
            <a:r>
              <a:rPr lang="en-US" dirty="0"/>
              <a:t>2018 U.S. News &amp; World Report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#55 Best Online MBA Program</a:t>
            </a:r>
          </a:p>
          <a:p>
            <a:pPr lvl="1"/>
            <a:r>
              <a:rPr lang="en-US" dirty="0"/>
              <a:t>2017 U.S. News &amp; World Report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#16 Best Online MBA Degree</a:t>
            </a:r>
          </a:p>
          <a:p>
            <a:pPr lvl="1"/>
            <a:r>
              <a:rPr lang="en-US" dirty="0"/>
              <a:t>2016 Affordable Colleges Online</a:t>
            </a:r>
          </a:p>
          <a:p>
            <a:r>
              <a:rPr lang="en-US" dirty="0"/>
              <a:t>Top global performance in CapSim Challenge</a:t>
            </a:r>
          </a:p>
          <a:p>
            <a:r>
              <a:rPr lang="en-US" dirty="0"/>
              <a:t>Top performance with Enactus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Highest Accreditation a College of Business can attain.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735" y="3447785"/>
            <a:ext cx="4016261" cy="2251975"/>
          </a:xfrm>
        </p:spPr>
      </p:pic>
    </p:spTree>
    <p:extLst>
      <p:ext uri="{BB962C8B-B14F-4D97-AF65-F5344CB8AC3E}">
        <p14:creationId xmlns:p14="http://schemas.microsoft.com/office/powerpoint/2010/main" val="3480714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– Fast ROI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859658"/>
              </p:ext>
            </p:extLst>
          </p:nvPr>
        </p:nvGraphicFramePr>
        <p:xfrm>
          <a:off x="291692" y="1093969"/>
          <a:ext cx="11309349" cy="516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9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9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credit hours (5 semesters)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credit hours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 In State ($496/credit hr.)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 Out of State ($1,249/credit hr.)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Out of VA/US ($538/credit hr.)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Services ($9/semester)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Transportation ($57/sem. Norfolk only)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Int'l Student Visa Holder Fee ($35/semester)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Learning Technology ($20/credit hr.)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State (On-Campus only)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(On-Campus only)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(In  VA)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(Out of VA/US)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2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296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2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Health Fee (FT &amp; Norfolk only $84.00)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10697" y="4084317"/>
            <a:ext cx="687977" cy="313509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0987270" y="5003076"/>
            <a:ext cx="687977" cy="313509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6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3502069" cy="1824160"/>
          </a:xfrm>
        </p:spPr>
        <p:txBody>
          <a:bodyPr/>
          <a:lstStyle/>
          <a:p>
            <a:r>
              <a:rPr lang="en-US" dirty="0"/>
              <a:t>David Cook, </a:t>
            </a:r>
            <a:r>
              <a:rPr lang="en-US" sz="2400" i="1" dirty="0"/>
              <a:t>Ph.D.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9739" y="1759132"/>
            <a:ext cx="3314578" cy="4447994"/>
          </a:xfrm>
        </p:spPr>
        <p:txBody>
          <a:bodyPr>
            <a:normAutofit/>
          </a:bodyPr>
          <a:lstStyle/>
          <a:p>
            <a:r>
              <a:rPr lang="en-US" sz="2000" dirty="0"/>
              <a:t>Assistant Dean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MBA Program Director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20 years with the program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PhD earned from the University of Kentucky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MBA earned from Bowling Green State University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Active in national MBA forums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8450317" y="2189286"/>
            <a:ext cx="3298771" cy="4044827"/>
          </a:xfrm>
        </p:spPr>
        <p:txBody>
          <a:bodyPr/>
          <a:lstStyle/>
          <a:p>
            <a:r>
              <a:rPr lang="en-US" dirty="0"/>
              <a:t>Family</a:t>
            </a:r>
          </a:p>
          <a:p>
            <a:pPr lvl="1"/>
            <a:r>
              <a:rPr lang="en-US" dirty="0"/>
              <a:t>Grew up in Ohio</a:t>
            </a:r>
          </a:p>
          <a:p>
            <a:pPr lvl="1"/>
            <a:r>
              <a:rPr lang="en-US" dirty="0"/>
              <a:t>Married over 20 years</a:t>
            </a:r>
          </a:p>
          <a:p>
            <a:pPr lvl="1"/>
            <a:r>
              <a:rPr lang="en-US" dirty="0"/>
              <a:t>1 Child 17</a:t>
            </a:r>
          </a:p>
          <a:p>
            <a:pPr lvl="1"/>
            <a:r>
              <a:rPr lang="en-US" dirty="0"/>
              <a:t>Live in Virginia Chesapeake</a:t>
            </a:r>
          </a:p>
          <a:p>
            <a:pPr lvl="1"/>
            <a:r>
              <a:rPr lang="en-US" dirty="0"/>
              <a:t>Active horseback rider</a:t>
            </a:r>
          </a:p>
          <a:p>
            <a:pPr lvl="1"/>
            <a:r>
              <a:rPr lang="en-US" dirty="0"/>
              <a:t>Home </a:t>
            </a:r>
            <a:r>
              <a:rPr lang="en-US"/>
              <a:t>theater enthusiast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Life outside of work…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8017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Financial Aid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Loan Programs</a:t>
            </a:r>
          </a:p>
          <a:p>
            <a:r>
              <a:rPr lang="en-US" dirty="0"/>
              <a:t>Graduate assistantships</a:t>
            </a:r>
          </a:p>
          <a:p>
            <a:r>
              <a:rPr lang="en-US" dirty="0"/>
              <a:t>Scholarships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University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Third-party </a:t>
            </a:r>
          </a:p>
          <a:p>
            <a:r>
              <a:rPr lang="en-US" dirty="0"/>
              <a:t>Employer Tuition Assistance Program</a:t>
            </a:r>
          </a:p>
          <a:p>
            <a:r>
              <a:rPr lang="en-US" dirty="0"/>
              <a:t>Self-pay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7505437" y="1645920"/>
            <a:ext cx="4243651" cy="471043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2 ODU Scholarships Specific to MBA</a:t>
            </a:r>
          </a:p>
          <a:p>
            <a:r>
              <a:rPr lang="en-US" dirty="0"/>
              <a:t>External funding sources:</a:t>
            </a:r>
          </a:p>
          <a:p>
            <a:pPr lvl="1"/>
            <a:r>
              <a:rPr lang="en-US" dirty="0"/>
              <a:t>Civic groups</a:t>
            </a:r>
          </a:p>
          <a:p>
            <a:pPr lvl="1"/>
            <a:r>
              <a:rPr lang="en-US" dirty="0"/>
              <a:t>NSHMBA, NBMBAA</a:t>
            </a:r>
          </a:p>
          <a:p>
            <a:pPr lvl="1"/>
            <a:r>
              <a:rPr lang="en-US" dirty="0"/>
              <a:t>Professional organizations (NSPE, SHRM, etc.)</a:t>
            </a:r>
          </a:p>
          <a:p>
            <a:r>
              <a:rPr lang="en-US" dirty="0"/>
              <a:t>www.finaid.org/loans</a:t>
            </a:r>
          </a:p>
          <a:p>
            <a:r>
              <a:rPr lang="en-US" dirty="0"/>
              <a:t>www.collegeboard.com</a:t>
            </a:r>
          </a:p>
          <a:p>
            <a:r>
              <a:rPr lang="en-US" dirty="0"/>
              <a:t>www.collegescholarships.com</a:t>
            </a:r>
          </a:p>
          <a:p>
            <a:r>
              <a:rPr lang="en-US" dirty="0"/>
              <a:t>www.fastweb.com</a:t>
            </a:r>
          </a:p>
          <a:p>
            <a:r>
              <a:rPr lang="en-US" dirty="0"/>
              <a:t>www.finaid.org</a:t>
            </a:r>
          </a:p>
          <a:p>
            <a:r>
              <a:rPr lang="en-US" dirty="0"/>
              <a:t>www.iefa.org</a:t>
            </a:r>
          </a:p>
          <a:p>
            <a:r>
              <a:rPr lang="en-US" dirty="0"/>
              <a:t>www.scholarshiphelp.org</a:t>
            </a:r>
          </a:p>
          <a:p>
            <a:r>
              <a:rPr lang="en-US" dirty="0"/>
              <a:t>Scholly App - home.myscholly.com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505437" y="38686"/>
            <a:ext cx="3298771" cy="1780338"/>
          </a:xfrm>
        </p:spPr>
        <p:txBody>
          <a:bodyPr/>
          <a:lstStyle/>
          <a:p>
            <a:r>
              <a:rPr lang="en-US" dirty="0"/>
              <a:t>Scholarships make it even more affordable.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965767" y="0"/>
            <a:ext cx="3542473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93358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 Application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10743" y="0"/>
            <a:ext cx="3765759" cy="6858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9739" y="1994264"/>
            <a:ext cx="3314578" cy="4212862"/>
          </a:xfrm>
        </p:spPr>
        <p:txBody>
          <a:bodyPr>
            <a:normAutofit fontScale="47500" lnSpcReduction="20000"/>
          </a:bodyPr>
          <a:lstStyle/>
          <a:p>
            <a:r>
              <a:rPr lang="en-US" sz="3200" dirty="0"/>
              <a:t>Online application </a:t>
            </a:r>
          </a:p>
          <a:p>
            <a:pPr marL="346075" lvl="2" indent="0">
              <a:buNone/>
            </a:pPr>
            <a:r>
              <a:rPr lang="en-US" sz="2700" i="1" dirty="0"/>
              <a:t>(Select Online MBA for 100% online, all others select Professional MBA) </a:t>
            </a:r>
          </a:p>
          <a:p>
            <a:pPr marL="630238" lvl="1" indent="-173038">
              <a:buFont typeface="Arial" panose="020B0604020202020204" pitchFamily="34" charset="0"/>
              <a:buChar char="•"/>
            </a:pPr>
            <a:r>
              <a:rPr lang="en-US" sz="2900" dirty="0"/>
              <a:t>Essay</a:t>
            </a:r>
          </a:p>
          <a:p>
            <a:pPr marL="630238" lvl="1" indent="-173038">
              <a:buFont typeface="Arial" panose="020B0604020202020204" pitchFamily="34" charset="0"/>
              <a:buChar char="•"/>
            </a:pPr>
            <a:r>
              <a:rPr lang="en-US" sz="2900" dirty="0"/>
              <a:t>Resume</a:t>
            </a:r>
          </a:p>
          <a:p>
            <a:pPr marL="630238" lvl="1" indent="-173038">
              <a:buFont typeface="Arial" panose="020B0604020202020204" pitchFamily="34" charset="0"/>
              <a:buChar char="•"/>
            </a:pPr>
            <a:r>
              <a:rPr lang="en-US" sz="2900" dirty="0"/>
              <a:t>1 Recommendation letter from a professor or supervisor </a:t>
            </a:r>
          </a:p>
          <a:p>
            <a:pPr marL="630238" lvl="1" indent="-173038">
              <a:buFont typeface="Arial" panose="020B0604020202020204" pitchFamily="34" charset="0"/>
              <a:buChar char="•"/>
            </a:pPr>
            <a:r>
              <a:rPr lang="en-US" sz="2900" dirty="0"/>
              <a:t>$50 application fee*</a:t>
            </a:r>
          </a:p>
          <a:p>
            <a:r>
              <a:rPr lang="en-US" sz="3200" dirty="0"/>
              <a:t>ALL Official transcripts </a:t>
            </a:r>
          </a:p>
          <a:p>
            <a:r>
              <a:rPr lang="en-US" sz="2900" dirty="0"/>
              <a:t>TOEFL – non-native English speakers</a:t>
            </a:r>
          </a:p>
          <a:p>
            <a:r>
              <a:rPr lang="en-US" sz="2900" dirty="0"/>
              <a:t>GMAT/ GRE score</a:t>
            </a:r>
          </a:p>
          <a:p>
            <a:pPr marL="571500" lvl="1" indent="-457200">
              <a:buFont typeface="Arial" panose="020B0604020202020204" pitchFamily="34" charset="0"/>
              <a:buChar char="•"/>
            </a:pPr>
            <a:r>
              <a:rPr lang="en-US" sz="3100" dirty="0"/>
              <a:t>www.mba.com</a:t>
            </a:r>
          </a:p>
          <a:p>
            <a:pPr marL="571500" lvl="1" indent="-457200">
              <a:buFont typeface="Arial" panose="020B0604020202020204" pitchFamily="34" charset="0"/>
              <a:buChar char="•"/>
            </a:pPr>
            <a:r>
              <a:rPr lang="en-US" sz="3100" dirty="0"/>
              <a:t>Preparation is essential</a:t>
            </a:r>
          </a:p>
          <a:p>
            <a:pPr marL="571500" lvl="1" indent="-457200">
              <a:buFont typeface="Arial" panose="020B0604020202020204" pitchFamily="34" charset="0"/>
              <a:buChar char="•"/>
            </a:pPr>
            <a:r>
              <a:rPr lang="en-US" sz="3100" dirty="0"/>
              <a:t>Limited waivers available</a:t>
            </a:r>
          </a:p>
          <a:p>
            <a:pPr marL="0" indent="0">
              <a:buNone/>
            </a:pPr>
            <a:r>
              <a:rPr lang="en-US" sz="2900" dirty="0"/>
              <a:t>*</a:t>
            </a:r>
            <a:r>
              <a:rPr lang="en-US" sz="2900" i="1" dirty="0"/>
              <a:t>Waived for ODU alumni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515752334"/>
              </p:ext>
            </p:extLst>
          </p:nvPr>
        </p:nvGraphicFramePr>
        <p:xfrm>
          <a:off x="8338752" y="2641984"/>
          <a:ext cx="377487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5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Applicant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Deadline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072">
                <a:tc>
                  <a:txBody>
                    <a:bodyPr/>
                    <a:lstStyle/>
                    <a:p>
                      <a:r>
                        <a:rPr lang="en-US" sz="1400" b="1" dirty="0"/>
                        <a:t>Fall Semester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Domestic Students</a:t>
                      </a:r>
                    </a:p>
                    <a:p>
                      <a:br>
                        <a:rPr lang="en-US" sz="1400" dirty="0"/>
                      </a:br>
                      <a:r>
                        <a:rPr lang="en-US" sz="1400" dirty="0"/>
                        <a:t>International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June 1</a:t>
                      </a:r>
                    </a:p>
                    <a:p>
                      <a:endParaRPr lang="en-US" sz="1400" dirty="0"/>
                    </a:p>
                    <a:p>
                      <a:br>
                        <a:rPr lang="en-US" sz="1400" dirty="0"/>
                      </a:br>
                      <a:r>
                        <a:rPr lang="en-US" sz="1400" dirty="0"/>
                        <a:t>April 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072">
                <a:tc>
                  <a:txBody>
                    <a:bodyPr/>
                    <a:lstStyle/>
                    <a:p>
                      <a:r>
                        <a:rPr lang="en-US" sz="1400" b="1" dirty="0"/>
                        <a:t>Spring Semester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Domestic Students</a:t>
                      </a:r>
                    </a:p>
                    <a:p>
                      <a:br>
                        <a:rPr lang="en-US" sz="1400" dirty="0"/>
                      </a:br>
                      <a:r>
                        <a:rPr lang="en-US" sz="1400" dirty="0"/>
                        <a:t>International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November 1</a:t>
                      </a:r>
                    </a:p>
                    <a:p>
                      <a:endParaRPr lang="en-US" sz="1400" dirty="0"/>
                    </a:p>
                    <a:p>
                      <a:br>
                        <a:rPr lang="en-US" sz="1400" dirty="0"/>
                      </a:br>
                      <a:r>
                        <a:rPr lang="en-US" sz="1400" dirty="0"/>
                        <a:t>October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1072">
                <a:tc>
                  <a:txBody>
                    <a:bodyPr/>
                    <a:lstStyle/>
                    <a:p>
                      <a:r>
                        <a:rPr lang="en-US" sz="1400" b="1" dirty="0"/>
                        <a:t>Summer Semester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Domestic Students</a:t>
                      </a:r>
                    </a:p>
                    <a:p>
                      <a:br>
                        <a:rPr lang="en-US" sz="1400" dirty="0"/>
                      </a:br>
                      <a:r>
                        <a:rPr lang="en-US" sz="1400" dirty="0"/>
                        <a:t>International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March 1</a:t>
                      </a:r>
                    </a:p>
                    <a:p>
                      <a:endParaRPr lang="en-US" sz="1400" dirty="0"/>
                    </a:p>
                    <a:p>
                      <a:br>
                        <a:rPr lang="en-US" sz="1400" dirty="0"/>
                      </a:br>
                      <a:r>
                        <a:rPr lang="en-US" sz="1400" dirty="0"/>
                        <a:t>February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Deadlines</a:t>
            </a:r>
          </a:p>
          <a:p>
            <a:r>
              <a:rPr lang="en-US" sz="1400" b="1" i="1" dirty="0"/>
              <a:t>GMAT Waiver Requests Due Month Prior Application Deadline</a:t>
            </a:r>
          </a:p>
        </p:txBody>
      </p:sp>
    </p:spTree>
    <p:extLst>
      <p:ext uri="{BB962C8B-B14F-4D97-AF65-F5344CB8AC3E}">
        <p14:creationId xmlns:p14="http://schemas.microsoft.com/office/powerpoint/2010/main" val="94018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Where to go for help: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MBA Program 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mbainfo@odu.edu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www.odu.edu/mba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757-683-3585</a:t>
            </a:r>
          </a:p>
        </p:txBody>
      </p:sp>
    </p:spTree>
    <p:extLst>
      <p:ext uri="{BB962C8B-B14F-4D97-AF65-F5344CB8AC3E}">
        <p14:creationId xmlns:p14="http://schemas.microsoft.com/office/powerpoint/2010/main" val="429265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Shanna Wood, </a:t>
            </a:r>
            <a:r>
              <a:rPr lang="en-US" sz="2400" i="1" dirty="0"/>
              <a:t>MBA, PHR, SHRM-CP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9739" y="1759132"/>
            <a:ext cx="3314578" cy="4447994"/>
          </a:xfrm>
        </p:spPr>
        <p:txBody>
          <a:bodyPr/>
          <a:lstStyle/>
          <a:p>
            <a:r>
              <a:rPr lang="en-US" sz="2000" dirty="0"/>
              <a:t>Associate Director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Program Advisor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10 years with the program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HR Certifications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MBA from Georgia State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Undergrad at Gettysburg College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The Planning Council Executive Board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Active in the HR community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8450317" y="2189286"/>
            <a:ext cx="3298771" cy="4044827"/>
          </a:xfrm>
        </p:spPr>
        <p:txBody>
          <a:bodyPr/>
          <a:lstStyle/>
          <a:p>
            <a:r>
              <a:rPr lang="en-US" dirty="0"/>
              <a:t>Family</a:t>
            </a:r>
          </a:p>
          <a:p>
            <a:pPr lvl="1"/>
            <a:r>
              <a:rPr lang="en-US" dirty="0"/>
              <a:t>Grew up in PA</a:t>
            </a:r>
          </a:p>
          <a:p>
            <a:pPr lvl="1"/>
            <a:r>
              <a:rPr lang="en-US" dirty="0"/>
              <a:t>Married over 20 years</a:t>
            </a:r>
          </a:p>
          <a:p>
            <a:pPr lvl="1"/>
            <a:r>
              <a:rPr lang="en-US" dirty="0"/>
              <a:t>2 Children 10 &amp; 13</a:t>
            </a:r>
          </a:p>
          <a:p>
            <a:pPr lvl="1"/>
            <a:r>
              <a:rPr lang="en-US" dirty="0"/>
              <a:t>Live in Virginia Beach</a:t>
            </a:r>
          </a:p>
          <a:p>
            <a:pPr lvl="1"/>
            <a:r>
              <a:rPr lang="en-US" dirty="0"/>
              <a:t>Active with my Church and neighbors</a:t>
            </a:r>
          </a:p>
          <a:p>
            <a:pPr lvl="1"/>
            <a:r>
              <a:rPr lang="en-US" dirty="0"/>
              <a:t>Garden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Life outside of work…</a:t>
            </a:r>
          </a:p>
        </p:txBody>
      </p:sp>
    </p:spTree>
    <p:extLst>
      <p:ext uri="{BB962C8B-B14F-4D97-AF65-F5344CB8AC3E}">
        <p14:creationId xmlns:p14="http://schemas.microsoft.com/office/powerpoint/2010/main" val="3548473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39616" y="365126"/>
            <a:ext cx="3314700" cy="1824160"/>
          </a:xfrm>
        </p:spPr>
        <p:txBody>
          <a:bodyPr/>
          <a:lstStyle/>
          <a:p>
            <a:r>
              <a:rPr lang="en-US" dirty="0"/>
              <a:t>Sandra Phillips </a:t>
            </a:r>
            <a:endParaRPr lang="en-US" sz="2400" i="1" dirty="0"/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006254" y="6356350"/>
            <a:ext cx="2743200" cy="365125"/>
          </a:xfrm>
        </p:spPr>
        <p:txBody>
          <a:bodyPr/>
          <a:lstStyle/>
          <a:p>
            <a:fld id="{D4F7D0B0-7E7B-4879-A888-F5F2D3156A7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9739" y="1759132"/>
            <a:ext cx="3314578" cy="4447994"/>
          </a:xfrm>
        </p:spPr>
        <p:txBody>
          <a:bodyPr/>
          <a:lstStyle/>
          <a:p>
            <a:r>
              <a:rPr lang="en-US" sz="2000" dirty="0"/>
              <a:t>Assistant Program Manager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Program Admissions Coordinator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19 years with the program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B.A. History at ODU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5"/>
          </p:nvPr>
        </p:nvSpPr>
        <p:spPr>
          <a:xfrm>
            <a:off x="8450317" y="2189286"/>
            <a:ext cx="3298771" cy="40448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Family</a:t>
            </a:r>
          </a:p>
          <a:p>
            <a:pPr lvl="1"/>
            <a:r>
              <a:rPr lang="en-US" dirty="0"/>
              <a:t>Grew up in Central VA</a:t>
            </a:r>
          </a:p>
          <a:p>
            <a:pPr lvl="1"/>
            <a:r>
              <a:rPr lang="en-US" dirty="0"/>
              <a:t>Married 10 months</a:t>
            </a:r>
          </a:p>
          <a:p>
            <a:pPr lvl="1"/>
            <a:r>
              <a:rPr lang="en-US" dirty="0"/>
              <a:t>Live in Newport News</a:t>
            </a:r>
          </a:p>
          <a:p>
            <a:pPr lvl="1"/>
            <a:r>
              <a:rPr lang="en-US" dirty="0"/>
              <a:t>Active with Red Hat Society</a:t>
            </a:r>
          </a:p>
          <a:p>
            <a:pPr lvl="1"/>
            <a:r>
              <a:rPr lang="en-US"/>
              <a:t>Makes blankets </a:t>
            </a:r>
            <a:r>
              <a:rPr lang="en-US" dirty="0"/>
              <a:t>for various charities </a:t>
            </a:r>
          </a:p>
          <a:p>
            <a:pPr lvl="1"/>
            <a:r>
              <a:rPr lang="en-US" dirty="0"/>
              <a:t>Garden</a:t>
            </a:r>
          </a:p>
          <a:p>
            <a:pPr lvl="1"/>
            <a:r>
              <a:rPr lang="en-US" dirty="0"/>
              <a:t>Caretaker for mother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8450317" y="861646"/>
            <a:ext cx="3298771" cy="1780338"/>
          </a:xfrm>
        </p:spPr>
        <p:txBody>
          <a:bodyPr/>
          <a:lstStyle/>
          <a:p>
            <a:r>
              <a:rPr lang="en-US" dirty="0"/>
              <a:t>Life outside of work…</a:t>
            </a:r>
          </a:p>
        </p:txBody>
      </p:sp>
      <p:pic>
        <p:nvPicPr>
          <p:cNvPr id="30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16567" y="0"/>
            <a:ext cx="4059935" cy="6858000"/>
          </a:xfrm>
        </p:spPr>
      </p:pic>
    </p:spTree>
    <p:extLst>
      <p:ext uri="{BB962C8B-B14F-4D97-AF65-F5344CB8AC3E}">
        <p14:creationId xmlns:p14="http://schemas.microsoft.com/office/powerpoint/2010/main" val="323049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choose to get a MBA?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24689" y="4444064"/>
            <a:ext cx="4124167" cy="1952592"/>
          </a:xfrm>
        </p:spPr>
        <p:txBody>
          <a:bodyPr/>
          <a:lstStyle/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Enhance Career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Change Career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Start New Business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Personal Goal</a:t>
            </a:r>
          </a:p>
        </p:txBody>
      </p:sp>
    </p:spTree>
    <p:extLst>
      <p:ext uri="{BB962C8B-B14F-4D97-AF65-F5344CB8AC3E}">
        <p14:creationId xmlns:p14="http://schemas.microsoft.com/office/powerpoint/2010/main" val="369148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Reasons to consider getting a MBA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1593983"/>
            <a:ext cx="11309839" cy="494492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Credibility – demonstrates commitment &amp; knowledge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Think like a business person – technicians become holistic managers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Ticket to ride – earn seat at strategy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Improve communication – reduce technical jargon and move to cross-functional dialog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Prepared to solve business problems – strengthen analytical and integrated reasoning skills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Ability to read and interpret business statements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Opportunity to strengthen technical abilities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Improve written skills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 tools for managing business activities and processes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Apply classwork to current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5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MBA teach…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1445623"/>
            <a:ext cx="11309839" cy="4731340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A solid MBA program</a:t>
            </a:r>
          </a:p>
          <a:p>
            <a:r>
              <a:rPr lang="en-US" dirty="0"/>
              <a:t>Business Fundamentals</a:t>
            </a:r>
          </a:p>
          <a:p>
            <a:pPr lvl="1"/>
            <a:r>
              <a:rPr lang="en-US" dirty="0"/>
              <a:t>Strategy</a:t>
            </a:r>
          </a:p>
          <a:p>
            <a:pPr lvl="1"/>
            <a:r>
              <a:rPr lang="en-US" dirty="0"/>
              <a:t>Accounting</a:t>
            </a:r>
          </a:p>
          <a:p>
            <a:pPr lvl="1"/>
            <a:r>
              <a:rPr lang="en-US" dirty="0"/>
              <a:t>Finance &amp; Economics</a:t>
            </a:r>
          </a:p>
          <a:p>
            <a:pPr lvl="1"/>
            <a:r>
              <a:rPr lang="en-US" dirty="0"/>
              <a:t>Operations</a:t>
            </a:r>
          </a:p>
          <a:p>
            <a:pPr lvl="1"/>
            <a:r>
              <a:rPr lang="en-US" dirty="0"/>
              <a:t>Management</a:t>
            </a:r>
          </a:p>
          <a:p>
            <a:pPr lvl="1"/>
            <a:r>
              <a:rPr lang="en-US" dirty="0"/>
              <a:t>Marketing</a:t>
            </a:r>
          </a:p>
          <a:p>
            <a:pPr marL="0" indent="0">
              <a:buNone/>
            </a:pPr>
            <a:r>
              <a:rPr lang="en-US" b="1" u="sng" dirty="0"/>
              <a:t>A Better MBA program</a:t>
            </a:r>
          </a:p>
          <a:p>
            <a:r>
              <a:rPr lang="en-US" dirty="0"/>
              <a:t>Leadership</a:t>
            </a:r>
          </a:p>
          <a:p>
            <a:r>
              <a:rPr lang="en-US" dirty="0"/>
              <a:t>Business Analytics</a:t>
            </a:r>
          </a:p>
          <a:p>
            <a:r>
              <a:rPr lang="en-US" dirty="0"/>
              <a:t>And all the above</a:t>
            </a:r>
          </a:p>
          <a:p>
            <a:pPr marL="0" indent="0">
              <a:buNone/>
            </a:pPr>
            <a:r>
              <a:rPr lang="en-US" b="1" u="sng" dirty="0"/>
              <a:t>Better still</a:t>
            </a:r>
          </a:p>
          <a:p>
            <a:r>
              <a:rPr lang="en-US" dirty="0"/>
              <a:t>Soft Skills</a:t>
            </a:r>
          </a:p>
          <a:p>
            <a:r>
              <a:rPr lang="en-US" dirty="0"/>
              <a:t>Global Impact</a:t>
            </a:r>
          </a:p>
          <a:p>
            <a:pPr marL="0" indent="0">
              <a:buNone/>
            </a:pPr>
            <a:r>
              <a:rPr lang="en-US" b="1" u="sng" dirty="0"/>
              <a:t>Best programs</a:t>
            </a:r>
          </a:p>
          <a:p>
            <a:r>
              <a:rPr lang="en-US" dirty="0"/>
              <a:t>Introspection</a:t>
            </a:r>
          </a:p>
          <a:p>
            <a:pPr lvl="1"/>
            <a:r>
              <a:rPr lang="en-US" dirty="0"/>
              <a:t>Strengths and weaknesses</a:t>
            </a:r>
          </a:p>
          <a:p>
            <a:pPr lvl="1"/>
            <a:r>
              <a:rPr lang="en-US" dirty="0"/>
              <a:t>Career interests &amp; personal passions</a:t>
            </a:r>
          </a:p>
          <a:p>
            <a:pPr lvl="1"/>
            <a:r>
              <a:rPr lang="en-US" dirty="0"/>
              <a:t>Personal ethics</a:t>
            </a:r>
          </a:p>
          <a:p>
            <a:r>
              <a:rPr lang="en-US" dirty="0"/>
              <a:t>Lots of other stuff</a:t>
            </a:r>
          </a:p>
          <a:p>
            <a:pPr lvl="1"/>
            <a:r>
              <a:rPr lang="en-US" dirty="0"/>
              <a:t>Entrepreneurship</a:t>
            </a:r>
          </a:p>
          <a:p>
            <a:pPr lvl="1"/>
            <a:r>
              <a:rPr lang="en-US" dirty="0"/>
              <a:t>Stock Market Trading</a:t>
            </a:r>
          </a:p>
          <a:p>
            <a:pPr lvl="1"/>
            <a:r>
              <a:rPr lang="en-US" dirty="0"/>
              <a:t>Working with people different walks of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6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225" y="653669"/>
            <a:ext cx="5360229" cy="1586732"/>
          </a:xfrm>
        </p:spPr>
        <p:txBody>
          <a:bodyPr>
            <a:normAutofit/>
          </a:bodyPr>
          <a:lstStyle/>
          <a:p>
            <a:r>
              <a:rPr lang="en-US" sz="3600" dirty="0"/>
              <a:t>How Does ODU’s MBA Measure up?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6389225" y="2240400"/>
            <a:ext cx="5359863" cy="4181075"/>
          </a:xfrm>
        </p:spPr>
        <p:txBody>
          <a:bodyPr>
            <a:normAutofit/>
          </a:bodyPr>
          <a:lstStyle/>
          <a:p>
            <a:r>
              <a:rPr lang="en-US" sz="2800" dirty="0"/>
              <a:t>Curriculum</a:t>
            </a:r>
          </a:p>
          <a:p>
            <a:r>
              <a:rPr lang="en-US" sz="2800" dirty="0"/>
              <a:t>Students &amp; Alumni</a:t>
            </a:r>
          </a:p>
          <a:p>
            <a:r>
              <a:rPr lang="en-US" sz="2800" dirty="0"/>
              <a:t>Tools and Services</a:t>
            </a:r>
          </a:p>
          <a:p>
            <a:r>
              <a:rPr lang="en-US" sz="2800" dirty="0"/>
              <a:t>Activities</a:t>
            </a:r>
          </a:p>
          <a:p>
            <a:r>
              <a:rPr lang="en-US" sz="2800" dirty="0"/>
              <a:t>Recognition</a:t>
            </a:r>
          </a:p>
          <a:p>
            <a:r>
              <a:rPr lang="en-US" sz="2800" dirty="0"/>
              <a:t>Investment</a:t>
            </a:r>
          </a:p>
          <a:p>
            <a:r>
              <a:rPr lang="en-US" sz="2800" dirty="0"/>
              <a:t>Admissions process</a:t>
            </a:r>
          </a:p>
        </p:txBody>
      </p:sp>
      <p:pic>
        <p:nvPicPr>
          <p:cNvPr id="11" name="Picture Placeholder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" y="7140"/>
            <a:ext cx="3017520" cy="2174631"/>
          </a:xfrm>
          <a:prstGeom prst="rect">
            <a:avLst/>
          </a:prstGeom>
        </p:spPr>
      </p:pic>
      <p:pic>
        <p:nvPicPr>
          <p:cNvPr id="12" name="Picture Placeholder 12" descr="Football vs Citadel 13  92193-edi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7408" y="2285127"/>
            <a:ext cx="3017520" cy="2286000"/>
          </a:xfrm>
          <a:prstGeom prst="rect">
            <a:avLst/>
          </a:prstGeom>
        </p:spPr>
      </p:pic>
      <p:pic>
        <p:nvPicPr>
          <p:cNvPr id="13" name="Picture Placeholder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1762"/>
            <a:ext cx="3017041" cy="2304506"/>
          </a:xfrm>
          <a:prstGeom prst="rect">
            <a:avLst/>
          </a:prstGeom>
        </p:spPr>
      </p:pic>
      <p:sp>
        <p:nvSpPr>
          <p:cNvPr id="14" name="Content Placeholder 3"/>
          <p:cNvSpPr txBox="1">
            <a:spLocks/>
          </p:cNvSpPr>
          <p:nvPr/>
        </p:nvSpPr>
        <p:spPr>
          <a:xfrm>
            <a:off x="161034" y="2448204"/>
            <a:ext cx="2743200" cy="201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/>
              <a:t>Attainable.</a:t>
            </a:r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3166143" y="4712100"/>
            <a:ext cx="2743200" cy="201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/>
              <a:t>Accomplished.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3166143" y="-873"/>
            <a:ext cx="2743200" cy="201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/>
              <a:t>Accessible.</a:t>
            </a:r>
          </a:p>
        </p:txBody>
      </p:sp>
    </p:spTree>
    <p:extLst>
      <p:ext uri="{BB962C8B-B14F-4D97-AF65-F5344CB8AC3E}">
        <p14:creationId xmlns:p14="http://schemas.microsoft.com/office/powerpoint/2010/main" val="28227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9809" y="2042909"/>
            <a:ext cx="3479891" cy="3513521"/>
          </a:xfrm>
        </p:spPr>
        <p:txBody>
          <a:bodyPr>
            <a:noAutofit/>
          </a:bodyPr>
          <a:lstStyle/>
          <a:p>
            <a:r>
              <a:rPr lang="en-US" sz="2000" dirty="0"/>
              <a:t>Classes available to meet any schedule</a:t>
            </a:r>
          </a:p>
          <a:p>
            <a:r>
              <a:rPr lang="en-US" sz="2000" dirty="0"/>
              <a:t>Online and on-campus options</a:t>
            </a:r>
          </a:p>
          <a:p>
            <a:r>
              <a:rPr lang="en-US" sz="2000" dirty="0"/>
              <a:t>Various completion timelines</a:t>
            </a:r>
          </a:p>
          <a:p>
            <a:pPr lvl="1"/>
            <a:r>
              <a:rPr lang="en-US" sz="1800" dirty="0"/>
              <a:t>40 – 45 credit hours</a:t>
            </a:r>
          </a:p>
          <a:p>
            <a:r>
              <a:rPr lang="en-US" sz="2000" dirty="0"/>
              <a:t>ODU's long expertise in distance learning</a:t>
            </a:r>
          </a:p>
          <a:p>
            <a:r>
              <a:rPr lang="en-US" sz="2000" dirty="0"/>
              <a:t>Adaptability to life situations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9615" y="347708"/>
            <a:ext cx="3510085" cy="2022474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Curriculum 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57" b="1000"/>
          <a:stretch/>
        </p:blipFill>
        <p:spPr>
          <a:xfrm>
            <a:off x="4246684" y="844728"/>
            <a:ext cx="7502770" cy="483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47374"/>
      </p:ext>
    </p:extLst>
  </p:cSld>
  <p:clrMapOvr>
    <a:masterClrMapping/>
  </p:clrMapOvr>
</p:sld>
</file>

<file path=ppt/theme/theme1.xml><?xml version="1.0" encoding="utf-8"?>
<a:theme xmlns:a="http://schemas.openxmlformats.org/drawingml/2006/main" name="ODU Grid Theme">
  <a:themeElements>
    <a:clrScheme name="Custom 1">
      <a:dk1>
        <a:srgbClr val="043657"/>
      </a:dk1>
      <a:lt1>
        <a:sysClr val="window" lastClr="FFFFFF"/>
      </a:lt1>
      <a:dk2>
        <a:srgbClr val="043657"/>
      </a:dk2>
      <a:lt2>
        <a:srgbClr val="FFFFFF"/>
      </a:lt2>
      <a:accent1>
        <a:srgbClr val="57C1EA"/>
      </a:accent1>
      <a:accent2>
        <a:srgbClr val="83CDB8"/>
      </a:accent2>
      <a:accent3>
        <a:srgbClr val="E0E329"/>
      </a:accent3>
      <a:accent4>
        <a:srgbClr val="FCB24C"/>
      </a:accent4>
      <a:accent5>
        <a:srgbClr val="9264AA"/>
      </a:accent5>
      <a:accent6>
        <a:srgbClr val="FFD140"/>
      </a:accent6>
      <a:hlink>
        <a:srgbClr val="98C5EA"/>
      </a:hlink>
      <a:folHlink>
        <a:srgbClr val="838A8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1544</Words>
  <Application>Microsoft Macintosh PowerPoint</Application>
  <PresentationFormat>Widescreen</PresentationFormat>
  <Paragraphs>431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ODU Grid Theme</vt:lpstr>
      <vt:lpstr> Is an ODU MBA right for me?</vt:lpstr>
      <vt:lpstr>David Cook, Ph.D.</vt:lpstr>
      <vt:lpstr>Shanna Wood, MBA, PHR, SHRM-CP</vt:lpstr>
      <vt:lpstr>Sandra Phillips </vt:lpstr>
      <vt:lpstr>Why do people choose to get a MBA?</vt:lpstr>
      <vt:lpstr>10 Reasons to consider getting a MBA</vt:lpstr>
      <vt:lpstr>What does a MBA teach…</vt:lpstr>
      <vt:lpstr>How Does ODU’s MBA Measure up?</vt:lpstr>
      <vt:lpstr>  Curriculum   </vt:lpstr>
      <vt:lpstr>Curriculum</vt:lpstr>
      <vt:lpstr>Students and Alumni</vt:lpstr>
      <vt:lpstr>Students</vt:lpstr>
      <vt:lpstr>From where do our students come  and where do they go…</vt:lpstr>
      <vt:lpstr>Distinguished Alumni</vt:lpstr>
      <vt:lpstr>Student Enrichment &amp; Connections</vt:lpstr>
      <vt:lpstr>PowerPoint Presentation</vt:lpstr>
      <vt:lpstr>Endless Involvement Opportunities</vt:lpstr>
      <vt:lpstr>Accolades &amp; Recognition</vt:lpstr>
      <vt:lpstr>Investment – Fast ROI</vt:lpstr>
      <vt:lpstr>Graduate Financial Aid</vt:lpstr>
      <vt:lpstr>Admissions Application</vt:lpstr>
      <vt:lpstr>Q &amp; A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Sullivan</dc:creator>
  <cp:lastModifiedBy>Odom, Cynthia L.</cp:lastModifiedBy>
  <cp:revision>123</cp:revision>
  <cp:lastPrinted>2017-09-22T15:36:51Z</cp:lastPrinted>
  <dcterms:created xsi:type="dcterms:W3CDTF">2016-11-25T15:27:32Z</dcterms:created>
  <dcterms:modified xsi:type="dcterms:W3CDTF">2018-01-30T17:49:24Z</dcterms:modified>
</cp:coreProperties>
</file>