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 id="2147483677" r:id="rId9"/>
    <p:sldMasterId id="2147483679" r:id="rId10"/>
    <p:sldMasterId id="2147483681" r:id="rId11"/>
    <p:sldMasterId id="2147483683" r:id="rId12"/>
  </p:sldMasterIdLst>
  <p:notesMasterIdLst>
    <p:notesMasterId r:id="rId33"/>
  </p:notesMasterIdLst>
  <p:sldIdLst>
    <p:sldId id="285" r:id="rId13"/>
    <p:sldId id="265" r:id="rId14"/>
    <p:sldId id="263" r:id="rId15"/>
    <p:sldId id="288" r:id="rId16"/>
    <p:sldId id="289" r:id="rId17"/>
    <p:sldId id="290" r:id="rId18"/>
    <p:sldId id="291" r:id="rId19"/>
    <p:sldId id="292" r:id="rId20"/>
    <p:sldId id="306" r:id="rId21"/>
    <p:sldId id="293" r:id="rId22"/>
    <p:sldId id="294" r:id="rId23"/>
    <p:sldId id="295" r:id="rId24"/>
    <p:sldId id="296" r:id="rId25"/>
    <p:sldId id="297" r:id="rId26"/>
    <p:sldId id="298" r:id="rId27"/>
    <p:sldId id="300" r:id="rId28"/>
    <p:sldId id="305" r:id="rId29"/>
    <p:sldId id="301" r:id="rId30"/>
    <p:sldId id="303" r:id="rId31"/>
    <p:sldId id="304" r:id="rId32"/>
  </p:sldIdLst>
  <p:sldSz cx="9144000" cy="6858000" type="screen4x3"/>
  <p:notesSz cx="6858000" cy="9144000"/>
  <p:defaultTextStyle>
    <a:defPPr>
      <a:defRPr lang="en-US"/>
    </a:defPPr>
    <a:lvl1pPr algn="ctr" rtl="0" eaLnBrk="0" fontAlgn="base" hangingPunct="0">
      <a:spcBef>
        <a:spcPct val="0"/>
      </a:spcBef>
      <a:spcAft>
        <a:spcPct val="0"/>
      </a:spcAft>
      <a:defRPr sz="3200" u="sng" kern="1200">
        <a:solidFill>
          <a:schemeClr val="tx1"/>
        </a:solidFill>
        <a:latin typeface="Times New Roman" charset="0"/>
        <a:ea typeface="+mn-ea"/>
        <a:cs typeface="+mn-cs"/>
      </a:defRPr>
    </a:lvl1pPr>
    <a:lvl2pPr marL="457200" algn="ctr" rtl="0" eaLnBrk="0" fontAlgn="base" hangingPunct="0">
      <a:spcBef>
        <a:spcPct val="0"/>
      </a:spcBef>
      <a:spcAft>
        <a:spcPct val="0"/>
      </a:spcAft>
      <a:defRPr sz="3200" u="sng" kern="1200">
        <a:solidFill>
          <a:schemeClr val="tx1"/>
        </a:solidFill>
        <a:latin typeface="Times New Roman" charset="0"/>
        <a:ea typeface="+mn-ea"/>
        <a:cs typeface="+mn-cs"/>
      </a:defRPr>
    </a:lvl2pPr>
    <a:lvl3pPr marL="914400" algn="ctr" rtl="0" eaLnBrk="0" fontAlgn="base" hangingPunct="0">
      <a:spcBef>
        <a:spcPct val="0"/>
      </a:spcBef>
      <a:spcAft>
        <a:spcPct val="0"/>
      </a:spcAft>
      <a:defRPr sz="3200" u="sng" kern="1200">
        <a:solidFill>
          <a:schemeClr val="tx1"/>
        </a:solidFill>
        <a:latin typeface="Times New Roman" charset="0"/>
        <a:ea typeface="+mn-ea"/>
        <a:cs typeface="+mn-cs"/>
      </a:defRPr>
    </a:lvl3pPr>
    <a:lvl4pPr marL="1371600" algn="ctr" rtl="0" eaLnBrk="0" fontAlgn="base" hangingPunct="0">
      <a:spcBef>
        <a:spcPct val="0"/>
      </a:spcBef>
      <a:spcAft>
        <a:spcPct val="0"/>
      </a:spcAft>
      <a:defRPr sz="3200" u="sng" kern="1200">
        <a:solidFill>
          <a:schemeClr val="tx1"/>
        </a:solidFill>
        <a:latin typeface="Times New Roman" charset="0"/>
        <a:ea typeface="+mn-ea"/>
        <a:cs typeface="+mn-cs"/>
      </a:defRPr>
    </a:lvl4pPr>
    <a:lvl5pPr marL="1828800" algn="ctr" rtl="0" eaLnBrk="0" fontAlgn="base" hangingPunct="0">
      <a:spcBef>
        <a:spcPct val="0"/>
      </a:spcBef>
      <a:spcAft>
        <a:spcPct val="0"/>
      </a:spcAft>
      <a:defRPr sz="3200" u="sng" kern="1200">
        <a:solidFill>
          <a:schemeClr val="tx1"/>
        </a:solidFill>
        <a:latin typeface="Times New Roman" charset="0"/>
        <a:ea typeface="+mn-ea"/>
        <a:cs typeface="+mn-cs"/>
      </a:defRPr>
    </a:lvl5pPr>
    <a:lvl6pPr marL="2286000" algn="l" defTabSz="914400" rtl="0" eaLnBrk="1" latinLnBrk="0" hangingPunct="1">
      <a:defRPr sz="3200" u="sng" kern="1200">
        <a:solidFill>
          <a:schemeClr val="tx1"/>
        </a:solidFill>
        <a:latin typeface="Times New Roman" charset="0"/>
        <a:ea typeface="+mn-ea"/>
        <a:cs typeface="+mn-cs"/>
      </a:defRPr>
    </a:lvl6pPr>
    <a:lvl7pPr marL="2743200" algn="l" defTabSz="914400" rtl="0" eaLnBrk="1" latinLnBrk="0" hangingPunct="1">
      <a:defRPr sz="3200" u="sng" kern="1200">
        <a:solidFill>
          <a:schemeClr val="tx1"/>
        </a:solidFill>
        <a:latin typeface="Times New Roman" charset="0"/>
        <a:ea typeface="+mn-ea"/>
        <a:cs typeface="+mn-cs"/>
      </a:defRPr>
    </a:lvl7pPr>
    <a:lvl8pPr marL="3200400" algn="l" defTabSz="914400" rtl="0" eaLnBrk="1" latinLnBrk="0" hangingPunct="1">
      <a:defRPr sz="3200" u="sng" kern="1200">
        <a:solidFill>
          <a:schemeClr val="tx1"/>
        </a:solidFill>
        <a:latin typeface="Times New Roman" charset="0"/>
        <a:ea typeface="+mn-ea"/>
        <a:cs typeface="+mn-cs"/>
      </a:defRPr>
    </a:lvl8pPr>
    <a:lvl9pPr marL="3657600" algn="l" defTabSz="914400" rtl="0" eaLnBrk="1" latinLnBrk="0" hangingPunct="1">
      <a:defRPr sz="3200" u="sng"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D6A300"/>
    <a:srgbClr val="FF0000"/>
    <a:srgbClr val="FF9900"/>
    <a:srgbClr val="99CCFF"/>
    <a:srgbClr val="660066"/>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9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sideWall>
      <c:spPr>
        <a:ln w="12700">
          <a:solidFill>
            <a:schemeClr val="accent1"/>
          </a:solidFill>
        </a:ln>
      </c:spPr>
    </c:sideWall>
    <c:backWall>
      <c:spPr>
        <a:ln w="12700">
          <a:solidFill>
            <a:schemeClr val="accent1"/>
          </a:solidFill>
        </a:ln>
      </c:spPr>
    </c:backWall>
    <c:plotArea>
      <c:layout/>
      <c:bar3DChart>
        <c:barDir val="col"/>
        <c:grouping val="clustered"/>
        <c:ser>
          <c:idx val="0"/>
          <c:order val="0"/>
          <c:tx>
            <c:v>UGrad Lower</c:v>
          </c:tx>
          <c:spPr>
            <a:solidFill>
              <a:srgbClr val="00B0F0"/>
            </a:solidFill>
          </c:spPr>
          <c:dLbls>
            <c:delete val="1"/>
          </c:dLbls>
          <c:cat>
            <c:numRef>
              <c:f>Sheet1!$A$34:$E$34</c:f>
              <c:numCache>
                <c:formatCode>General</c:formatCode>
                <c:ptCount val="5"/>
                <c:pt idx="0">
                  <c:v>2006</c:v>
                </c:pt>
                <c:pt idx="1">
                  <c:v>2007</c:v>
                </c:pt>
                <c:pt idx="2">
                  <c:v>2008</c:v>
                </c:pt>
                <c:pt idx="3">
                  <c:v>2009</c:v>
                </c:pt>
                <c:pt idx="4">
                  <c:v>2010</c:v>
                </c:pt>
              </c:numCache>
            </c:numRef>
          </c:cat>
          <c:val>
            <c:numRef>
              <c:f>Sheet1!$J$8:$N$8</c:f>
              <c:numCache>
                <c:formatCode>General</c:formatCode>
                <c:ptCount val="5"/>
                <c:pt idx="0">
                  <c:v>1243</c:v>
                </c:pt>
                <c:pt idx="1">
                  <c:v>1279</c:v>
                </c:pt>
                <c:pt idx="2">
                  <c:v>1241</c:v>
                </c:pt>
                <c:pt idx="3">
                  <c:v>1337</c:v>
                </c:pt>
                <c:pt idx="4">
                  <c:v>1278</c:v>
                </c:pt>
              </c:numCache>
            </c:numRef>
          </c:val>
        </c:ser>
        <c:ser>
          <c:idx val="1"/>
          <c:order val="1"/>
          <c:tx>
            <c:v>UGrad Upper</c:v>
          </c:tx>
          <c:spPr>
            <a:solidFill>
              <a:srgbClr val="0070C0"/>
            </a:solidFill>
          </c:spPr>
          <c:dLbls>
            <c:delete val="1"/>
          </c:dLbls>
          <c:cat>
            <c:numRef>
              <c:f>Sheet1!$A$34:$E$34</c:f>
              <c:numCache>
                <c:formatCode>General</c:formatCode>
                <c:ptCount val="5"/>
                <c:pt idx="0">
                  <c:v>2006</c:v>
                </c:pt>
                <c:pt idx="1">
                  <c:v>2007</c:v>
                </c:pt>
                <c:pt idx="2">
                  <c:v>2008</c:v>
                </c:pt>
                <c:pt idx="3">
                  <c:v>2009</c:v>
                </c:pt>
                <c:pt idx="4">
                  <c:v>2010</c:v>
                </c:pt>
              </c:numCache>
            </c:numRef>
          </c:cat>
          <c:val>
            <c:numRef>
              <c:f>Sheet1!$J$9:$N$9</c:f>
              <c:numCache>
                <c:formatCode>General</c:formatCode>
                <c:ptCount val="5"/>
                <c:pt idx="0">
                  <c:v>558</c:v>
                </c:pt>
                <c:pt idx="1">
                  <c:v>512</c:v>
                </c:pt>
                <c:pt idx="2">
                  <c:v>612</c:v>
                </c:pt>
                <c:pt idx="3">
                  <c:v>568</c:v>
                </c:pt>
                <c:pt idx="4">
                  <c:v>580</c:v>
                </c:pt>
              </c:numCache>
            </c:numRef>
          </c:val>
        </c:ser>
        <c:ser>
          <c:idx val="2"/>
          <c:order val="2"/>
          <c:tx>
            <c:v>Grad Lower</c:v>
          </c:tx>
          <c:spPr>
            <a:solidFill>
              <a:srgbClr val="C00000"/>
            </a:solidFill>
          </c:spPr>
          <c:dLbls>
            <c:delete val="1"/>
          </c:dLbls>
          <c:cat>
            <c:numRef>
              <c:f>Sheet1!$A$34:$E$34</c:f>
              <c:numCache>
                <c:formatCode>General</c:formatCode>
                <c:ptCount val="5"/>
                <c:pt idx="0">
                  <c:v>2006</c:v>
                </c:pt>
                <c:pt idx="1">
                  <c:v>2007</c:v>
                </c:pt>
                <c:pt idx="2">
                  <c:v>2008</c:v>
                </c:pt>
                <c:pt idx="3">
                  <c:v>2009</c:v>
                </c:pt>
                <c:pt idx="4">
                  <c:v>2010</c:v>
                </c:pt>
              </c:numCache>
            </c:numRef>
          </c:cat>
          <c:val>
            <c:numRef>
              <c:f>Sheet1!$J$10:$N$10</c:f>
              <c:numCache>
                <c:formatCode>General</c:formatCode>
                <c:ptCount val="5"/>
                <c:pt idx="0">
                  <c:v>224</c:v>
                </c:pt>
                <c:pt idx="1">
                  <c:v>212</c:v>
                </c:pt>
                <c:pt idx="2">
                  <c:v>159</c:v>
                </c:pt>
                <c:pt idx="3">
                  <c:v>158</c:v>
                </c:pt>
                <c:pt idx="4">
                  <c:v>170</c:v>
                </c:pt>
              </c:numCache>
            </c:numRef>
          </c:val>
        </c:ser>
        <c:ser>
          <c:idx val="3"/>
          <c:order val="3"/>
          <c:tx>
            <c:v>Grad Advanced</c:v>
          </c:tx>
          <c:spPr>
            <a:solidFill>
              <a:srgbClr val="FFFF00"/>
            </a:solidFill>
          </c:spPr>
          <c:dLbls>
            <c:delete val="1"/>
          </c:dLbls>
          <c:cat>
            <c:numRef>
              <c:f>Sheet1!$A$34:$E$34</c:f>
              <c:numCache>
                <c:formatCode>General</c:formatCode>
                <c:ptCount val="5"/>
                <c:pt idx="0">
                  <c:v>2006</c:v>
                </c:pt>
                <c:pt idx="1">
                  <c:v>2007</c:v>
                </c:pt>
                <c:pt idx="2">
                  <c:v>2008</c:v>
                </c:pt>
                <c:pt idx="3">
                  <c:v>2009</c:v>
                </c:pt>
                <c:pt idx="4">
                  <c:v>2010</c:v>
                </c:pt>
              </c:numCache>
            </c:numRef>
          </c:cat>
          <c:val>
            <c:numRef>
              <c:f>Sheet1!$J$11:$N$11</c:f>
              <c:numCache>
                <c:formatCode>General</c:formatCode>
                <c:ptCount val="5"/>
                <c:pt idx="0">
                  <c:v>78</c:v>
                </c:pt>
                <c:pt idx="1">
                  <c:v>66</c:v>
                </c:pt>
                <c:pt idx="2">
                  <c:v>57</c:v>
                </c:pt>
                <c:pt idx="3">
                  <c:v>89</c:v>
                </c:pt>
                <c:pt idx="4">
                  <c:v>121</c:v>
                </c:pt>
              </c:numCache>
            </c:numRef>
          </c:val>
        </c:ser>
        <c:ser>
          <c:idx val="4"/>
          <c:order val="4"/>
          <c:tx>
            <c:v>TOTAL</c:v>
          </c:tx>
          <c:spPr>
            <a:solidFill>
              <a:srgbClr val="FFC000"/>
            </a:solidFill>
          </c:spPr>
          <c:dLbls>
            <c:delete val="1"/>
          </c:dLbls>
          <c:cat>
            <c:numRef>
              <c:f>Sheet1!$A$34:$E$34</c:f>
              <c:numCache>
                <c:formatCode>General</c:formatCode>
                <c:ptCount val="5"/>
                <c:pt idx="0">
                  <c:v>2006</c:v>
                </c:pt>
                <c:pt idx="1">
                  <c:v>2007</c:v>
                </c:pt>
                <c:pt idx="2">
                  <c:v>2008</c:v>
                </c:pt>
                <c:pt idx="3">
                  <c:v>2009</c:v>
                </c:pt>
                <c:pt idx="4">
                  <c:v>2010</c:v>
                </c:pt>
              </c:numCache>
            </c:numRef>
          </c:cat>
          <c:val>
            <c:numRef>
              <c:f>Sheet1!$J$12:$N$12</c:f>
              <c:numCache>
                <c:formatCode>General</c:formatCode>
                <c:ptCount val="5"/>
                <c:pt idx="0">
                  <c:v>2103</c:v>
                </c:pt>
                <c:pt idx="1">
                  <c:v>2069</c:v>
                </c:pt>
                <c:pt idx="2">
                  <c:v>2069</c:v>
                </c:pt>
                <c:pt idx="3">
                  <c:v>2152</c:v>
                </c:pt>
                <c:pt idx="4">
                  <c:v>2149</c:v>
                </c:pt>
              </c:numCache>
            </c:numRef>
          </c:val>
        </c:ser>
        <c:dLbls>
          <c:showVal val="1"/>
        </c:dLbls>
        <c:shape val="box"/>
        <c:axId val="53213056"/>
        <c:axId val="53485568"/>
        <c:axId val="0"/>
      </c:bar3DChart>
      <c:catAx>
        <c:axId val="53213056"/>
        <c:scaling>
          <c:orientation val="minMax"/>
        </c:scaling>
        <c:axPos val="b"/>
        <c:numFmt formatCode="General" sourceLinked="1"/>
        <c:tickLblPos val="nextTo"/>
        <c:txPr>
          <a:bodyPr/>
          <a:lstStyle/>
          <a:p>
            <a:pPr>
              <a:defRPr sz="1400" b="1"/>
            </a:pPr>
            <a:endParaRPr lang="en-US"/>
          </a:p>
        </c:txPr>
        <c:crossAx val="53485568"/>
        <c:crosses val="autoZero"/>
        <c:auto val="1"/>
        <c:lblAlgn val="ctr"/>
        <c:lblOffset val="100"/>
      </c:catAx>
      <c:valAx>
        <c:axId val="53485568"/>
        <c:scaling>
          <c:orientation val="minMax"/>
        </c:scaling>
        <c:axPos val="l"/>
        <c:majorGridlines/>
        <c:numFmt formatCode="General" sourceLinked="1"/>
        <c:tickLblPos val="nextTo"/>
        <c:txPr>
          <a:bodyPr/>
          <a:lstStyle/>
          <a:p>
            <a:pPr>
              <a:defRPr sz="1400" b="1"/>
            </a:pPr>
            <a:endParaRPr lang="en-US"/>
          </a:p>
        </c:txPr>
        <c:crossAx val="53213056"/>
        <c:crosses val="autoZero"/>
        <c:crossBetween val="between"/>
      </c:valAx>
    </c:plotArea>
    <c:legend>
      <c:legendPos val="r"/>
      <c:layout>
        <c:manualLayout>
          <c:xMode val="edge"/>
          <c:yMode val="edge"/>
          <c:x val="0.79655801745712063"/>
          <c:y val="0.27810877806940876"/>
          <c:w val="0.19181407556613611"/>
          <c:h val="0.36970812676193254"/>
        </c:manualLayout>
      </c:layout>
      <c:spPr>
        <a:ln>
          <a:solidFill>
            <a:srgbClr val="4F81BD"/>
          </a:solidFill>
        </a:ln>
      </c:spPr>
      <c:txPr>
        <a:bodyPr/>
        <a:lstStyle/>
        <a:p>
          <a:pPr>
            <a:defRPr sz="1400" b="1"/>
          </a:pPr>
          <a:endParaRPr lang="en-US"/>
        </a:p>
      </c:txPr>
    </c:legend>
    <c:plotVisOnly val="1"/>
  </c:chart>
  <c:spPr>
    <a:scene3d>
      <a:camera prst="orthographicFront"/>
      <a:lightRig rig="threePt" dir="t"/>
    </a:scene3d>
    <a:sp3d prstMaterial="meta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Series 1</c:v>
                </c:pt>
              </c:strCache>
            </c:strRef>
          </c:tx>
          <c:spPr>
            <a:solidFill>
              <a:srgbClr val="FFFF00"/>
            </a:solidFill>
          </c:spPr>
          <c:cat>
            <c:strRef>
              <c:f>Sheet1!$A$2</c:f>
              <c:strCache>
                <c:ptCount val="1"/>
                <c:pt idx="0">
                  <c:v>2006          2007          2008           2009          2010</c:v>
                </c:pt>
              </c:strCache>
            </c:strRef>
          </c:cat>
          <c:val>
            <c:numRef>
              <c:f>Sheet1!$B$2</c:f>
              <c:numCache>
                <c:formatCode>General</c:formatCode>
                <c:ptCount val="1"/>
                <c:pt idx="0">
                  <c:v>6215</c:v>
                </c:pt>
              </c:numCache>
            </c:numRef>
          </c:val>
        </c:ser>
        <c:ser>
          <c:idx val="1"/>
          <c:order val="1"/>
          <c:tx>
            <c:strRef>
              <c:f>Sheet1!$C$1</c:f>
              <c:strCache>
                <c:ptCount val="1"/>
                <c:pt idx="0">
                  <c:v>Series 2</c:v>
                </c:pt>
              </c:strCache>
            </c:strRef>
          </c:tx>
          <c:spPr>
            <a:solidFill>
              <a:srgbClr val="FFC000"/>
            </a:solidFill>
          </c:spPr>
          <c:cat>
            <c:strRef>
              <c:f>Sheet1!$A$2</c:f>
              <c:strCache>
                <c:ptCount val="1"/>
                <c:pt idx="0">
                  <c:v>2006          2007          2008           2009          2010</c:v>
                </c:pt>
              </c:strCache>
            </c:strRef>
          </c:cat>
          <c:val>
            <c:numRef>
              <c:f>Sheet1!$C$2</c:f>
              <c:numCache>
                <c:formatCode>General</c:formatCode>
                <c:ptCount val="1"/>
                <c:pt idx="0">
                  <c:v>6169</c:v>
                </c:pt>
              </c:numCache>
            </c:numRef>
          </c:val>
        </c:ser>
        <c:ser>
          <c:idx val="2"/>
          <c:order val="2"/>
          <c:tx>
            <c:strRef>
              <c:f>Sheet1!$D$1</c:f>
              <c:strCache>
                <c:ptCount val="1"/>
                <c:pt idx="0">
                  <c:v>Series 3</c:v>
                </c:pt>
              </c:strCache>
            </c:strRef>
          </c:tx>
          <c:spPr>
            <a:solidFill>
              <a:srgbClr val="D6A300"/>
            </a:solidFill>
          </c:spPr>
          <c:cat>
            <c:strRef>
              <c:f>Sheet1!$A$2</c:f>
              <c:strCache>
                <c:ptCount val="1"/>
                <c:pt idx="0">
                  <c:v>2006          2007          2008           2009          2010</c:v>
                </c:pt>
              </c:strCache>
            </c:strRef>
          </c:cat>
          <c:val>
            <c:numRef>
              <c:f>Sheet1!$D$2</c:f>
              <c:numCache>
                <c:formatCode>General</c:formatCode>
                <c:ptCount val="1"/>
                <c:pt idx="0">
                  <c:v>6243</c:v>
                </c:pt>
              </c:numCache>
            </c:numRef>
          </c:val>
        </c:ser>
        <c:ser>
          <c:idx val="3"/>
          <c:order val="3"/>
          <c:tx>
            <c:strRef>
              <c:f>Sheet1!$E$1</c:f>
              <c:strCache>
                <c:ptCount val="1"/>
                <c:pt idx="0">
                  <c:v>Series 4</c:v>
                </c:pt>
              </c:strCache>
            </c:strRef>
          </c:tx>
          <c:spPr>
            <a:solidFill>
              <a:srgbClr val="FF0000"/>
            </a:solidFill>
          </c:spPr>
          <c:cat>
            <c:strRef>
              <c:f>Sheet1!$A$2</c:f>
              <c:strCache>
                <c:ptCount val="1"/>
                <c:pt idx="0">
                  <c:v>2006          2007          2008           2009          2010</c:v>
                </c:pt>
              </c:strCache>
            </c:strRef>
          </c:cat>
          <c:val>
            <c:numRef>
              <c:f>Sheet1!$E$2</c:f>
              <c:numCache>
                <c:formatCode>General</c:formatCode>
                <c:ptCount val="1"/>
                <c:pt idx="0">
                  <c:v>6476</c:v>
                </c:pt>
              </c:numCache>
            </c:numRef>
          </c:val>
        </c:ser>
        <c:ser>
          <c:idx val="4"/>
          <c:order val="4"/>
          <c:tx>
            <c:strRef>
              <c:f>Sheet1!$F$1</c:f>
              <c:strCache>
                <c:ptCount val="1"/>
                <c:pt idx="0">
                  <c:v>Series 5</c:v>
                </c:pt>
              </c:strCache>
            </c:strRef>
          </c:tx>
          <c:spPr>
            <a:solidFill>
              <a:srgbClr val="C00000"/>
            </a:solidFill>
          </c:spPr>
          <c:cat>
            <c:strRef>
              <c:f>Sheet1!$A$2</c:f>
              <c:strCache>
                <c:ptCount val="1"/>
                <c:pt idx="0">
                  <c:v>2006          2007          2008           2009          2010</c:v>
                </c:pt>
              </c:strCache>
            </c:strRef>
          </c:cat>
          <c:val>
            <c:numRef>
              <c:f>Sheet1!$F$2</c:f>
              <c:numCache>
                <c:formatCode>General</c:formatCode>
                <c:ptCount val="1"/>
                <c:pt idx="0">
                  <c:v>6442</c:v>
                </c:pt>
              </c:numCache>
            </c:numRef>
          </c:val>
        </c:ser>
        <c:gapWidth val="33"/>
        <c:shape val="box"/>
        <c:axId val="57939840"/>
        <c:axId val="58023936"/>
        <c:axId val="0"/>
      </c:bar3DChart>
      <c:catAx>
        <c:axId val="57939840"/>
        <c:scaling>
          <c:orientation val="minMax"/>
        </c:scaling>
        <c:axPos val="b"/>
        <c:tickLblPos val="nextTo"/>
        <c:txPr>
          <a:bodyPr/>
          <a:lstStyle/>
          <a:p>
            <a:pPr>
              <a:defRPr b="1"/>
            </a:pPr>
            <a:endParaRPr lang="en-US"/>
          </a:p>
        </c:txPr>
        <c:crossAx val="58023936"/>
        <c:crosses val="autoZero"/>
        <c:auto val="1"/>
        <c:lblAlgn val="ctr"/>
        <c:lblOffset val="100"/>
      </c:catAx>
      <c:valAx>
        <c:axId val="58023936"/>
        <c:scaling>
          <c:orientation val="minMax"/>
          <c:min val="0"/>
        </c:scaling>
        <c:axPos val="l"/>
        <c:majorGridlines/>
        <c:numFmt formatCode="General" sourceLinked="1"/>
        <c:tickLblPos val="nextTo"/>
        <c:txPr>
          <a:bodyPr/>
          <a:lstStyle/>
          <a:p>
            <a:pPr>
              <a:defRPr b="1"/>
            </a:pPr>
            <a:endParaRPr lang="en-US"/>
          </a:p>
        </c:txPr>
        <c:crossAx val="57939840"/>
        <c:crosses val="autoZero"/>
        <c:crossBetween val="between"/>
        <c:majorUnit val="1000"/>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Sheet1!$B$1</c:f>
              <c:strCache>
                <c:ptCount val="1"/>
                <c:pt idx="0">
                  <c:v>total BSCS</c:v>
                </c:pt>
              </c:strCache>
            </c:strRef>
          </c:tx>
          <c:spPr>
            <a:solidFill>
              <a:srgbClr val="FFC000"/>
            </a:solidFill>
          </c:spPr>
          <c:cat>
            <c:numRef>
              <c:f>Sheet1!$A$2:$A$6</c:f>
              <c:numCache>
                <c:formatCode>General</c:formatCode>
                <c:ptCount val="5"/>
                <c:pt idx="0">
                  <c:v>2006</c:v>
                </c:pt>
                <c:pt idx="1">
                  <c:v>2007</c:v>
                </c:pt>
                <c:pt idx="2">
                  <c:v>2008</c:v>
                </c:pt>
                <c:pt idx="3">
                  <c:v>2009</c:v>
                </c:pt>
                <c:pt idx="4">
                  <c:v>2010</c:v>
                </c:pt>
              </c:numCache>
            </c:numRef>
          </c:cat>
          <c:val>
            <c:numRef>
              <c:f>Sheet1!$B$2:$B$6</c:f>
              <c:numCache>
                <c:formatCode>General</c:formatCode>
                <c:ptCount val="5"/>
                <c:pt idx="0">
                  <c:v>352</c:v>
                </c:pt>
                <c:pt idx="1">
                  <c:v>331</c:v>
                </c:pt>
                <c:pt idx="2">
                  <c:v>352</c:v>
                </c:pt>
                <c:pt idx="3">
                  <c:v>349</c:v>
                </c:pt>
                <c:pt idx="4">
                  <c:v>346</c:v>
                </c:pt>
              </c:numCache>
            </c:numRef>
          </c:val>
        </c:ser>
        <c:ser>
          <c:idx val="1"/>
          <c:order val="1"/>
          <c:tx>
            <c:strRef>
              <c:f>Sheet1!$C$1</c:f>
              <c:strCache>
                <c:ptCount val="1"/>
                <c:pt idx="0">
                  <c:v>total MS</c:v>
                </c:pt>
              </c:strCache>
            </c:strRef>
          </c:tx>
          <c:spPr>
            <a:solidFill>
              <a:schemeClr val="accent6">
                <a:lumMod val="60000"/>
                <a:lumOff val="40000"/>
              </a:schemeClr>
            </a:solidFill>
          </c:spPr>
          <c:cat>
            <c:numRef>
              <c:f>Sheet1!$A$2:$A$6</c:f>
              <c:numCache>
                <c:formatCode>General</c:formatCode>
                <c:ptCount val="5"/>
                <c:pt idx="0">
                  <c:v>2006</c:v>
                </c:pt>
                <c:pt idx="1">
                  <c:v>2007</c:v>
                </c:pt>
                <c:pt idx="2">
                  <c:v>2008</c:v>
                </c:pt>
                <c:pt idx="3">
                  <c:v>2009</c:v>
                </c:pt>
                <c:pt idx="4">
                  <c:v>2010</c:v>
                </c:pt>
              </c:numCache>
            </c:numRef>
          </c:cat>
          <c:val>
            <c:numRef>
              <c:f>Sheet1!$C$2:$C$6</c:f>
              <c:numCache>
                <c:formatCode>General</c:formatCode>
                <c:ptCount val="5"/>
                <c:pt idx="0">
                  <c:v>120</c:v>
                </c:pt>
                <c:pt idx="1">
                  <c:v>106</c:v>
                </c:pt>
                <c:pt idx="2">
                  <c:v>90</c:v>
                </c:pt>
                <c:pt idx="3">
                  <c:v>92</c:v>
                </c:pt>
                <c:pt idx="4">
                  <c:v>89</c:v>
                </c:pt>
              </c:numCache>
            </c:numRef>
          </c:val>
        </c:ser>
        <c:ser>
          <c:idx val="2"/>
          <c:order val="2"/>
          <c:tx>
            <c:strRef>
              <c:f>Sheet1!$D$1</c:f>
              <c:strCache>
                <c:ptCount val="1"/>
                <c:pt idx="0">
                  <c:v>PHD</c:v>
                </c:pt>
              </c:strCache>
            </c:strRef>
          </c:tx>
          <c:spPr>
            <a:solidFill>
              <a:srgbClr val="FF0000"/>
            </a:solidFill>
          </c:spPr>
          <c:cat>
            <c:numRef>
              <c:f>Sheet1!$A$2:$A$6</c:f>
              <c:numCache>
                <c:formatCode>General</c:formatCode>
                <c:ptCount val="5"/>
                <c:pt idx="0">
                  <c:v>2006</c:v>
                </c:pt>
                <c:pt idx="1">
                  <c:v>2007</c:v>
                </c:pt>
                <c:pt idx="2">
                  <c:v>2008</c:v>
                </c:pt>
                <c:pt idx="3">
                  <c:v>2009</c:v>
                </c:pt>
                <c:pt idx="4">
                  <c:v>2010</c:v>
                </c:pt>
              </c:numCache>
            </c:numRef>
          </c:cat>
          <c:val>
            <c:numRef>
              <c:f>Sheet1!$D$2:$D$6</c:f>
              <c:numCache>
                <c:formatCode>General</c:formatCode>
                <c:ptCount val="5"/>
                <c:pt idx="0">
                  <c:v>22</c:v>
                </c:pt>
                <c:pt idx="1">
                  <c:v>18</c:v>
                </c:pt>
                <c:pt idx="2">
                  <c:v>18</c:v>
                </c:pt>
                <c:pt idx="3">
                  <c:v>22</c:v>
                </c:pt>
                <c:pt idx="4">
                  <c:v>32</c:v>
                </c:pt>
              </c:numCache>
            </c:numRef>
          </c:val>
        </c:ser>
        <c:ser>
          <c:idx val="3"/>
          <c:order val="3"/>
          <c:tx>
            <c:strRef>
              <c:f>Sheet1!$E$1</c:f>
              <c:strCache>
                <c:ptCount val="1"/>
                <c:pt idx="0">
                  <c:v>ToTal</c:v>
                </c:pt>
              </c:strCache>
            </c:strRef>
          </c:tx>
          <c:spPr>
            <a:solidFill>
              <a:srgbClr val="FF9966"/>
            </a:solidFill>
          </c:spPr>
          <c:cat>
            <c:numRef>
              <c:f>Sheet1!$A$2:$A$6</c:f>
              <c:numCache>
                <c:formatCode>General</c:formatCode>
                <c:ptCount val="5"/>
                <c:pt idx="0">
                  <c:v>2006</c:v>
                </c:pt>
                <c:pt idx="1">
                  <c:v>2007</c:v>
                </c:pt>
                <c:pt idx="2">
                  <c:v>2008</c:v>
                </c:pt>
                <c:pt idx="3">
                  <c:v>2009</c:v>
                </c:pt>
                <c:pt idx="4">
                  <c:v>2010</c:v>
                </c:pt>
              </c:numCache>
            </c:numRef>
          </c:cat>
          <c:val>
            <c:numRef>
              <c:f>Sheet1!$E$2:$E$6</c:f>
              <c:numCache>
                <c:formatCode>General</c:formatCode>
                <c:ptCount val="5"/>
                <c:pt idx="0">
                  <c:v>494</c:v>
                </c:pt>
                <c:pt idx="1">
                  <c:v>455</c:v>
                </c:pt>
                <c:pt idx="2">
                  <c:v>460</c:v>
                </c:pt>
                <c:pt idx="3">
                  <c:v>463</c:v>
                </c:pt>
                <c:pt idx="4">
                  <c:v>467</c:v>
                </c:pt>
              </c:numCache>
            </c:numRef>
          </c:val>
        </c:ser>
        <c:shape val="box"/>
        <c:axId val="58694656"/>
        <c:axId val="58750848"/>
        <c:axId val="0"/>
      </c:bar3DChart>
      <c:catAx>
        <c:axId val="58694656"/>
        <c:scaling>
          <c:orientation val="minMax"/>
        </c:scaling>
        <c:axPos val="b"/>
        <c:numFmt formatCode="General" sourceLinked="1"/>
        <c:tickLblPos val="nextTo"/>
        <c:crossAx val="58750848"/>
        <c:crosses val="autoZero"/>
        <c:auto val="1"/>
        <c:lblAlgn val="ctr"/>
        <c:lblOffset val="100"/>
      </c:catAx>
      <c:valAx>
        <c:axId val="58750848"/>
        <c:scaling>
          <c:orientation val="minMax"/>
        </c:scaling>
        <c:axPos val="l"/>
        <c:majorGridlines/>
        <c:numFmt formatCode="General" sourceLinked="1"/>
        <c:tickLblPos val="nextTo"/>
        <c:crossAx val="58694656"/>
        <c:crosses val="autoZero"/>
        <c:crossBetween val="between"/>
        <c:majorUnit val="100"/>
      </c:valAx>
    </c:plotArea>
    <c:legend>
      <c:legendPos val="r"/>
      <c:layout/>
    </c:legend>
    <c:plotVisOnly val="1"/>
  </c:chart>
  <c:txPr>
    <a:bodyPr/>
    <a:lstStyle/>
    <a:p>
      <a:pPr>
        <a:defRPr sz="1800"/>
      </a:pPr>
      <a:endParaRPr lang="en-US"/>
    </a:p>
  </c:txPr>
  <c:externalData r:id="rId1"/>
</c:chartSpace>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u="none"/>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u="none"/>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vl1pPr>
          </a:lstStyle>
          <a:p>
            <a:fld id="{FB12F009-6E53-41EE-B3B5-4D48BF55E6B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85688-401D-4EED-8576-C318B2C71D85}" type="slidenum">
              <a:rPr lang="en-US"/>
              <a:pPr/>
              <a:t>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6BDB4-E1EB-4A99-AE4B-5C07E49186B5}" type="slidenum">
              <a:rPr lang="en-US"/>
              <a:pPr/>
              <a:t>2</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BA215-F6BC-477B-828A-D3807D81AE80}" type="slidenum">
              <a:rPr lang="en-US"/>
              <a:pPr/>
              <a:t>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5D118-39E1-4B65-A0DA-03F939B9FE3E}" type="slidenum">
              <a:rPr lang="en-US"/>
              <a:pPr/>
              <a:t>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289A5-22C9-410A-BB75-4DA7970C8288}"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82A80-DE88-4294-B69E-E579396B5CC4}" type="slidenum">
              <a:rPr lang="en-US"/>
              <a:pPr/>
              <a:t>6</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C9489-22E3-4B28-AFC0-0FDC28FD1544}" type="slidenum">
              <a:rPr lang="en-US"/>
              <a:pPr/>
              <a:t>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4082C55-F059-4CA8-A566-8912D9CC7845}" type="slidenum">
              <a:rPr lang="en-US">
                <a:solidFill>
                  <a:srgbClr val="000000"/>
                </a:solidFill>
              </a:rPr>
              <a:pPr/>
              <a:t>17</a:t>
            </a:fld>
            <a:endParaRPr lang="en-US">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5BF56-B742-4B95-9CF5-D807C8682517}" type="slidenum">
              <a:rPr lang="en-US">
                <a:solidFill>
                  <a:prstClr val="black"/>
                </a:solidFill>
              </a:rPr>
              <a:pPr/>
              <a:t>20</a:t>
            </a:fld>
            <a:endParaRPr lang="en-US">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5C4390-33E5-497E-B46E-C0BD4CA6B06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0305FE-7C0A-4713-822F-455AA9EAC42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2A39A-0A96-43E6-855D-C0D18820190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1F806D7-DC26-4523-A30E-91DE37BD2F7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05CF46-A09A-450A-9A0E-5826A39EC83E}" type="datetimeFigureOut">
              <a:rPr lang="en-US" smtClean="0">
                <a:solidFill>
                  <a:prstClr val="black">
                    <a:tint val="75000"/>
                  </a:prstClr>
                </a:solidFill>
              </a:rPr>
              <a:pPr/>
              <a:t>10/26/2010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03367-ED60-4D9D-BCE5-FD0B9C2A2AF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E11CA-5B30-47FD-89A6-174CD1713C9D}" type="datetimeFigureOut">
              <a:rPr lang="en-US" smtClean="0">
                <a:solidFill>
                  <a:prstClr val="black">
                    <a:tint val="75000"/>
                  </a:prstClr>
                </a:solidFill>
              </a:rPr>
              <a:pPr/>
              <a:t>10/26/2010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F16D5F-E93D-4B12-B4F3-52EAF9618F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436E52-A832-4B2C-A214-C07AB45DF44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D67DF1-ED05-444C-9AAD-86F67CA1DBC7}" type="datetimeFigureOut">
              <a:rPr lang="en-US" smtClean="0">
                <a:solidFill>
                  <a:prstClr val="black">
                    <a:tint val="75000"/>
                  </a:prstClr>
                </a:solidFill>
              </a:rPr>
              <a:pPr/>
              <a:t>10/26/2010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BF93-9659-4D9B-B6F8-4AFA33F0B18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61A9B-8539-4EB9-A7BB-F725F44074BF}" type="datetimeFigureOut">
              <a:rPr lang="en-US" smtClean="0">
                <a:solidFill>
                  <a:prstClr val="black">
                    <a:tint val="75000"/>
                  </a:prstClr>
                </a:solidFill>
              </a:rPr>
              <a:pPr/>
              <a:t>10/26/2010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299025-92B4-4224-B9A9-ED6D4612F1A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7BC04-0188-49D8-9818-A093941F5552}" type="datetimeFigureOut">
              <a:rPr lang="en-US" smtClean="0">
                <a:solidFill>
                  <a:prstClr val="black">
                    <a:tint val="75000"/>
                  </a:prstClr>
                </a:solidFill>
              </a:rPr>
              <a:pPr/>
              <a:t>10/26/2010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F4FA5F-84BE-4D59-987B-81A894852F2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DC29853-80CC-48D9-BAC3-1409286C1AF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FBBC72-D5B8-4C37-AD58-8CD25F920D9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628D99-C9CC-4841-A4B6-86F59BC5C7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9320A-8E80-41F1-AC9E-FD12FAF98852}" type="datetimeFigureOut">
              <a:rPr lang="en-US" smtClean="0">
                <a:solidFill>
                  <a:prstClr val="black">
                    <a:tint val="75000"/>
                  </a:prstClr>
                </a:solidFill>
              </a:rPr>
              <a:pPr/>
              <a:t>10/26/2010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30613-A7E8-4323-B54E-093FE455603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7F2CF3-1201-4729-A1EC-E4D88A25F5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B68459-2A60-43DE-A04C-CFF4A5B0D5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2A0E1B-4973-4014-B0C0-7FC0DA12266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ED9D7F-1EC1-4A2D-94FB-4BB663092B2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57B8C7-E4A4-4276-9B53-B591ED659DC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4D1F886-814A-43B8-AD3F-288B11C6C36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837703-2612-4E3E-A28A-24CA38F04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1AE331-E88C-4DAC-A8E8-E73B6E93C2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D4B435-3905-42E6-AEF2-92F6D00CD8B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u="none"/>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fld id="{984F977C-3BCA-404E-BCA9-2AA6E42EC8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909320A-8E80-41F1-AC9E-FD12FAF98852}" type="datetimeFigureOut">
              <a:rPr lang="en-US" u="none" smtClean="0">
                <a:solidFill>
                  <a:prstClr val="black">
                    <a:tint val="75000"/>
                  </a:prstClr>
                </a:solidFill>
                <a:latin typeface="Calibri"/>
              </a:rPr>
              <a:pPr eaLnBrk="1" fontAlgn="auto" hangingPunct="1">
                <a:spcBef>
                  <a:spcPts val="0"/>
                </a:spcBef>
                <a:spcAft>
                  <a:spcPts val="0"/>
                </a:spcAft>
              </a:pPr>
              <a:t>10/26/2010</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0430613-A7E8-4323-B54E-093FE4556036}"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u="none">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fld id="{7B4A62E0-AB24-40EE-B733-1EBA52854D01}" type="slidenum">
              <a:rPr lang="en-US" smtClean="0">
                <a:solidFill>
                  <a:srgbClr val="000000"/>
                </a:solidFill>
                <a:ea typeface="ＭＳ Ｐゴシック" charset="-128"/>
              </a:rPr>
              <a:pPr/>
              <a:t>‹#›</a:t>
            </a:fld>
            <a:endParaRPr lang="en-US" smtClean="0">
              <a:solidFill>
                <a:srgbClr val="000000"/>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endParaRPr lang="en-US" u="none">
              <a:solidFill>
                <a:srgbClr val="000000"/>
              </a:solidFill>
              <a:latin typeface="Times" pitchFamily="-80"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u="none">
              <a:solidFill>
                <a:srgbClr val="000000"/>
              </a:solidFill>
              <a:latin typeface="Times" pitchFamily="-80"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CC3CF9-2876-4FA3-BE2E-11A6BF752EC4}" type="slidenum">
              <a:rPr lang="en-US" u="none">
                <a:solidFill>
                  <a:srgbClr val="000000"/>
                </a:solidFill>
                <a:latin typeface="Times" pitchFamily="-80" charset="0"/>
              </a:rPr>
              <a:pPr/>
              <a:t>‹#›</a:t>
            </a:fld>
            <a:endParaRPr lang="en-US" u="none">
              <a:solidFill>
                <a:srgbClr val="000000"/>
              </a:solidFill>
              <a:latin typeface="Times" pitchFamily="-80" charset="0"/>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80" charset="0"/>
        </a:defRPr>
      </a:lvl2pPr>
      <a:lvl3pPr algn="ctr" rtl="0" fontAlgn="base">
        <a:spcBef>
          <a:spcPct val="0"/>
        </a:spcBef>
        <a:spcAft>
          <a:spcPct val="0"/>
        </a:spcAft>
        <a:defRPr sz="4400">
          <a:solidFill>
            <a:schemeClr val="tx2"/>
          </a:solidFill>
          <a:latin typeface="Times" pitchFamily="-80" charset="0"/>
        </a:defRPr>
      </a:lvl3pPr>
      <a:lvl4pPr algn="ctr" rtl="0" fontAlgn="base">
        <a:spcBef>
          <a:spcPct val="0"/>
        </a:spcBef>
        <a:spcAft>
          <a:spcPct val="0"/>
        </a:spcAft>
        <a:defRPr sz="4400">
          <a:solidFill>
            <a:schemeClr val="tx2"/>
          </a:solidFill>
          <a:latin typeface="Times" pitchFamily="-80" charset="0"/>
        </a:defRPr>
      </a:lvl4pPr>
      <a:lvl5pPr algn="ctr" rtl="0" fontAlgn="base">
        <a:spcBef>
          <a:spcPct val="0"/>
        </a:spcBef>
        <a:spcAft>
          <a:spcPct val="0"/>
        </a:spcAft>
        <a:defRPr sz="4400">
          <a:solidFill>
            <a:schemeClr val="tx2"/>
          </a:solidFill>
          <a:latin typeface="Times" pitchFamily="-80" charset="0"/>
        </a:defRPr>
      </a:lvl5pPr>
      <a:lvl6pPr marL="457200" algn="ctr" rtl="0" fontAlgn="base">
        <a:spcBef>
          <a:spcPct val="0"/>
        </a:spcBef>
        <a:spcAft>
          <a:spcPct val="0"/>
        </a:spcAft>
        <a:defRPr sz="4400">
          <a:solidFill>
            <a:schemeClr val="tx2"/>
          </a:solidFill>
          <a:latin typeface="Times" pitchFamily="-80" charset="0"/>
        </a:defRPr>
      </a:lvl6pPr>
      <a:lvl7pPr marL="914400" algn="ctr" rtl="0" fontAlgn="base">
        <a:spcBef>
          <a:spcPct val="0"/>
        </a:spcBef>
        <a:spcAft>
          <a:spcPct val="0"/>
        </a:spcAft>
        <a:defRPr sz="4400">
          <a:solidFill>
            <a:schemeClr val="tx2"/>
          </a:solidFill>
          <a:latin typeface="Times" pitchFamily="-80" charset="0"/>
        </a:defRPr>
      </a:lvl7pPr>
      <a:lvl8pPr marL="1371600" algn="ctr" rtl="0" fontAlgn="base">
        <a:spcBef>
          <a:spcPct val="0"/>
        </a:spcBef>
        <a:spcAft>
          <a:spcPct val="0"/>
        </a:spcAft>
        <a:defRPr sz="4400">
          <a:solidFill>
            <a:schemeClr val="tx2"/>
          </a:solidFill>
          <a:latin typeface="Times" pitchFamily="-80" charset="0"/>
        </a:defRPr>
      </a:lvl8pPr>
      <a:lvl9pPr marL="1828800" algn="ctr" rtl="0" fontAlgn="base">
        <a:spcBef>
          <a:spcPct val="0"/>
        </a:spcBef>
        <a:spcAft>
          <a:spcPct val="0"/>
        </a:spcAft>
        <a:defRPr sz="4400">
          <a:solidFill>
            <a:schemeClr val="tx2"/>
          </a:solidFill>
          <a:latin typeface="Times" pitchFamily="-80"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505CF46-A09A-450A-9A0E-5826A39EC83E}" type="datetimeFigureOut">
              <a:rPr lang="en-US" u="none" smtClean="0">
                <a:solidFill>
                  <a:prstClr val="black">
                    <a:tint val="75000"/>
                  </a:prstClr>
                </a:solidFill>
                <a:latin typeface="Calibri"/>
              </a:rPr>
              <a:pPr eaLnBrk="1" fontAlgn="auto" hangingPunct="1">
                <a:spcBef>
                  <a:spcPts val="0"/>
                </a:spcBef>
                <a:spcAft>
                  <a:spcPts val="0"/>
                </a:spcAft>
              </a:pPr>
              <a:t>10/26/2010</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C703367-ED60-4D9D-BCE5-FD0B9C2A2AF2}"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44E11CA-5B30-47FD-89A6-174CD1713C9D}" type="datetimeFigureOut">
              <a:rPr lang="en-US" u="none" smtClean="0">
                <a:solidFill>
                  <a:prstClr val="black">
                    <a:tint val="75000"/>
                  </a:prstClr>
                </a:solidFill>
                <a:latin typeface="Calibri"/>
              </a:rPr>
              <a:pPr eaLnBrk="1" fontAlgn="auto" hangingPunct="1">
                <a:spcBef>
                  <a:spcPts val="0"/>
                </a:spcBef>
                <a:spcAft>
                  <a:spcPts val="0"/>
                </a:spcAft>
              </a:pPr>
              <a:t>10/26/2010</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9F16D5F-E93D-4B12-B4F3-52EAF9618F2B}"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endParaRPr lang="en-US" u="none">
              <a:solidFill>
                <a:srgbClr val="000000"/>
              </a:solidFill>
              <a:latin typeface="Times"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u="none">
              <a:solidFill>
                <a:srgbClr val="000000"/>
              </a:solidFill>
              <a:latin typeface="Times"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B2B6E26-0E19-4DBA-95C8-4E47E7658EE6}" type="slidenum">
              <a:rPr lang="en-US" u="none">
                <a:solidFill>
                  <a:srgbClr val="000000"/>
                </a:solidFill>
                <a:latin typeface="Times" charset="0"/>
              </a:rPr>
              <a:pPr/>
              <a:t>‹#›</a:t>
            </a:fld>
            <a:endParaRPr lang="en-US" u="none">
              <a:solidFill>
                <a:srgbClr val="000000"/>
              </a:solidFill>
              <a:latin typeface="Times"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ED67DF1-ED05-444C-9AAD-86F67CA1DBC7}" type="datetimeFigureOut">
              <a:rPr lang="en-US" u="none" smtClean="0">
                <a:solidFill>
                  <a:prstClr val="black">
                    <a:tint val="75000"/>
                  </a:prstClr>
                </a:solidFill>
                <a:latin typeface="Calibri"/>
              </a:rPr>
              <a:pPr eaLnBrk="1" fontAlgn="auto" hangingPunct="1">
                <a:spcBef>
                  <a:spcPts val="0"/>
                </a:spcBef>
                <a:spcAft>
                  <a:spcPts val="0"/>
                </a:spcAft>
              </a:pPr>
              <a:t>10/26/2010</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82CBF93-9659-4D9B-B6F8-4AFA33F0B181}"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9D61A9B-8539-4EB9-A7BB-F725F44074BF}" type="datetimeFigureOut">
              <a:rPr lang="en-US" u="none" smtClean="0">
                <a:solidFill>
                  <a:prstClr val="black">
                    <a:tint val="75000"/>
                  </a:prstClr>
                </a:solidFill>
                <a:latin typeface="Calibri"/>
              </a:rPr>
              <a:pPr eaLnBrk="1" fontAlgn="auto" hangingPunct="1">
                <a:spcBef>
                  <a:spcPts val="0"/>
                </a:spcBef>
                <a:spcAft>
                  <a:spcPts val="0"/>
                </a:spcAft>
              </a:pPr>
              <a:t>10/26/2010</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7299025-92B4-4224-B9A9-ED6D4612F1AC}"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FD7BC04-0188-49D8-9818-A093941F5552}" type="datetimeFigureOut">
              <a:rPr lang="en-US" u="none" smtClean="0">
                <a:solidFill>
                  <a:prstClr val="black">
                    <a:tint val="75000"/>
                  </a:prstClr>
                </a:solidFill>
                <a:latin typeface="Calibri"/>
              </a:rPr>
              <a:pPr eaLnBrk="1" fontAlgn="auto" hangingPunct="1">
                <a:spcBef>
                  <a:spcPts val="0"/>
                </a:spcBef>
                <a:spcAft>
                  <a:spcPts val="0"/>
                </a:spcAft>
              </a:pPr>
              <a:t>10/26/2010</a:t>
            </a:fld>
            <a:endParaRPr lang="en-US" u="none">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u="non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4F4FA5F-84BE-4D59-987B-81A894852F22}" type="slidenum">
              <a:rPr lang="en-US" u="none" smtClean="0">
                <a:solidFill>
                  <a:prstClr val="black">
                    <a:tint val="75000"/>
                  </a:prstClr>
                </a:solidFill>
                <a:latin typeface="Calibri"/>
              </a:rPr>
              <a:pPr eaLnBrk="1" fontAlgn="auto" hangingPunct="1">
                <a:spcBef>
                  <a:spcPts val="0"/>
                </a:spcBef>
                <a:spcAft>
                  <a:spcPts val="0"/>
                </a:spcAft>
              </a:pPr>
              <a:t>‹#›</a:t>
            </a:fld>
            <a:endParaRPr lang="en-US" u="none">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u="none"/>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fld id="{183696AA-68A7-402A-9C5B-E3B45FC76F28}"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u="none"/>
            </a:lvl1pPr>
          </a:lstStyle>
          <a:p>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fld id="{ABF174B1-C6C1-4940-AC34-7BF08A092BF0}"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hyperlink" Target="http://crtc.wm.edu/html_output/publications_by_subject.php" TargetMode="External"/><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1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jpeg"/><Relationship Id="rId17" Type="http://schemas.openxmlformats.org/officeDocument/2006/relationships/image" Target="../media/image59.jpeg"/><Relationship Id="rId2" Type="http://schemas.openxmlformats.org/officeDocument/2006/relationships/image" Target="../media/image44.jpeg"/><Relationship Id="rId16" Type="http://schemas.openxmlformats.org/officeDocument/2006/relationships/image" Target="../media/image58.jpeg"/><Relationship Id="rId1" Type="http://schemas.openxmlformats.org/officeDocument/2006/relationships/slideLayout" Target="../slideLayouts/slideLayout19.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jpe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69.jpeg"/><Relationship Id="rId2" Type="http://schemas.openxmlformats.org/officeDocument/2006/relationships/image" Target="../media/image61.png"/><Relationship Id="rId1" Type="http://schemas.openxmlformats.org/officeDocument/2006/relationships/slideLayout" Target="../slideLayouts/slideLayout20.xml"/><Relationship Id="rId6" Type="http://schemas.openxmlformats.org/officeDocument/2006/relationships/image" Target="../media/image65.png"/><Relationship Id="rId11" Type="http://schemas.openxmlformats.org/officeDocument/2006/relationships/hyperlink" Target="http://www.ornl.gov/" TargetMode="External"/><Relationship Id="rId5" Type="http://schemas.openxmlformats.org/officeDocument/2006/relationships/image" Target="../media/image64.jpeg"/><Relationship Id="rId10" Type="http://schemas.openxmlformats.org/officeDocument/2006/relationships/image" Target="../media/image68.jpeg"/><Relationship Id="rId4" Type="http://schemas.openxmlformats.org/officeDocument/2006/relationships/image" Target="../media/image63.jpeg"/><Relationship Id="rId9" Type="http://schemas.openxmlformats.org/officeDocument/2006/relationships/hyperlink" Target="http://www.nsf.gov/"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jpeg"/><Relationship Id="rId3" Type="http://schemas.openxmlformats.org/officeDocument/2006/relationships/image" Target="../media/image78.png"/><Relationship Id="rId7" Type="http://schemas.openxmlformats.org/officeDocument/2006/relationships/image" Target="../media/image82.jpeg"/><Relationship Id="rId12" Type="http://schemas.openxmlformats.org/officeDocument/2006/relationships/image" Target="../media/image87.jpeg"/><Relationship Id="rId2" Type="http://schemas.openxmlformats.org/officeDocument/2006/relationships/image" Target="../media/image77.png"/><Relationship Id="rId1" Type="http://schemas.openxmlformats.org/officeDocument/2006/relationships/slideLayout" Target="../slideLayouts/slideLayout20.xml"/><Relationship Id="rId6" Type="http://schemas.openxmlformats.org/officeDocument/2006/relationships/image" Target="../media/image81.jpeg"/><Relationship Id="rId11" Type="http://schemas.openxmlformats.org/officeDocument/2006/relationships/image" Target="../media/image86.jpeg"/><Relationship Id="rId5" Type="http://schemas.openxmlformats.org/officeDocument/2006/relationships/image" Target="../media/image80.jpeg"/><Relationship Id="rId10" Type="http://schemas.openxmlformats.org/officeDocument/2006/relationships/image" Target="../media/image85.png"/><Relationship Id="rId4" Type="http://schemas.openxmlformats.org/officeDocument/2006/relationships/image" Target="../media/image79.jpeg"/><Relationship Id="rId9" Type="http://schemas.openxmlformats.org/officeDocument/2006/relationships/image" Target="../media/image84.gif"/><Relationship Id="rId14" Type="http://schemas.openxmlformats.org/officeDocument/2006/relationships/image" Target="../media/image89.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Text Box 8"/>
          <p:cNvSpPr txBox="1">
            <a:spLocks noChangeArrowheads="1"/>
          </p:cNvSpPr>
          <p:nvPr/>
        </p:nvSpPr>
        <p:spPr bwMode="auto">
          <a:xfrm>
            <a:off x="0" y="3276600"/>
            <a:ext cx="4495800" cy="457200"/>
          </a:xfrm>
          <a:prstGeom prst="rect">
            <a:avLst/>
          </a:prstGeom>
          <a:noFill/>
          <a:ln w="9525">
            <a:noFill/>
            <a:miter lim="800000"/>
            <a:headEnd/>
            <a:tailEnd/>
          </a:ln>
          <a:effectLst/>
        </p:spPr>
        <p:txBody>
          <a:bodyPr>
            <a:spAutoFit/>
          </a:bodyPr>
          <a:lstStyle/>
          <a:p>
            <a:pPr>
              <a:spcBef>
                <a:spcPct val="50000"/>
              </a:spcBef>
            </a:pPr>
            <a:r>
              <a:rPr lang="en-US" sz="2400" u="none"/>
              <a:t>Norfolk, Virginia USA</a:t>
            </a:r>
          </a:p>
        </p:txBody>
      </p:sp>
      <p:sp>
        <p:nvSpPr>
          <p:cNvPr id="66570" name="Rectangle 10"/>
          <p:cNvSpPr>
            <a:spLocks noChangeArrowheads="1"/>
          </p:cNvSpPr>
          <p:nvPr/>
        </p:nvSpPr>
        <p:spPr bwMode="auto">
          <a:xfrm>
            <a:off x="4057650" y="92075"/>
            <a:ext cx="3429000" cy="0"/>
          </a:xfrm>
          <a:prstGeom prst="rect">
            <a:avLst/>
          </a:prstGeom>
          <a:noFill/>
          <a:ln w="9525">
            <a:noFill/>
            <a:miter lim="800000"/>
            <a:headEnd/>
            <a:tailEnd/>
          </a:ln>
          <a:effectLst/>
        </p:spPr>
        <p:txBody>
          <a:bodyPr>
            <a:spAutoFit/>
          </a:bodyPr>
          <a:lstStyle/>
          <a:p>
            <a:endParaRPr lang="en-US"/>
          </a:p>
        </p:txBody>
      </p:sp>
      <p:pic>
        <p:nvPicPr>
          <p:cNvPr id="66572" name="Picture 12" descr="campus1"/>
          <p:cNvPicPr>
            <a:picLocks noChangeAspect="1" noChangeArrowheads="1"/>
          </p:cNvPicPr>
          <p:nvPr/>
        </p:nvPicPr>
        <p:blipFill>
          <a:blip r:embed="rId3" cstate="print"/>
          <a:srcRect/>
          <a:stretch>
            <a:fillRect/>
          </a:stretch>
        </p:blipFill>
        <p:spPr bwMode="auto">
          <a:xfrm>
            <a:off x="4572000" y="381000"/>
            <a:ext cx="4102100" cy="3073400"/>
          </a:xfrm>
          <a:prstGeom prst="rect">
            <a:avLst/>
          </a:prstGeom>
          <a:noFill/>
        </p:spPr>
      </p:pic>
      <p:pic>
        <p:nvPicPr>
          <p:cNvPr id="66573" name="Picture 13" descr="campus2"/>
          <p:cNvPicPr>
            <a:picLocks noChangeAspect="1" noChangeArrowheads="1"/>
          </p:cNvPicPr>
          <p:nvPr/>
        </p:nvPicPr>
        <p:blipFill>
          <a:blip r:embed="rId4" cstate="print"/>
          <a:srcRect/>
          <a:stretch>
            <a:fillRect/>
          </a:stretch>
        </p:blipFill>
        <p:spPr bwMode="auto">
          <a:xfrm>
            <a:off x="609600" y="3868738"/>
            <a:ext cx="8077200" cy="2836862"/>
          </a:xfrm>
          <a:prstGeom prst="rect">
            <a:avLst/>
          </a:prstGeom>
          <a:noFill/>
        </p:spPr>
      </p:pic>
      <p:pic>
        <p:nvPicPr>
          <p:cNvPr id="66574" name="Picture 14" descr="oduseal"/>
          <p:cNvPicPr>
            <a:picLocks noChangeAspect="1" noChangeArrowheads="1"/>
          </p:cNvPicPr>
          <p:nvPr/>
        </p:nvPicPr>
        <p:blipFill>
          <a:blip r:embed="rId5" cstate="print"/>
          <a:srcRect/>
          <a:stretch>
            <a:fillRect/>
          </a:stretch>
        </p:blipFill>
        <p:spPr bwMode="auto">
          <a:xfrm>
            <a:off x="685800" y="152400"/>
            <a:ext cx="3200400" cy="30845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152400"/>
            <a:ext cx="8481391" cy="6326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Line 10"/>
          <p:cNvSpPr>
            <a:spLocks noChangeShapeType="1"/>
          </p:cNvSpPr>
          <p:nvPr/>
        </p:nvSpPr>
        <p:spPr bwMode="auto">
          <a:xfrm>
            <a:off x="381000" y="762000"/>
            <a:ext cx="8382000" cy="0"/>
          </a:xfrm>
          <a:prstGeom prst="line">
            <a:avLst/>
          </a:prstGeom>
          <a:noFill/>
          <a:ln w="76200">
            <a:solidFill>
              <a:srgbClr val="FF0000"/>
            </a:solidFill>
            <a:round/>
            <a:headEnd/>
            <a:tailEnd/>
          </a:ln>
          <a:effectLst/>
        </p:spPr>
        <p:txBody>
          <a:bodyPr wrap="none" anchor="ctr"/>
          <a:lstStyle/>
          <a:p>
            <a:pPr algn="l"/>
            <a:endParaRPr lang="en-US" sz="2400" u="none">
              <a:solidFill>
                <a:srgbClr val="000000"/>
              </a:solidFill>
              <a:latin typeface="Times" charset="0"/>
            </a:endParaRPr>
          </a:p>
        </p:txBody>
      </p:sp>
      <p:sp>
        <p:nvSpPr>
          <p:cNvPr id="2059" name="Text Box 11"/>
          <p:cNvSpPr txBox="1">
            <a:spLocks noChangeArrowheads="1"/>
          </p:cNvSpPr>
          <p:nvPr/>
        </p:nvSpPr>
        <p:spPr bwMode="auto">
          <a:xfrm>
            <a:off x="2743200" y="1905000"/>
            <a:ext cx="5791200" cy="1815882"/>
          </a:xfrm>
          <a:prstGeom prst="rect">
            <a:avLst/>
          </a:prstGeom>
          <a:noFill/>
          <a:ln w="9525">
            <a:noFill/>
            <a:miter lim="800000"/>
            <a:headEnd/>
            <a:tailEnd/>
          </a:ln>
          <a:effectLst/>
        </p:spPr>
        <p:txBody>
          <a:bodyPr>
            <a:spAutoFit/>
          </a:bodyPr>
          <a:lstStyle/>
          <a:p>
            <a:pPr algn="l">
              <a:buFontTx/>
              <a:buChar char="•"/>
            </a:pPr>
            <a:r>
              <a:rPr lang="en-US" sz="1600" u="none" dirty="0">
                <a:solidFill>
                  <a:srgbClr val="000000"/>
                </a:solidFill>
                <a:latin typeface="Helvetica" charset="0"/>
              </a:rPr>
              <a:t> </a:t>
            </a:r>
            <a:r>
              <a:rPr lang="en-US" sz="1600" b="1" i="1" u="none" dirty="0" smtClean="0">
                <a:solidFill>
                  <a:srgbClr val="000000"/>
                </a:solidFill>
                <a:latin typeface="Times"/>
              </a:rPr>
              <a:t>Scienceweb: qualitative query system of collaboratively built information network about science</a:t>
            </a:r>
          </a:p>
          <a:p>
            <a:pPr algn="l"/>
            <a:endParaRPr lang="en-US" sz="1600" b="1" i="1" u="none" dirty="0">
              <a:solidFill>
                <a:srgbClr val="000000"/>
              </a:solidFill>
              <a:latin typeface="Times"/>
            </a:endParaRPr>
          </a:p>
          <a:p>
            <a:pPr algn="l">
              <a:buFontTx/>
              <a:buChar char="•"/>
            </a:pPr>
            <a:r>
              <a:rPr lang="en-US" sz="1600" u="none" dirty="0" smtClean="0">
                <a:solidFill>
                  <a:srgbClr val="000000"/>
                </a:solidFill>
                <a:latin typeface="Helvetica" charset="0"/>
              </a:rPr>
              <a:t> </a:t>
            </a:r>
            <a:r>
              <a:rPr lang="en-US" sz="1600" b="1" i="1" u="none" dirty="0" smtClean="0">
                <a:solidFill>
                  <a:srgbClr val="000000"/>
                </a:solidFill>
                <a:latin typeface="Times" charset="0"/>
              </a:rPr>
              <a:t>Exploring social classification on a cloud: </a:t>
            </a:r>
            <a:r>
              <a:rPr lang="en-US" sz="1600" i="1" u="none" dirty="0" smtClean="0">
                <a:solidFill>
                  <a:srgbClr val="000000"/>
                </a:solidFill>
                <a:latin typeface="Times" charset="0"/>
              </a:rPr>
              <a:t>Collaborative classification of large, growing collections with evolving facets</a:t>
            </a:r>
            <a:endParaRPr lang="en-US" sz="1600" u="none" dirty="0" smtClean="0">
              <a:solidFill>
                <a:srgbClr val="000000"/>
              </a:solidFill>
              <a:latin typeface="Times" charset="0"/>
            </a:endParaRPr>
          </a:p>
          <a:p>
            <a:pPr algn="l"/>
            <a:endParaRPr lang="en-US" sz="1600" u="none" dirty="0">
              <a:solidFill>
                <a:srgbClr val="000000"/>
              </a:solidFill>
              <a:latin typeface="Helvetica" charset="0"/>
            </a:endParaRPr>
          </a:p>
          <a:p>
            <a:pPr algn="l">
              <a:buFontTx/>
              <a:buChar char="•"/>
            </a:pPr>
            <a:r>
              <a:rPr lang="en-US" sz="1600" u="none" dirty="0">
                <a:solidFill>
                  <a:srgbClr val="000000"/>
                </a:solidFill>
                <a:latin typeface="Helvetica" charset="0"/>
              </a:rPr>
              <a:t> </a:t>
            </a:r>
            <a:r>
              <a:rPr lang="en-US" sz="1600" b="1" i="1" u="none" dirty="0" smtClean="0">
                <a:solidFill>
                  <a:srgbClr val="000000"/>
                </a:solidFill>
                <a:latin typeface="Times"/>
              </a:rPr>
              <a:t>Automated metadata extraction:</a:t>
            </a:r>
            <a:endParaRPr lang="en-US" sz="1600" b="1" i="1" u="none" dirty="0">
              <a:solidFill>
                <a:srgbClr val="000000"/>
              </a:solidFill>
              <a:latin typeface="Times"/>
            </a:endParaRPr>
          </a:p>
        </p:txBody>
      </p:sp>
      <p:sp>
        <p:nvSpPr>
          <p:cNvPr id="2060" name="Text Box 12"/>
          <p:cNvSpPr txBox="1">
            <a:spLocks noChangeArrowheads="1"/>
          </p:cNvSpPr>
          <p:nvPr/>
        </p:nvSpPr>
        <p:spPr bwMode="auto">
          <a:xfrm>
            <a:off x="2743200" y="5334000"/>
            <a:ext cx="4505914" cy="830997"/>
          </a:xfrm>
          <a:prstGeom prst="rect">
            <a:avLst/>
          </a:prstGeom>
          <a:noFill/>
          <a:ln w="9525">
            <a:noFill/>
            <a:miter lim="800000"/>
            <a:headEnd/>
            <a:tailEnd/>
          </a:ln>
          <a:effectLst/>
        </p:spPr>
        <p:txBody>
          <a:bodyPr wrap="none">
            <a:spAutoFit/>
          </a:bodyPr>
          <a:lstStyle/>
          <a:p>
            <a:pPr algn="l">
              <a:buFontTx/>
              <a:buChar char="•"/>
            </a:pPr>
            <a:r>
              <a:rPr lang="en-US" sz="1600" u="none" dirty="0" smtClean="0">
                <a:solidFill>
                  <a:srgbClr val="000000"/>
                </a:solidFill>
                <a:latin typeface="Helvetica" charset="0"/>
              </a:rPr>
              <a:t> 7 </a:t>
            </a:r>
            <a:r>
              <a:rPr lang="en-US" sz="1600" u="none" dirty="0">
                <a:solidFill>
                  <a:srgbClr val="000000"/>
                </a:solidFill>
                <a:latin typeface="Helvetica" charset="0"/>
              </a:rPr>
              <a:t>grants, &gt; $</a:t>
            </a:r>
            <a:r>
              <a:rPr lang="en-US" sz="1600" u="none" dirty="0" smtClean="0">
                <a:solidFill>
                  <a:srgbClr val="000000"/>
                </a:solidFill>
                <a:latin typeface="Helvetica" charset="0"/>
              </a:rPr>
              <a:t>2 M </a:t>
            </a:r>
            <a:r>
              <a:rPr lang="en-US" sz="1600" u="none" dirty="0">
                <a:solidFill>
                  <a:srgbClr val="000000"/>
                </a:solidFill>
                <a:latin typeface="Helvetica" charset="0"/>
              </a:rPr>
              <a:t>USD since </a:t>
            </a:r>
            <a:r>
              <a:rPr lang="en-US" sz="1600" u="none" dirty="0" smtClean="0">
                <a:solidFill>
                  <a:srgbClr val="000000"/>
                </a:solidFill>
                <a:latin typeface="Helvetica" charset="0"/>
              </a:rPr>
              <a:t>2005</a:t>
            </a:r>
            <a:endParaRPr lang="en-US" sz="1600" u="none" dirty="0">
              <a:solidFill>
                <a:srgbClr val="000000"/>
              </a:solidFill>
              <a:latin typeface="Helvetica" charset="0"/>
            </a:endParaRPr>
          </a:p>
          <a:p>
            <a:pPr algn="l">
              <a:buFontTx/>
              <a:buChar char="•"/>
            </a:pPr>
            <a:r>
              <a:rPr lang="en-US" sz="1600" u="none" dirty="0">
                <a:solidFill>
                  <a:srgbClr val="000000"/>
                </a:solidFill>
                <a:latin typeface="Helvetica" charset="0"/>
              </a:rPr>
              <a:t> NASA, NSF, </a:t>
            </a:r>
            <a:r>
              <a:rPr lang="en-US" sz="1600" u="none" dirty="0" smtClean="0">
                <a:solidFill>
                  <a:srgbClr val="000000"/>
                </a:solidFill>
                <a:latin typeface="Helvetica" charset="0"/>
              </a:rPr>
              <a:t>DTIC, </a:t>
            </a:r>
            <a:r>
              <a:rPr lang="en-US" sz="1600" u="none" dirty="0">
                <a:solidFill>
                  <a:srgbClr val="000000"/>
                </a:solidFill>
                <a:latin typeface="Helvetica" charset="0"/>
              </a:rPr>
              <a:t>Andrew Mellon Foundation</a:t>
            </a:r>
          </a:p>
          <a:p>
            <a:pPr algn="l"/>
            <a:endParaRPr lang="en-US" sz="1600" u="none" dirty="0">
              <a:solidFill>
                <a:srgbClr val="000000"/>
              </a:solidFill>
              <a:latin typeface="Helvetica" charset="0"/>
            </a:endParaRPr>
          </a:p>
        </p:txBody>
      </p:sp>
      <p:sp>
        <p:nvSpPr>
          <p:cNvPr id="2067" name="Rectangle 19"/>
          <p:cNvSpPr>
            <a:spLocks noChangeArrowheads="1"/>
          </p:cNvSpPr>
          <p:nvPr/>
        </p:nvSpPr>
        <p:spPr bwMode="auto">
          <a:xfrm>
            <a:off x="914400" y="2286000"/>
            <a:ext cx="1420813" cy="457200"/>
          </a:xfrm>
          <a:prstGeom prst="rect">
            <a:avLst/>
          </a:prstGeom>
          <a:noFill/>
          <a:ln w="9525">
            <a:noFill/>
            <a:miter lim="800000"/>
            <a:headEnd/>
            <a:tailEnd/>
          </a:ln>
          <a:effectLst/>
        </p:spPr>
        <p:txBody>
          <a:bodyPr wrap="none">
            <a:spAutoFit/>
          </a:bodyPr>
          <a:lstStyle/>
          <a:p>
            <a:pPr algn="l"/>
            <a:r>
              <a:rPr lang="en-US" sz="2400" u="none">
                <a:solidFill>
                  <a:srgbClr val="000000"/>
                </a:solidFill>
                <a:latin typeface="Helvetica" charset="0"/>
              </a:rPr>
              <a:t>projects: </a:t>
            </a:r>
          </a:p>
        </p:txBody>
      </p:sp>
      <p:sp>
        <p:nvSpPr>
          <p:cNvPr id="2068" name="Rectangle 20"/>
          <p:cNvSpPr>
            <a:spLocks noChangeArrowheads="1"/>
          </p:cNvSpPr>
          <p:nvPr/>
        </p:nvSpPr>
        <p:spPr bwMode="auto">
          <a:xfrm>
            <a:off x="762000" y="5410200"/>
            <a:ext cx="1270000" cy="457200"/>
          </a:xfrm>
          <a:prstGeom prst="rect">
            <a:avLst/>
          </a:prstGeom>
          <a:noFill/>
          <a:ln w="9525">
            <a:noFill/>
            <a:miter lim="800000"/>
            <a:headEnd/>
            <a:tailEnd/>
          </a:ln>
          <a:effectLst/>
        </p:spPr>
        <p:txBody>
          <a:bodyPr wrap="none">
            <a:spAutoFit/>
          </a:bodyPr>
          <a:lstStyle/>
          <a:p>
            <a:pPr algn="l"/>
            <a:r>
              <a:rPr lang="en-US" sz="2400" u="none" dirty="0">
                <a:solidFill>
                  <a:srgbClr val="000000"/>
                </a:solidFill>
                <a:latin typeface="Helvetica" charset="0"/>
              </a:rPr>
              <a:t>funding:</a:t>
            </a:r>
          </a:p>
        </p:txBody>
      </p:sp>
      <p:sp>
        <p:nvSpPr>
          <p:cNvPr id="2071" name="Line 23"/>
          <p:cNvSpPr>
            <a:spLocks noChangeShapeType="1"/>
          </p:cNvSpPr>
          <p:nvPr/>
        </p:nvSpPr>
        <p:spPr bwMode="auto">
          <a:xfrm flipH="1">
            <a:off x="2438400" y="1981200"/>
            <a:ext cx="0" cy="4267200"/>
          </a:xfrm>
          <a:prstGeom prst="line">
            <a:avLst/>
          </a:prstGeom>
          <a:noFill/>
          <a:ln w="76200">
            <a:solidFill>
              <a:srgbClr val="FF0000"/>
            </a:solidFill>
            <a:round/>
            <a:headEnd/>
            <a:tailEnd/>
          </a:ln>
          <a:effectLst/>
        </p:spPr>
        <p:txBody>
          <a:bodyPr wrap="none" anchor="ctr"/>
          <a:lstStyle/>
          <a:p>
            <a:pPr algn="l"/>
            <a:endParaRPr lang="en-US" sz="2400" u="none">
              <a:solidFill>
                <a:srgbClr val="000000"/>
              </a:solidFill>
              <a:latin typeface="Times" charset="0"/>
            </a:endParaRPr>
          </a:p>
        </p:txBody>
      </p:sp>
      <p:sp>
        <p:nvSpPr>
          <p:cNvPr id="2076" name="Text Box 28"/>
          <p:cNvSpPr txBox="1">
            <a:spLocks noChangeArrowheads="1"/>
          </p:cNvSpPr>
          <p:nvPr/>
        </p:nvSpPr>
        <p:spPr bwMode="auto">
          <a:xfrm>
            <a:off x="2971800" y="5410200"/>
            <a:ext cx="4191000" cy="336550"/>
          </a:xfrm>
          <a:prstGeom prst="rect">
            <a:avLst/>
          </a:prstGeom>
          <a:noFill/>
          <a:ln w="9525">
            <a:noFill/>
            <a:miter lim="800000"/>
            <a:headEnd/>
            <a:tailEnd/>
          </a:ln>
          <a:effectLst/>
        </p:spPr>
        <p:txBody>
          <a:bodyPr>
            <a:spAutoFit/>
          </a:bodyPr>
          <a:lstStyle/>
          <a:p>
            <a:pPr algn="l"/>
            <a:r>
              <a:rPr lang="en-US" sz="1600" u="none" dirty="0">
                <a:solidFill>
                  <a:srgbClr val="000000"/>
                </a:solidFill>
                <a:latin typeface="Helvetica" charset="0"/>
              </a:rPr>
              <a:t> </a:t>
            </a:r>
          </a:p>
        </p:txBody>
      </p:sp>
      <p:sp>
        <p:nvSpPr>
          <p:cNvPr id="2078" name="Line 30"/>
          <p:cNvSpPr>
            <a:spLocks noChangeShapeType="1"/>
          </p:cNvSpPr>
          <p:nvPr/>
        </p:nvSpPr>
        <p:spPr bwMode="auto">
          <a:xfrm>
            <a:off x="381000" y="1143000"/>
            <a:ext cx="8382000" cy="0"/>
          </a:xfrm>
          <a:prstGeom prst="line">
            <a:avLst/>
          </a:prstGeom>
          <a:noFill/>
          <a:ln w="76200">
            <a:solidFill>
              <a:srgbClr val="FF0000"/>
            </a:solidFill>
            <a:round/>
            <a:headEnd/>
            <a:tailEnd/>
          </a:ln>
          <a:effectLst/>
        </p:spPr>
        <p:txBody>
          <a:bodyPr wrap="none" anchor="ctr"/>
          <a:lstStyle/>
          <a:p>
            <a:pPr algn="l"/>
            <a:endParaRPr lang="en-US" sz="2400" u="none">
              <a:solidFill>
                <a:srgbClr val="000000"/>
              </a:solidFill>
              <a:latin typeface="Times" charset="0"/>
            </a:endParaRPr>
          </a:p>
        </p:txBody>
      </p:sp>
      <p:sp>
        <p:nvSpPr>
          <p:cNvPr id="2079" name="Line 31"/>
          <p:cNvSpPr>
            <a:spLocks noChangeShapeType="1"/>
          </p:cNvSpPr>
          <p:nvPr/>
        </p:nvSpPr>
        <p:spPr bwMode="auto">
          <a:xfrm>
            <a:off x="381000" y="1524000"/>
            <a:ext cx="8382000" cy="0"/>
          </a:xfrm>
          <a:prstGeom prst="line">
            <a:avLst/>
          </a:prstGeom>
          <a:noFill/>
          <a:ln w="76200">
            <a:solidFill>
              <a:srgbClr val="FF0000"/>
            </a:solidFill>
            <a:round/>
            <a:headEnd/>
            <a:tailEnd/>
          </a:ln>
          <a:effectLst/>
        </p:spPr>
        <p:txBody>
          <a:bodyPr wrap="none" anchor="ctr"/>
          <a:lstStyle/>
          <a:p>
            <a:pPr algn="l"/>
            <a:endParaRPr lang="en-US" sz="2400" u="none">
              <a:solidFill>
                <a:srgbClr val="000000"/>
              </a:solidFill>
              <a:latin typeface="Times" charset="0"/>
            </a:endParaRPr>
          </a:p>
        </p:txBody>
      </p:sp>
      <p:sp>
        <p:nvSpPr>
          <p:cNvPr id="2081" name="Text Box 33"/>
          <p:cNvSpPr txBox="1">
            <a:spLocks noChangeArrowheads="1"/>
          </p:cNvSpPr>
          <p:nvPr/>
        </p:nvSpPr>
        <p:spPr bwMode="auto">
          <a:xfrm>
            <a:off x="1752600" y="1295400"/>
            <a:ext cx="1371600" cy="457200"/>
          </a:xfrm>
          <a:prstGeom prst="rect">
            <a:avLst/>
          </a:prstGeom>
          <a:solidFill>
            <a:schemeClr val="bg1"/>
          </a:solidFill>
          <a:ln w="9525">
            <a:noFill/>
            <a:miter lim="800000"/>
            <a:headEnd/>
            <a:tailEnd/>
          </a:ln>
          <a:effectLst/>
        </p:spPr>
        <p:txBody>
          <a:bodyPr wrap="none">
            <a:spAutoFit/>
          </a:bodyPr>
          <a:lstStyle/>
          <a:p>
            <a:pPr algn="l"/>
            <a:r>
              <a:rPr lang="en-US" sz="2400" u="none">
                <a:solidFill>
                  <a:srgbClr val="000000"/>
                </a:solidFill>
                <a:latin typeface="Helvetica" charset="0"/>
              </a:rPr>
              <a:t>research</a:t>
            </a:r>
          </a:p>
        </p:txBody>
      </p:sp>
      <p:sp>
        <p:nvSpPr>
          <p:cNvPr id="2077" name="Rectangle 29"/>
          <p:cNvSpPr>
            <a:spLocks noChangeArrowheads="1"/>
          </p:cNvSpPr>
          <p:nvPr/>
        </p:nvSpPr>
        <p:spPr bwMode="auto">
          <a:xfrm>
            <a:off x="1905000" y="914400"/>
            <a:ext cx="1016000" cy="457200"/>
          </a:xfrm>
          <a:prstGeom prst="rect">
            <a:avLst/>
          </a:prstGeom>
          <a:solidFill>
            <a:schemeClr val="bg1"/>
          </a:solidFill>
          <a:ln w="9525">
            <a:noFill/>
            <a:miter lim="800000"/>
            <a:headEnd/>
            <a:tailEnd/>
          </a:ln>
          <a:effectLst/>
        </p:spPr>
        <p:txBody>
          <a:bodyPr wrap="none">
            <a:spAutoFit/>
          </a:bodyPr>
          <a:lstStyle/>
          <a:p>
            <a:pPr algn="l"/>
            <a:r>
              <a:rPr lang="en-US" sz="2400" u="none">
                <a:solidFill>
                  <a:srgbClr val="000000"/>
                </a:solidFill>
                <a:latin typeface="Helvetica" charset="0"/>
              </a:rPr>
              <a:t>library</a:t>
            </a:r>
          </a:p>
        </p:txBody>
      </p:sp>
      <p:sp>
        <p:nvSpPr>
          <p:cNvPr id="2070" name="Rectangle 22"/>
          <p:cNvSpPr>
            <a:spLocks noChangeArrowheads="1"/>
          </p:cNvSpPr>
          <p:nvPr/>
        </p:nvSpPr>
        <p:spPr bwMode="auto">
          <a:xfrm>
            <a:off x="1905000" y="533400"/>
            <a:ext cx="982663" cy="457200"/>
          </a:xfrm>
          <a:prstGeom prst="rect">
            <a:avLst/>
          </a:prstGeom>
          <a:solidFill>
            <a:schemeClr val="bg1"/>
          </a:solidFill>
          <a:ln w="9525">
            <a:noFill/>
            <a:miter lim="800000"/>
            <a:headEnd/>
            <a:tailEnd/>
          </a:ln>
          <a:effectLst/>
        </p:spPr>
        <p:txBody>
          <a:bodyPr wrap="none">
            <a:spAutoFit/>
          </a:bodyPr>
          <a:lstStyle/>
          <a:p>
            <a:pPr algn="r"/>
            <a:r>
              <a:rPr lang="en-US" sz="2400" u="none">
                <a:solidFill>
                  <a:srgbClr val="000000"/>
                </a:solidFill>
                <a:latin typeface="Helvetica" charset="0"/>
              </a:rPr>
              <a:t>digital</a:t>
            </a:r>
          </a:p>
        </p:txBody>
      </p:sp>
      <p:sp>
        <p:nvSpPr>
          <p:cNvPr id="2083" name="Text Box 35"/>
          <p:cNvSpPr txBox="1">
            <a:spLocks noChangeArrowheads="1"/>
          </p:cNvSpPr>
          <p:nvPr/>
        </p:nvSpPr>
        <p:spPr bwMode="auto">
          <a:xfrm>
            <a:off x="3129408" y="762000"/>
            <a:ext cx="4287392" cy="338554"/>
          </a:xfrm>
          <a:prstGeom prst="rect">
            <a:avLst/>
          </a:prstGeom>
          <a:noFill/>
          <a:ln w="9525">
            <a:noFill/>
            <a:miter lim="800000"/>
            <a:headEnd/>
            <a:tailEnd/>
          </a:ln>
          <a:effectLst/>
        </p:spPr>
        <p:txBody>
          <a:bodyPr wrap="none">
            <a:spAutoFit/>
          </a:bodyPr>
          <a:lstStyle/>
          <a:p>
            <a:pPr algn="r"/>
            <a:r>
              <a:rPr lang="en-US" sz="1600" u="none" dirty="0" smtClean="0">
                <a:solidFill>
                  <a:srgbClr val="000000"/>
                </a:solidFill>
                <a:latin typeface="Helvetica" charset="0"/>
              </a:rPr>
              <a:t>Kurt Maly, Mohammad Zubair, and Steve Zeil</a:t>
            </a:r>
            <a:endParaRPr lang="en-US" sz="2400" u="none" dirty="0">
              <a:solidFill>
                <a:srgbClr val="000000"/>
              </a:solidFill>
              <a:latin typeface="Times" charset="0"/>
            </a:endParaRPr>
          </a:p>
        </p:txBody>
      </p:sp>
      <p:sp>
        <p:nvSpPr>
          <p:cNvPr id="2084" name="Text Box 36"/>
          <p:cNvSpPr txBox="1">
            <a:spLocks noChangeArrowheads="1"/>
          </p:cNvSpPr>
          <p:nvPr/>
        </p:nvSpPr>
        <p:spPr bwMode="auto">
          <a:xfrm>
            <a:off x="4540555" y="1143000"/>
            <a:ext cx="2798458" cy="338554"/>
          </a:xfrm>
          <a:prstGeom prst="rect">
            <a:avLst/>
          </a:prstGeom>
          <a:noFill/>
          <a:ln w="9525">
            <a:noFill/>
            <a:miter lim="800000"/>
            <a:headEnd/>
            <a:tailEnd/>
          </a:ln>
          <a:effectLst/>
        </p:spPr>
        <p:txBody>
          <a:bodyPr wrap="none">
            <a:spAutoFit/>
          </a:bodyPr>
          <a:lstStyle/>
          <a:p>
            <a:pPr algn="r"/>
            <a:r>
              <a:rPr lang="en-US" sz="1600" u="none" dirty="0" smtClean="0">
                <a:solidFill>
                  <a:srgbClr val="000000"/>
                </a:solidFill>
                <a:latin typeface="Times" charset="0"/>
              </a:rPr>
              <a:t>(maly, </a:t>
            </a:r>
            <a:r>
              <a:rPr lang="en-US" sz="1600" u="none" dirty="0" err="1" smtClean="0">
                <a:solidFill>
                  <a:srgbClr val="000000"/>
                </a:solidFill>
                <a:latin typeface="Times" charset="0"/>
              </a:rPr>
              <a:t>zubair</a:t>
            </a:r>
            <a:r>
              <a:rPr lang="en-US" sz="1600" u="none" dirty="0" smtClean="0">
                <a:solidFill>
                  <a:srgbClr val="000000"/>
                </a:solidFill>
                <a:latin typeface="Times" charset="0"/>
              </a:rPr>
              <a:t>, </a:t>
            </a:r>
            <a:r>
              <a:rPr lang="en-US" sz="1600" u="none" dirty="0" err="1" smtClean="0">
                <a:solidFill>
                  <a:srgbClr val="000000"/>
                </a:solidFill>
                <a:latin typeface="Times" charset="0"/>
              </a:rPr>
              <a:t>zeil</a:t>
            </a:r>
            <a:r>
              <a:rPr lang="en-US" sz="1600" u="none" dirty="0" smtClean="0">
                <a:solidFill>
                  <a:srgbClr val="000000"/>
                </a:solidFill>
                <a:latin typeface="Times" charset="0"/>
              </a:rPr>
              <a:t>)@</a:t>
            </a:r>
            <a:r>
              <a:rPr lang="en-US" sz="1600" u="none" dirty="0" err="1" smtClean="0">
                <a:solidFill>
                  <a:srgbClr val="000000"/>
                </a:solidFill>
                <a:latin typeface="Times" charset="0"/>
              </a:rPr>
              <a:t>cs.odu.edu</a:t>
            </a:r>
            <a:endParaRPr lang="en-US" sz="1600" u="none" dirty="0">
              <a:solidFill>
                <a:srgbClr val="000000"/>
              </a:solidFill>
              <a:latin typeface="Times" charset="0"/>
            </a:endParaRPr>
          </a:p>
        </p:txBody>
      </p:sp>
      <p:pic>
        <p:nvPicPr>
          <p:cNvPr id="20" name="Picture 19"/>
          <p:cNvPicPr/>
          <p:nvPr/>
        </p:nvPicPr>
        <p:blipFill>
          <a:blip r:embed="rId2" cstate="print"/>
          <a:srcRect l="17166" t="38825" r="17024" b="24499"/>
          <a:stretch>
            <a:fillRect/>
          </a:stretch>
        </p:blipFill>
        <p:spPr bwMode="auto">
          <a:xfrm>
            <a:off x="2971800" y="3733800"/>
            <a:ext cx="2059916" cy="1509623"/>
          </a:xfrm>
          <a:prstGeom prst="rect">
            <a:avLst/>
          </a:prstGeom>
          <a:noFill/>
          <a:ln w="9525">
            <a:noFill/>
            <a:miter lim="800000"/>
            <a:headEnd/>
            <a:tailEnd/>
          </a:ln>
          <a:effectLst/>
        </p:spPr>
      </p:pic>
      <p:pic>
        <p:nvPicPr>
          <p:cNvPr id="21" name="Picture 20"/>
          <p:cNvPicPr/>
          <p:nvPr/>
        </p:nvPicPr>
        <p:blipFill>
          <a:blip r:embed="rId3" cstate="print"/>
          <a:srcRect l="9757" t="49415" r="26852" b="32292"/>
          <a:stretch>
            <a:fillRect/>
          </a:stretch>
        </p:blipFill>
        <p:spPr bwMode="auto">
          <a:xfrm>
            <a:off x="5334000" y="3810000"/>
            <a:ext cx="2844920" cy="940279"/>
          </a:xfrm>
          <a:prstGeom prst="rect">
            <a:avLst/>
          </a:prstGeom>
          <a:noFill/>
          <a:ln w="9525">
            <a:noFill/>
            <a:miter lim="800000"/>
            <a:headEnd/>
            <a:tailEnd/>
          </a:ln>
          <a:effectLst/>
        </p:spPr>
      </p:pic>
      <p:pic>
        <p:nvPicPr>
          <p:cNvPr id="22" name="Picture 21"/>
          <p:cNvPicPr/>
          <p:nvPr/>
        </p:nvPicPr>
        <p:blipFill>
          <a:blip r:embed="rId4" cstate="print"/>
          <a:srcRect r="15493"/>
          <a:stretch>
            <a:fillRect/>
          </a:stretch>
        </p:blipFill>
        <p:spPr bwMode="auto">
          <a:xfrm>
            <a:off x="533400" y="2819400"/>
            <a:ext cx="1870135" cy="1319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p:cNvSpPr>
          <p:nvPr/>
        </p:nvSpPr>
        <p:spPr bwMode="auto">
          <a:xfrm>
            <a:off x="381000" y="227013"/>
            <a:ext cx="8229600" cy="609600"/>
          </a:xfrm>
          <a:custGeom>
            <a:avLst/>
            <a:gdLst>
              <a:gd name="T0" fmla="*/ 2147483647 w 21600"/>
              <a:gd name="T1" fmla="*/ 4906982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0"/>
                </a:lnTo>
                <a:lnTo>
                  <a:pt x="21600" y="0"/>
                </a:lnTo>
              </a:path>
            </a:pathLst>
          </a:custGeom>
          <a:solidFill>
            <a:srgbClr val="000000">
              <a:alpha val="0"/>
            </a:srgbClr>
          </a:solidFill>
          <a:ln w="19050">
            <a:solidFill>
              <a:srgbClr val="CC9900"/>
            </a:solidFill>
            <a:miter lim="800000"/>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charset="0"/>
            </a:endParaRPr>
          </a:p>
        </p:txBody>
      </p:sp>
      <p:sp>
        <p:nvSpPr>
          <p:cNvPr id="16387" name="Line 2"/>
          <p:cNvSpPr>
            <a:spLocks noChangeShapeType="1"/>
          </p:cNvSpPr>
          <p:nvPr/>
        </p:nvSpPr>
        <p:spPr bwMode="auto">
          <a:xfrm>
            <a:off x="457200" y="6172200"/>
            <a:ext cx="8229600" cy="0"/>
          </a:xfrm>
          <a:prstGeom prst="line">
            <a:avLst/>
          </a:prstGeom>
          <a:noFill/>
          <a:ln w="19050">
            <a:solidFill>
              <a:srgbClr val="CC9900"/>
            </a:solidFill>
            <a:round/>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a:endParaRPr>
          </a:p>
        </p:txBody>
      </p:sp>
      <p:sp>
        <p:nvSpPr>
          <p:cNvPr id="39943" name="Rectangle 7"/>
          <p:cNvSpPr>
            <a:spLocks/>
          </p:cNvSpPr>
          <p:nvPr/>
        </p:nvSpPr>
        <p:spPr bwMode="auto">
          <a:xfrm>
            <a:off x="762000" y="6172200"/>
            <a:ext cx="7924800" cy="455613"/>
          </a:xfrm>
          <a:prstGeom prst="rect">
            <a:avLst/>
          </a:prstGeom>
          <a:noFill/>
          <a:ln w="12700">
            <a:noFill/>
            <a:miter lim="800000"/>
            <a:headEnd/>
            <a:tailEnd/>
          </a:ln>
        </p:spPr>
        <p:txBody>
          <a:bodyPr lIns="62506" tIns="35717" rIns="62506" bIns="35717" anchor="b"/>
          <a:lstStyle/>
          <a:p>
            <a:pPr algn="l" eaLnBrk="1" fontAlgn="auto" hangingPunct="1">
              <a:spcBef>
                <a:spcPts val="0"/>
              </a:spcBef>
              <a:spcAft>
                <a:spcPts val="0"/>
              </a:spcAft>
            </a:pPr>
            <a:r>
              <a:rPr lang="en-US" sz="1600" u="none" dirty="0">
                <a:solidFill>
                  <a:prstClr val="black"/>
                </a:solidFill>
                <a:latin typeface="Garamond" charset="0"/>
                <a:sym typeface="Garamond" charset="0"/>
              </a:rPr>
              <a:t>Blue Waters will be installed at NCSA (UIUC) by 2011, $200M (IBM</a:t>
            </a:r>
            <a:r>
              <a:rPr lang="en-US" sz="1600" u="none" dirty="0" smtClean="0">
                <a:solidFill>
                  <a:prstClr val="black"/>
                </a:solidFill>
                <a:latin typeface="Garamond" charset="0"/>
                <a:sym typeface="Garamond" charset="0"/>
              </a:rPr>
              <a:t>)          </a:t>
            </a:r>
            <a:r>
              <a:rPr lang="en-US" sz="2000" u="none" dirty="0" smtClean="0">
                <a:solidFill>
                  <a:prstClr val="black"/>
                </a:solidFill>
                <a:latin typeface="Garamond" charset="0"/>
                <a:sym typeface="Garamond" charset="0"/>
              </a:rPr>
              <a:t>nikos@cs.odu.edu</a:t>
            </a:r>
            <a:endParaRPr lang="en-US" sz="2000" u="none" dirty="0">
              <a:solidFill>
                <a:prstClr val="black"/>
              </a:solidFill>
              <a:latin typeface="Garamond" charset="0"/>
              <a:sym typeface="Garamond" charset="0"/>
            </a:endParaRPr>
          </a:p>
        </p:txBody>
      </p:sp>
      <p:sp>
        <p:nvSpPr>
          <p:cNvPr id="16389" name="Rectangle 8"/>
          <p:cNvSpPr>
            <a:spLocks noGrp="1" noChangeArrowheads="1"/>
          </p:cNvSpPr>
          <p:nvPr>
            <p:ph type="title"/>
          </p:nvPr>
        </p:nvSpPr>
        <p:spPr>
          <a:xfrm>
            <a:off x="381000" y="152400"/>
            <a:ext cx="8229600" cy="1139825"/>
          </a:xfrm>
        </p:spPr>
        <p:txBody>
          <a:bodyPr lIns="62506" tIns="35717" rIns="62506" bIns="35717" anchor="t"/>
          <a:lstStyle/>
          <a:p>
            <a:pPr algn="l"/>
            <a:r>
              <a:rPr lang="en-US" sz="3900" dirty="0" smtClean="0">
                <a:solidFill>
                  <a:srgbClr val="006633"/>
                </a:solidFill>
                <a:latin typeface="Garamond" charset="0"/>
                <a:sym typeface="Garamond" charset="0"/>
              </a:rPr>
              <a:t>High-End Computing: </a:t>
            </a:r>
            <a:r>
              <a:rPr lang="en-US" sz="3200" dirty="0" smtClean="0">
                <a:solidFill>
                  <a:srgbClr val="006633"/>
                </a:solidFill>
                <a:latin typeface="Garamond" charset="0"/>
                <a:sym typeface="Garamond" charset="0"/>
              </a:rPr>
              <a:t>Nikos  Chrisochoides</a:t>
            </a:r>
            <a:r>
              <a:rPr lang="en-US" sz="1800" dirty="0" smtClean="0">
                <a:solidFill>
                  <a:srgbClr val="006633"/>
                </a:solidFill>
                <a:latin typeface="Garamond" charset="0"/>
                <a:sym typeface="Garamond" charset="0"/>
              </a:rPr>
              <a:t/>
            </a:r>
            <a:br>
              <a:rPr lang="en-US" sz="1800" dirty="0" smtClean="0">
                <a:solidFill>
                  <a:srgbClr val="006633"/>
                </a:solidFill>
                <a:latin typeface="Garamond" charset="0"/>
                <a:sym typeface="Garamond" charset="0"/>
              </a:rPr>
            </a:br>
            <a:endParaRPr lang="en-US" sz="1800" dirty="0" smtClean="0">
              <a:solidFill>
                <a:srgbClr val="006633"/>
              </a:solidFill>
              <a:latin typeface="Garamond" charset="0"/>
              <a:ea typeface="ヒラギノ明朝 ProN W3" charset="-128"/>
              <a:sym typeface="Garamond" charset="0"/>
            </a:endParaRPr>
          </a:p>
        </p:txBody>
      </p:sp>
      <p:pic>
        <p:nvPicPr>
          <p:cNvPr id="39945" name="Picture 9"/>
          <p:cNvPicPr>
            <a:picLocks noChangeAspect="1" noChangeArrowheads="1"/>
          </p:cNvPicPr>
          <p:nvPr/>
        </p:nvPicPr>
        <p:blipFill>
          <a:blip r:embed="rId2" cstate="print"/>
          <a:srcRect/>
          <a:stretch>
            <a:fillRect/>
          </a:stretch>
        </p:blipFill>
        <p:spPr bwMode="auto">
          <a:xfrm>
            <a:off x="152400" y="836613"/>
            <a:ext cx="5334000" cy="2217737"/>
          </a:xfrm>
          <a:prstGeom prst="rect">
            <a:avLst/>
          </a:prstGeom>
          <a:noFill/>
          <a:ln w="12700">
            <a:noFill/>
            <a:miter lim="800000"/>
            <a:headEnd/>
            <a:tailEnd/>
          </a:ln>
        </p:spPr>
      </p:pic>
      <p:pic>
        <p:nvPicPr>
          <p:cNvPr id="39946" name="Picture 10"/>
          <p:cNvPicPr>
            <a:picLocks noChangeAspect="1" noChangeArrowheads="1"/>
          </p:cNvPicPr>
          <p:nvPr/>
        </p:nvPicPr>
        <p:blipFill>
          <a:blip r:embed="rId3" cstate="print"/>
          <a:srcRect/>
          <a:stretch>
            <a:fillRect/>
          </a:stretch>
        </p:blipFill>
        <p:spPr bwMode="auto">
          <a:xfrm>
            <a:off x="5486400" y="1081088"/>
            <a:ext cx="3387725" cy="4633912"/>
          </a:xfrm>
          <a:prstGeom prst="rect">
            <a:avLst/>
          </a:prstGeom>
          <a:noFill/>
          <a:ln w="12700">
            <a:noFill/>
            <a:miter lim="800000"/>
            <a:headEnd/>
            <a:tailEnd/>
          </a:ln>
        </p:spPr>
      </p:pic>
      <p:pic>
        <p:nvPicPr>
          <p:cNvPr id="39949" name="Picture 13"/>
          <p:cNvPicPr>
            <a:picLocks noChangeAspect="1" noChangeArrowheads="1"/>
          </p:cNvPicPr>
          <p:nvPr/>
        </p:nvPicPr>
        <p:blipFill>
          <a:blip r:embed="rId4" cstate="print"/>
          <a:srcRect/>
          <a:stretch>
            <a:fillRect/>
          </a:stretch>
        </p:blipFill>
        <p:spPr bwMode="auto">
          <a:xfrm>
            <a:off x="531813" y="3200400"/>
            <a:ext cx="4759325" cy="2752725"/>
          </a:xfrm>
          <a:prstGeom prst="rect">
            <a:avLst/>
          </a:prstGeom>
          <a:noFill/>
          <a:ln w="12700">
            <a:noFill/>
            <a:miter lim="800000"/>
            <a:headEnd/>
            <a:tailEnd/>
          </a:ln>
        </p:spPr>
      </p:pic>
      <p:sp>
        <p:nvSpPr>
          <p:cNvPr id="39950" name="Rectangle 14"/>
          <p:cNvSpPr>
            <a:spLocks/>
          </p:cNvSpPr>
          <p:nvPr/>
        </p:nvSpPr>
        <p:spPr bwMode="auto">
          <a:xfrm>
            <a:off x="1524000" y="5715000"/>
            <a:ext cx="1274763" cy="231775"/>
          </a:xfrm>
          <a:prstGeom prst="rect">
            <a:avLst/>
          </a:prstGeom>
          <a:noFill/>
          <a:ln w="12700">
            <a:noFill/>
            <a:miter lim="800000"/>
            <a:headEnd/>
            <a:tailEnd/>
          </a:ln>
        </p:spPr>
        <p:txBody>
          <a:bodyPr lIns="62506" tIns="35717" rIns="62506" bIns="35717"/>
          <a:lstStyle/>
          <a:p>
            <a:pPr algn="l" eaLnBrk="1" fontAlgn="auto" hangingPunct="1">
              <a:spcBef>
                <a:spcPts val="0"/>
              </a:spcBef>
              <a:spcAft>
                <a:spcPts val="0"/>
              </a:spcAft>
            </a:pPr>
            <a:r>
              <a:rPr lang="en-US" sz="800" u="none">
                <a:solidFill>
                  <a:prstClr val="black"/>
                </a:solidFill>
                <a:latin typeface="Calibri"/>
                <a:cs typeface="Arial" charset="0"/>
                <a:sym typeface="Arial" charset="0"/>
              </a:rPr>
              <a:t>Courtesy NCSA, UICl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9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994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99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3994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9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utoUpdateAnimBg="0"/>
      <p:bldP spid="3995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65087" y="-87313"/>
            <a:ext cx="9263063" cy="6945313"/>
          </a:xfrm>
          <a:prstGeom prst="rect">
            <a:avLst/>
          </a:prstGeom>
          <a:solidFill>
            <a:srgbClr val="000000"/>
          </a:solidFill>
          <a:ln w="12700">
            <a:noFill/>
            <a:miter lim="800000"/>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charset="0"/>
            </a:endParaRPr>
          </a:p>
        </p:txBody>
      </p:sp>
      <p:sp>
        <p:nvSpPr>
          <p:cNvPr id="14339" name="AutoShape 2"/>
          <p:cNvSpPr>
            <a:spLocks/>
          </p:cNvSpPr>
          <p:nvPr/>
        </p:nvSpPr>
        <p:spPr bwMode="auto">
          <a:xfrm>
            <a:off x="381000" y="227013"/>
            <a:ext cx="8229600" cy="609600"/>
          </a:xfrm>
          <a:custGeom>
            <a:avLst/>
            <a:gdLst>
              <a:gd name="T0" fmla="*/ 2147483647 w 21600"/>
              <a:gd name="T1" fmla="*/ 4906982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0"/>
                </a:lnTo>
                <a:lnTo>
                  <a:pt x="21600" y="0"/>
                </a:lnTo>
              </a:path>
            </a:pathLst>
          </a:custGeom>
          <a:solidFill>
            <a:srgbClr val="000000">
              <a:alpha val="0"/>
            </a:srgbClr>
          </a:solidFill>
          <a:ln w="19050">
            <a:solidFill>
              <a:srgbClr val="CC9900"/>
            </a:solidFill>
            <a:miter lim="800000"/>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charset="0"/>
            </a:endParaRPr>
          </a:p>
        </p:txBody>
      </p:sp>
      <p:sp>
        <p:nvSpPr>
          <p:cNvPr id="14340" name="Line 3"/>
          <p:cNvSpPr>
            <a:spLocks noChangeShapeType="1"/>
          </p:cNvSpPr>
          <p:nvPr/>
        </p:nvSpPr>
        <p:spPr bwMode="auto">
          <a:xfrm>
            <a:off x="457200" y="6172200"/>
            <a:ext cx="8229600" cy="0"/>
          </a:xfrm>
          <a:prstGeom prst="line">
            <a:avLst/>
          </a:prstGeom>
          <a:noFill/>
          <a:ln w="19050">
            <a:solidFill>
              <a:srgbClr val="CC9900"/>
            </a:solidFill>
            <a:round/>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a:endParaRPr>
          </a:p>
        </p:txBody>
      </p:sp>
      <p:pic>
        <p:nvPicPr>
          <p:cNvPr id="29704" name="Picture 8"/>
          <p:cNvPicPr>
            <a:picLocks noChangeAspect="1" noChangeArrowheads="1"/>
          </p:cNvPicPr>
          <p:nvPr/>
        </p:nvPicPr>
        <p:blipFill>
          <a:blip r:embed="rId2" cstate="print"/>
          <a:srcRect/>
          <a:stretch>
            <a:fillRect/>
          </a:stretch>
        </p:blipFill>
        <p:spPr bwMode="auto">
          <a:xfrm>
            <a:off x="1066800" y="1106488"/>
            <a:ext cx="5487988" cy="2763837"/>
          </a:xfrm>
          <a:prstGeom prst="rect">
            <a:avLst/>
          </a:prstGeom>
          <a:noFill/>
          <a:ln w="12700">
            <a:noFill/>
            <a:miter lim="800000"/>
            <a:headEnd/>
            <a:tailEnd/>
          </a:ln>
          <a:effectLst>
            <a:outerShdw dist="88899" dir="2700000" algn="ctr" rotWithShape="0">
              <a:srgbClr val="808080">
                <a:alpha val="50000"/>
              </a:srgbClr>
            </a:outerShdw>
          </a:effectLst>
        </p:spPr>
      </p:pic>
      <p:pic>
        <p:nvPicPr>
          <p:cNvPr id="14342" name="Picture 9"/>
          <p:cNvPicPr>
            <a:picLocks noChangeAspect="1" noChangeArrowheads="1"/>
          </p:cNvPicPr>
          <p:nvPr/>
        </p:nvPicPr>
        <p:blipFill>
          <a:blip r:embed="rId3" cstate="print"/>
          <a:srcRect/>
          <a:stretch>
            <a:fillRect/>
          </a:stretch>
        </p:blipFill>
        <p:spPr bwMode="auto">
          <a:xfrm rot="-5400000">
            <a:off x="-138906" y="2008982"/>
            <a:ext cx="1366837" cy="958850"/>
          </a:xfrm>
          <a:prstGeom prst="rect">
            <a:avLst/>
          </a:prstGeom>
          <a:noFill/>
          <a:ln w="12700">
            <a:noFill/>
            <a:miter lim="800000"/>
            <a:headEnd/>
            <a:tailEnd/>
          </a:ln>
        </p:spPr>
      </p:pic>
      <p:pic>
        <p:nvPicPr>
          <p:cNvPr id="14343" name="Picture 11"/>
          <p:cNvPicPr>
            <a:picLocks noChangeAspect="1" noChangeArrowheads="1"/>
          </p:cNvPicPr>
          <p:nvPr/>
        </p:nvPicPr>
        <p:blipFill>
          <a:blip r:embed="rId4" cstate="print"/>
          <a:srcRect/>
          <a:stretch>
            <a:fillRect/>
          </a:stretch>
        </p:blipFill>
        <p:spPr bwMode="auto">
          <a:xfrm>
            <a:off x="7272338" y="1989138"/>
            <a:ext cx="1493837" cy="1273175"/>
          </a:xfrm>
          <a:prstGeom prst="rect">
            <a:avLst/>
          </a:prstGeom>
          <a:noFill/>
          <a:ln w="12700">
            <a:noFill/>
            <a:miter lim="800000"/>
            <a:headEnd/>
            <a:tailEnd/>
          </a:ln>
        </p:spPr>
      </p:pic>
      <p:pic>
        <p:nvPicPr>
          <p:cNvPr id="14344" name="Picture 12"/>
          <p:cNvPicPr>
            <a:picLocks noChangeAspect="1" noChangeArrowheads="1"/>
          </p:cNvPicPr>
          <p:nvPr/>
        </p:nvPicPr>
        <p:blipFill>
          <a:blip r:embed="rId5" cstate="print"/>
          <a:srcRect/>
          <a:stretch>
            <a:fillRect/>
          </a:stretch>
        </p:blipFill>
        <p:spPr bwMode="auto">
          <a:xfrm>
            <a:off x="6551613" y="2243138"/>
            <a:ext cx="714375" cy="765175"/>
          </a:xfrm>
          <a:prstGeom prst="rect">
            <a:avLst/>
          </a:prstGeom>
          <a:noFill/>
          <a:ln w="12700">
            <a:noFill/>
            <a:miter lim="800000"/>
            <a:headEnd/>
            <a:tailEnd/>
          </a:ln>
        </p:spPr>
      </p:pic>
      <p:sp>
        <p:nvSpPr>
          <p:cNvPr id="14345" name="Line 13"/>
          <p:cNvSpPr>
            <a:spLocks noChangeShapeType="1"/>
          </p:cNvSpPr>
          <p:nvPr/>
        </p:nvSpPr>
        <p:spPr bwMode="auto">
          <a:xfrm flipH="1">
            <a:off x="1447800" y="4265613"/>
            <a:ext cx="1584325" cy="3175"/>
          </a:xfrm>
          <a:prstGeom prst="line">
            <a:avLst/>
          </a:prstGeom>
          <a:noFill/>
          <a:ln w="57150">
            <a:solidFill>
              <a:srgbClr val="FFFFFF"/>
            </a:solidFill>
            <a:round/>
            <a:headEnd type="triangle" w="med" len="med"/>
            <a:tailEnd type="triangle" w="med" len="med"/>
          </a:ln>
        </p:spPr>
        <p:txBody>
          <a:bodyPr lIns="0" tIns="0" rIns="0" bIns="0"/>
          <a:lstStyle/>
          <a:p>
            <a:pPr algn="l" eaLnBrk="1" fontAlgn="auto" hangingPunct="1">
              <a:spcBef>
                <a:spcPts val="0"/>
              </a:spcBef>
              <a:spcAft>
                <a:spcPts val="0"/>
              </a:spcAft>
            </a:pPr>
            <a:endParaRPr lang="en-US" sz="1800" u="none">
              <a:solidFill>
                <a:prstClr val="black"/>
              </a:solidFill>
              <a:latin typeface="Calibri"/>
            </a:endParaRPr>
          </a:p>
        </p:txBody>
      </p:sp>
      <p:sp>
        <p:nvSpPr>
          <p:cNvPr id="14346" name="Line 14"/>
          <p:cNvSpPr>
            <a:spLocks noChangeShapeType="1"/>
          </p:cNvSpPr>
          <p:nvPr/>
        </p:nvSpPr>
        <p:spPr bwMode="auto">
          <a:xfrm rot="10800000" flipH="1">
            <a:off x="381000" y="3200400"/>
            <a:ext cx="0" cy="1065213"/>
          </a:xfrm>
          <a:prstGeom prst="line">
            <a:avLst/>
          </a:prstGeom>
          <a:noFill/>
          <a:ln w="57150">
            <a:solidFill>
              <a:srgbClr val="FFFFFF"/>
            </a:solidFill>
            <a:round/>
            <a:headEnd/>
            <a:tailEnd type="triangle" w="med" len="med"/>
          </a:ln>
        </p:spPr>
        <p:txBody>
          <a:bodyPr lIns="0" tIns="0" rIns="0" bIns="0"/>
          <a:lstStyle/>
          <a:p>
            <a:pPr algn="l" eaLnBrk="1" fontAlgn="auto" hangingPunct="1">
              <a:spcBef>
                <a:spcPts val="0"/>
              </a:spcBef>
              <a:spcAft>
                <a:spcPts val="0"/>
              </a:spcAft>
            </a:pPr>
            <a:endParaRPr lang="en-US" sz="1800" u="none">
              <a:solidFill>
                <a:prstClr val="black"/>
              </a:solidFill>
              <a:latin typeface="Calibri"/>
            </a:endParaRPr>
          </a:p>
        </p:txBody>
      </p:sp>
      <p:sp>
        <p:nvSpPr>
          <p:cNvPr id="14347" name="Line 15"/>
          <p:cNvSpPr>
            <a:spLocks noChangeShapeType="1"/>
          </p:cNvSpPr>
          <p:nvPr/>
        </p:nvSpPr>
        <p:spPr bwMode="auto">
          <a:xfrm>
            <a:off x="381000" y="4265613"/>
            <a:ext cx="455613" cy="3175"/>
          </a:xfrm>
          <a:prstGeom prst="line">
            <a:avLst/>
          </a:prstGeom>
          <a:noFill/>
          <a:ln w="57150">
            <a:solidFill>
              <a:srgbClr val="FFFFFF"/>
            </a:solidFill>
            <a:round/>
            <a:headEnd/>
            <a:tailEnd type="triangle" w="med" len="med"/>
          </a:ln>
        </p:spPr>
        <p:txBody>
          <a:bodyPr lIns="0" tIns="0" rIns="0" bIns="0"/>
          <a:lstStyle/>
          <a:p>
            <a:pPr algn="l" eaLnBrk="1" fontAlgn="auto" hangingPunct="1">
              <a:spcBef>
                <a:spcPts val="0"/>
              </a:spcBef>
              <a:spcAft>
                <a:spcPts val="0"/>
              </a:spcAft>
            </a:pPr>
            <a:endParaRPr lang="en-US" sz="1800" u="none">
              <a:solidFill>
                <a:prstClr val="black"/>
              </a:solidFill>
              <a:latin typeface="Calibri"/>
            </a:endParaRPr>
          </a:p>
        </p:txBody>
      </p:sp>
      <p:sp>
        <p:nvSpPr>
          <p:cNvPr id="14348" name="Rectangle 16"/>
          <p:cNvSpPr>
            <a:spLocks/>
          </p:cNvSpPr>
          <p:nvPr/>
        </p:nvSpPr>
        <p:spPr bwMode="auto">
          <a:xfrm rot="-5400000">
            <a:off x="1883569" y="2382044"/>
            <a:ext cx="2082800" cy="214312"/>
          </a:xfrm>
          <a:prstGeom prst="rect">
            <a:avLst/>
          </a:prstGeom>
          <a:noFill/>
          <a:ln w="12700">
            <a:noFill/>
            <a:miter lim="800000"/>
            <a:headEnd/>
            <a:tailEnd/>
          </a:ln>
        </p:spPr>
        <p:txBody>
          <a:bodyPr lIns="62506" tIns="35717" rIns="62506" bIns="35717"/>
          <a:lstStyle/>
          <a:p>
            <a:pPr algn="l" eaLnBrk="1" fontAlgn="auto" hangingPunct="1">
              <a:spcBef>
                <a:spcPts val="0"/>
              </a:spcBef>
              <a:spcAft>
                <a:spcPts val="0"/>
              </a:spcAft>
            </a:pPr>
            <a:r>
              <a:rPr lang="en-US" sz="800" u="none">
                <a:solidFill>
                  <a:prstClr val="black"/>
                </a:solidFill>
                <a:latin typeface="Calibri"/>
                <a:cs typeface="Arial" charset="0"/>
                <a:sym typeface="Arial" charset="0"/>
              </a:rPr>
              <a:t>Dynamic Data Driven Computation Server</a:t>
            </a:r>
          </a:p>
        </p:txBody>
      </p:sp>
      <p:sp>
        <p:nvSpPr>
          <p:cNvPr id="14349" name="Rectangle 17"/>
          <p:cNvSpPr>
            <a:spLocks noGrp="1" noChangeArrowheads="1"/>
          </p:cNvSpPr>
          <p:nvPr>
            <p:ph type="title"/>
          </p:nvPr>
        </p:nvSpPr>
        <p:spPr>
          <a:xfrm>
            <a:off x="457200" y="276225"/>
            <a:ext cx="8229600" cy="1141413"/>
          </a:xfrm>
        </p:spPr>
        <p:txBody>
          <a:bodyPr lIns="62506" tIns="35717" rIns="62506" bIns="35717" anchor="t">
            <a:normAutofit fontScale="90000"/>
          </a:bodyPr>
          <a:lstStyle/>
          <a:p>
            <a:pPr algn="l"/>
            <a:r>
              <a:rPr lang="en-US" sz="2700" dirty="0" smtClean="0">
                <a:solidFill>
                  <a:srgbClr val="FFFFFF"/>
                </a:solidFill>
                <a:latin typeface="Garamond" charset="0"/>
                <a:sym typeface="Garamond" charset="0"/>
              </a:rPr>
              <a:t>First ever clinical study using volume tracking at BWH, Harvard Medical School and CRTC: Nikos Chrisochoides </a:t>
            </a:r>
            <a:r>
              <a:rPr lang="en-US" sz="2800" dirty="0" smtClean="0"/>
              <a:t>N Nikos Chrisochoides</a:t>
            </a:r>
            <a:endParaRPr lang="en-US" sz="1600" dirty="0" smtClean="0">
              <a:solidFill>
                <a:srgbClr val="FFFFFF"/>
              </a:solidFill>
              <a:latin typeface="Garamond" charset="0"/>
              <a:ea typeface="ヒラギノ明朝 ProN W3" charset="-128"/>
              <a:sym typeface="Garamond" charset="0"/>
            </a:endParaRPr>
          </a:p>
        </p:txBody>
      </p:sp>
      <p:pic>
        <p:nvPicPr>
          <p:cNvPr id="14350" name="Picture 18"/>
          <p:cNvPicPr>
            <a:picLocks noChangeAspect="1" noChangeArrowheads="1"/>
          </p:cNvPicPr>
          <p:nvPr/>
        </p:nvPicPr>
        <p:blipFill>
          <a:blip r:embed="rId6" cstate="print"/>
          <a:srcRect/>
          <a:stretch>
            <a:fillRect/>
          </a:stretch>
        </p:blipFill>
        <p:spPr bwMode="auto">
          <a:xfrm>
            <a:off x="282575" y="4603750"/>
            <a:ext cx="1874838" cy="1335088"/>
          </a:xfrm>
          <a:prstGeom prst="rect">
            <a:avLst/>
          </a:prstGeom>
          <a:noFill/>
          <a:ln w="28575">
            <a:solidFill>
              <a:srgbClr val="FFFFFF">
                <a:alpha val="78038"/>
              </a:srgbClr>
            </a:solidFill>
            <a:round/>
            <a:headEnd/>
            <a:tailEnd/>
          </a:ln>
        </p:spPr>
      </p:pic>
      <p:pic>
        <p:nvPicPr>
          <p:cNvPr id="14351" name="Picture 19"/>
          <p:cNvPicPr>
            <a:picLocks noChangeAspect="1" noChangeArrowheads="1"/>
          </p:cNvPicPr>
          <p:nvPr/>
        </p:nvPicPr>
        <p:blipFill>
          <a:blip r:embed="rId7" cstate="print"/>
          <a:srcRect/>
          <a:stretch>
            <a:fillRect/>
          </a:stretch>
        </p:blipFill>
        <p:spPr bwMode="auto">
          <a:xfrm>
            <a:off x="685800" y="3886200"/>
            <a:ext cx="942975" cy="690563"/>
          </a:xfrm>
          <a:prstGeom prst="rect">
            <a:avLst/>
          </a:prstGeom>
          <a:noFill/>
          <a:ln w="12700">
            <a:noFill/>
            <a:miter lim="800000"/>
            <a:headEnd/>
            <a:tailEnd/>
          </a:ln>
        </p:spPr>
      </p:pic>
      <p:sp>
        <p:nvSpPr>
          <p:cNvPr id="14352" name="Rectangle 20"/>
          <p:cNvSpPr>
            <a:spLocks/>
          </p:cNvSpPr>
          <p:nvPr/>
        </p:nvSpPr>
        <p:spPr bwMode="auto">
          <a:xfrm>
            <a:off x="720725" y="6208713"/>
            <a:ext cx="7542213" cy="458787"/>
          </a:xfrm>
          <a:prstGeom prst="rect">
            <a:avLst/>
          </a:prstGeom>
          <a:noFill/>
          <a:ln w="12700">
            <a:noFill/>
            <a:miter lim="800000"/>
            <a:headEnd/>
            <a:tailEnd/>
          </a:ln>
        </p:spPr>
        <p:txBody>
          <a:bodyPr lIns="62506" tIns="35717" rIns="62506" bIns="35717"/>
          <a:lstStyle/>
          <a:p>
            <a:pPr algn="l" eaLnBrk="1" fontAlgn="auto" hangingPunct="1">
              <a:spcBef>
                <a:spcPts val="0"/>
              </a:spcBef>
              <a:spcAft>
                <a:spcPts val="0"/>
              </a:spcAft>
            </a:pPr>
            <a:r>
              <a:rPr lang="en-US" sz="1200" b="1" u="none">
                <a:solidFill>
                  <a:srgbClr val="FFFFFF"/>
                </a:solidFill>
                <a:latin typeface="Calibri"/>
                <a:cs typeface="Arial" charset="0"/>
                <a:sym typeface="Arial" charset="0"/>
              </a:rPr>
              <a:t> Toward Real-Time Image Guided Neurosurgery Using Distributed and Grid Computing</a:t>
            </a:r>
            <a:r>
              <a:rPr lang="en-US" sz="1200" u="none">
                <a:solidFill>
                  <a:srgbClr val="FFFFFF"/>
                </a:solidFill>
                <a:latin typeface="Calibri"/>
                <a:cs typeface="Arial" charset="0"/>
                <a:sym typeface="Arial" charset="0"/>
              </a:rPr>
              <a:t>, ( with</a:t>
            </a:r>
          </a:p>
          <a:p>
            <a:pPr algn="l" eaLnBrk="1" fontAlgn="auto" hangingPunct="1">
              <a:spcBef>
                <a:spcPts val="0"/>
              </a:spcBef>
              <a:spcAft>
                <a:spcPts val="0"/>
              </a:spcAft>
            </a:pPr>
            <a:r>
              <a:rPr lang="en-US" sz="1200" u="none">
                <a:solidFill>
                  <a:srgbClr val="FFFFFF"/>
                </a:solidFill>
                <a:latin typeface="Calibri"/>
                <a:cs typeface="Arial" charset="0"/>
                <a:sym typeface="Arial" charset="0"/>
              </a:rPr>
              <a:t> A. Fedorov , A. Kot, N. Archip, P. Black, O. Clatz, A. Golby, R. Kikinis, S. Warfield),  </a:t>
            </a:r>
            <a:r>
              <a:rPr lang="en-US" sz="1200" b="1" u="none">
                <a:solidFill>
                  <a:srgbClr val="FFFFFF"/>
                </a:solidFill>
                <a:latin typeface="Calibri"/>
                <a:cs typeface="Arial" charset="0"/>
                <a:sym typeface="Arial" charset="0"/>
              </a:rPr>
              <a:t>in ACM/IEEE SC06</a:t>
            </a:r>
            <a:r>
              <a:rPr lang="en-US" sz="1200" u="none">
                <a:solidFill>
                  <a:srgbClr val="FFFFFF"/>
                </a:solidFill>
                <a:latin typeface="Calibri"/>
                <a:cs typeface="Arial" charset="0"/>
                <a:sym typeface="Arial" charset="0"/>
              </a:rPr>
              <a:t>.</a:t>
            </a:r>
          </a:p>
        </p:txBody>
      </p:sp>
      <p:pic>
        <p:nvPicPr>
          <p:cNvPr id="14353" name="Picture 21"/>
          <p:cNvPicPr>
            <a:picLocks noChangeAspect="1" noChangeArrowheads="1"/>
          </p:cNvPicPr>
          <p:nvPr/>
        </p:nvPicPr>
        <p:blipFill>
          <a:blip r:embed="rId8" cstate="print"/>
          <a:srcRect r="20866"/>
          <a:stretch>
            <a:fillRect/>
          </a:stretch>
        </p:blipFill>
        <p:spPr bwMode="auto">
          <a:xfrm>
            <a:off x="3032125" y="3895725"/>
            <a:ext cx="2360613" cy="2236788"/>
          </a:xfrm>
          <a:prstGeom prst="rect">
            <a:avLst/>
          </a:prstGeom>
          <a:noFill/>
          <a:ln w="12700">
            <a:noFill/>
            <a:miter lim="800000"/>
            <a:headEnd/>
            <a:tailEnd/>
          </a:ln>
        </p:spPr>
      </p:pic>
      <p:pic>
        <p:nvPicPr>
          <p:cNvPr id="14354" name="Picture 3"/>
          <p:cNvPicPr>
            <a:picLocks noChangeAspect="1" noChangeArrowheads="1"/>
          </p:cNvPicPr>
          <p:nvPr/>
        </p:nvPicPr>
        <p:blipFill>
          <a:blip r:embed="rId9" cstate="print"/>
          <a:srcRect/>
          <a:stretch>
            <a:fillRect/>
          </a:stretch>
        </p:blipFill>
        <p:spPr bwMode="auto">
          <a:xfrm>
            <a:off x="6189663" y="4143375"/>
            <a:ext cx="2576512" cy="1673225"/>
          </a:xfrm>
          <a:prstGeom prst="rect">
            <a:avLst/>
          </a:prstGeom>
          <a:noFill/>
          <a:ln w="12700">
            <a:noFill/>
            <a:miter lim="800000"/>
            <a:headEnd/>
            <a:tailEnd/>
          </a:ln>
        </p:spPr>
      </p:pic>
      <p:sp>
        <p:nvSpPr>
          <p:cNvPr id="20" name="TextBox 19"/>
          <p:cNvSpPr txBox="1"/>
          <p:nvPr/>
        </p:nvSpPr>
        <p:spPr>
          <a:xfrm>
            <a:off x="5816146" y="5732403"/>
            <a:ext cx="2950029" cy="400110"/>
          </a:xfrm>
          <a:prstGeom prst="rect">
            <a:avLst/>
          </a:prstGeom>
          <a:noFill/>
        </p:spPr>
        <p:txBody>
          <a:bodyPr wrap="square" rtlCol="0">
            <a:spAutoFit/>
          </a:bodyPr>
          <a:lstStyle/>
          <a:p>
            <a:pPr algn="l" eaLnBrk="1" fontAlgn="auto" hangingPunct="1">
              <a:spcBef>
                <a:spcPts val="0"/>
              </a:spcBef>
              <a:spcAft>
                <a:spcPts val="0"/>
              </a:spcAft>
            </a:pPr>
            <a:r>
              <a:rPr lang="en-US" sz="2000" u="none" dirty="0" smtClean="0">
                <a:solidFill>
                  <a:prstClr val="white"/>
                </a:solidFill>
                <a:latin typeface="Calibri"/>
              </a:rPr>
              <a:t>nikos@cs.odu.edu</a:t>
            </a:r>
            <a:endParaRPr lang="en-US" sz="2000" u="none" dirty="0">
              <a:solidFill>
                <a:prstClr val="white"/>
              </a:solidFill>
              <a:latin typeface="Calibr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1"/>
          <p:cNvSpPr>
            <a:spLocks/>
          </p:cNvSpPr>
          <p:nvPr/>
        </p:nvSpPr>
        <p:spPr bwMode="auto">
          <a:xfrm>
            <a:off x="381000" y="227013"/>
            <a:ext cx="8229600" cy="609600"/>
          </a:xfrm>
          <a:custGeom>
            <a:avLst/>
            <a:gdLst>
              <a:gd name="T0" fmla="*/ 2147483647 w 21600"/>
              <a:gd name="T1" fmla="*/ 4906982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0"/>
                </a:lnTo>
                <a:lnTo>
                  <a:pt x="21600" y="0"/>
                </a:lnTo>
              </a:path>
            </a:pathLst>
          </a:custGeom>
          <a:solidFill>
            <a:srgbClr val="000000">
              <a:alpha val="0"/>
            </a:srgbClr>
          </a:solidFill>
          <a:ln w="19050">
            <a:solidFill>
              <a:srgbClr val="CC9900"/>
            </a:solidFill>
            <a:miter lim="800000"/>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charset="0"/>
            </a:endParaRPr>
          </a:p>
        </p:txBody>
      </p:sp>
      <p:sp>
        <p:nvSpPr>
          <p:cNvPr id="15363" name="Line 2"/>
          <p:cNvSpPr>
            <a:spLocks noChangeShapeType="1"/>
          </p:cNvSpPr>
          <p:nvPr/>
        </p:nvSpPr>
        <p:spPr bwMode="auto">
          <a:xfrm>
            <a:off x="457200" y="6172200"/>
            <a:ext cx="8229600" cy="0"/>
          </a:xfrm>
          <a:prstGeom prst="line">
            <a:avLst/>
          </a:prstGeom>
          <a:noFill/>
          <a:ln w="19050">
            <a:solidFill>
              <a:srgbClr val="CC9900"/>
            </a:solidFill>
            <a:round/>
            <a:headEnd/>
            <a:tailEnd/>
          </a:ln>
        </p:spPr>
        <p:txBody>
          <a:bodyPr lIns="0" tIns="0" rIns="0" bIns="0"/>
          <a:lstStyle/>
          <a:p>
            <a:pPr algn="l" eaLnBrk="1" fontAlgn="auto" hangingPunct="1">
              <a:spcBef>
                <a:spcPts val="0"/>
              </a:spcBef>
              <a:spcAft>
                <a:spcPts val="0"/>
              </a:spcAft>
            </a:pPr>
            <a:endParaRPr lang="en-US" sz="1800" u="none">
              <a:solidFill>
                <a:prstClr val="black"/>
              </a:solidFill>
              <a:latin typeface="Calibri"/>
            </a:endParaRPr>
          </a:p>
        </p:txBody>
      </p:sp>
      <p:sp>
        <p:nvSpPr>
          <p:cNvPr id="15364" name="Rectangle 7"/>
          <p:cNvSpPr>
            <a:spLocks noGrp="1" noChangeArrowheads="1"/>
          </p:cNvSpPr>
          <p:nvPr>
            <p:ph type="title"/>
          </p:nvPr>
        </p:nvSpPr>
        <p:spPr>
          <a:xfrm>
            <a:off x="457200" y="227013"/>
            <a:ext cx="8229600" cy="1139825"/>
          </a:xfrm>
        </p:spPr>
        <p:txBody>
          <a:bodyPr lIns="62506" tIns="35717" rIns="62506" bIns="35717" anchor="t"/>
          <a:lstStyle/>
          <a:p>
            <a:pPr algn="l"/>
            <a:r>
              <a:rPr lang="en-US" sz="3800" dirty="0" smtClean="0">
                <a:solidFill>
                  <a:srgbClr val="006633"/>
                </a:solidFill>
                <a:latin typeface="Garamond" charset="0"/>
                <a:sym typeface="Garamond" charset="0"/>
              </a:rPr>
              <a:t>Parallel Mesh Generation: </a:t>
            </a:r>
            <a:r>
              <a:rPr lang="en-US" sz="2800" dirty="0" smtClean="0">
                <a:solidFill>
                  <a:srgbClr val="006633"/>
                </a:solidFill>
                <a:latin typeface="Garamond" charset="0"/>
                <a:sym typeface="Garamond" charset="0"/>
              </a:rPr>
              <a:t>Nikos Chrisochoides</a:t>
            </a:r>
            <a:endParaRPr lang="en-US" sz="2800" dirty="0" smtClean="0">
              <a:solidFill>
                <a:srgbClr val="006633"/>
              </a:solidFill>
              <a:latin typeface="Garamond" charset="0"/>
              <a:ea typeface="ヒラギノ明朝 ProN W3" charset="-128"/>
              <a:sym typeface="Garamond" charset="0"/>
            </a:endParaRPr>
          </a:p>
        </p:txBody>
      </p:sp>
      <p:sp>
        <p:nvSpPr>
          <p:cNvPr id="38920" name="Rectangle 8"/>
          <p:cNvSpPr>
            <a:spLocks noGrp="1" noChangeArrowheads="1"/>
          </p:cNvSpPr>
          <p:nvPr>
            <p:ph type="body" idx="1"/>
          </p:nvPr>
        </p:nvSpPr>
        <p:spPr>
          <a:xfrm>
            <a:off x="377825" y="976313"/>
            <a:ext cx="8229600" cy="4530725"/>
          </a:xfrm>
        </p:spPr>
        <p:txBody>
          <a:bodyPr lIns="62506" tIns="35717" rIns="62506" bIns="35717"/>
          <a:lstStyle/>
          <a:p>
            <a:pPr marL="279400" indent="-279400">
              <a:lnSpc>
                <a:spcPct val="80000"/>
              </a:lnSpc>
              <a:buSzPct val="64000"/>
              <a:buFontTx/>
              <a:buChar char="•"/>
            </a:pPr>
            <a:r>
              <a:rPr lang="en-US" sz="1500" b="1" dirty="0" smtClean="0">
                <a:latin typeface="Arial" charset="0"/>
                <a:cs typeface="Arial" charset="0"/>
                <a:sym typeface="Arial" charset="0"/>
              </a:rPr>
              <a:t>Performance</a:t>
            </a:r>
            <a:endParaRPr lang="en-US" sz="1500" b="1" dirty="0" smtClean="0">
              <a:latin typeface="Arial" charset="0"/>
              <a:ea typeface="ヒラギノ角ゴ ProN W6" charset="-128"/>
              <a:sym typeface="Arial" charset="0"/>
            </a:endParaRPr>
          </a:p>
          <a:p>
            <a:pPr marL="503238" lvl="1" indent="-323850">
              <a:lnSpc>
                <a:spcPct val="80000"/>
              </a:lnSpc>
              <a:spcBef>
                <a:spcPts val="425"/>
              </a:spcBef>
              <a:buSzPct val="60000"/>
              <a:buFont typeface="Arial" charset="0"/>
              <a:buChar char="•"/>
            </a:pPr>
            <a:r>
              <a:rPr lang="en-US" sz="1500" dirty="0" smtClean="0">
                <a:solidFill>
                  <a:srgbClr val="5F5F5F"/>
                </a:solidFill>
                <a:latin typeface="Arial" charset="0"/>
                <a:cs typeface="Arial" charset="0"/>
                <a:sym typeface="Arial" charset="0"/>
              </a:rPr>
              <a:t>Scalability  (in terms of problem size and resources i.e., CPU, memory)</a:t>
            </a:r>
            <a:endParaRPr lang="en-US" sz="1500" dirty="0" smtClean="0">
              <a:solidFill>
                <a:srgbClr val="5F5F5F"/>
              </a:solidFill>
              <a:latin typeface="Arial" charset="0"/>
              <a:sym typeface="Arial" charset="0"/>
            </a:endParaRPr>
          </a:p>
          <a:p>
            <a:pPr marL="503238" lvl="1" indent="-323850">
              <a:lnSpc>
                <a:spcPct val="80000"/>
              </a:lnSpc>
              <a:spcBef>
                <a:spcPts val="425"/>
              </a:spcBef>
              <a:buSzPct val="60000"/>
              <a:buFont typeface="Arial" charset="0"/>
              <a:buChar char="•"/>
            </a:pPr>
            <a:r>
              <a:rPr lang="en-US" sz="1500" dirty="0" smtClean="0">
                <a:solidFill>
                  <a:srgbClr val="5F5F5F"/>
                </a:solidFill>
                <a:latin typeface="Arial" charset="0"/>
                <a:cs typeface="Arial" charset="0"/>
                <a:sym typeface="Arial" charset="0"/>
              </a:rPr>
              <a:t>Wall clock time</a:t>
            </a:r>
            <a:endParaRPr lang="en-US" sz="1500" dirty="0" smtClean="0">
              <a:solidFill>
                <a:srgbClr val="5F5F5F"/>
              </a:solidFill>
              <a:latin typeface="Arial" charset="0"/>
              <a:sym typeface="Arial" charset="0"/>
            </a:endParaRPr>
          </a:p>
          <a:p>
            <a:pPr marL="279400" indent="-279400">
              <a:lnSpc>
                <a:spcPct val="80000"/>
              </a:lnSpc>
              <a:spcBef>
                <a:spcPts val="488"/>
              </a:spcBef>
            </a:pPr>
            <a:endParaRPr lang="en-US" sz="1500" b="1" dirty="0" smtClean="0">
              <a:solidFill>
                <a:srgbClr val="996600"/>
              </a:solidFill>
              <a:latin typeface="Arial" charset="0"/>
              <a:ea typeface="ヒラギノ角ゴ ProN W6" charset="-128"/>
              <a:sym typeface="Arial" charset="0"/>
            </a:endParaRPr>
          </a:p>
          <a:p>
            <a:pPr marL="279400" indent="-279400">
              <a:lnSpc>
                <a:spcPct val="80000"/>
              </a:lnSpc>
              <a:spcBef>
                <a:spcPts val="488"/>
              </a:spcBef>
            </a:pPr>
            <a:endParaRPr lang="en-US" sz="1500" b="1" dirty="0" smtClean="0">
              <a:solidFill>
                <a:srgbClr val="996600"/>
              </a:solidFill>
              <a:latin typeface="Arial" charset="0"/>
              <a:ea typeface="ヒラギノ角ゴ ProN W6" charset="-128"/>
              <a:sym typeface="Arial" charset="0"/>
            </a:endParaRPr>
          </a:p>
          <a:p>
            <a:pPr marL="279400" indent="-279400">
              <a:lnSpc>
                <a:spcPct val="80000"/>
              </a:lnSpc>
              <a:spcBef>
                <a:spcPts val="488"/>
              </a:spcBef>
            </a:pPr>
            <a:endParaRPr lang="en-US" sz="1500" b="1" dirty="0" smtClean="0">
              <a:solidFill>
                <a:srgbClr val="996600"/>
              </a:solidFill>
              <a:latin typeface="Arial" charset="0"/>
              <a:ea typeface="ヒラギノ角ゴ ProN W6" charset="-128"/>
              <a:sym typeface="Arial" charset="0"/>
            </a:endParaRPr>
          </a:p>
          <a:p>
            <a:pPr marL="279400" indent="-279400">
              <a:lnSpc>
                <a:spcPct val="80000"/>
              </a:lnSpc>
              <a:spcBef>
                <a:spcPts val="488"/>
              </a:spcBef>
              <a:buSzPct val="64000"/>
              <a:buFontTx/>
              <a:buChar char="•"/>
            </a:pPr>
            <a:r>
              <a:rPr lang="en-US" sz="1500" b="1" dirty="0" smtClean="0">
                <a:latin typeface="Arial" charset="0"/>
                <a:cs typeface="Arial" charset="0"/>
                <a:sym typeface="Arial" charset="0"/>
              </a:rPr>
              <a:t>Stability:</a:t>
            </a:r>
            <a:r>
              <a:rPr lang="en-US" sz="1500" dirty="0" smtClean="0">
                <a:latin typeface="Arial" charset="0"/>
                <a:cs typeface="Arial" charset="0"/>
                <a:sym typeface="Arial" charset="0"/>
              </a:rPr>
              <a:t> </a:t>
            </a:r>
            <a:r>
              <a:rPr lang="en-US" sz="1500" dirty="0" smtClean="0">
                <a:solidFill>
                  <a:srgbClr val="5F5F5F"/>
                </a:solidFill>
                <a:latin typeface="Arial" charset="0"/>
                <a:cs typeface="Arial" charset="0"/>
                <a:sym typeface="Arial" charset="0"/>
              </a:rPr>
              <a:t>the elements of the global mesh should retain the same quality as the elements of sequentially generated meshes;</a:t>
            </a:r>
            <a:endParaRPr lang="en-US" sz="1500" dirty="0" smtClean="0">
              <a:solidFill>
                <a:srgbClr val="5F5F5F"/>
              </a:solidFill>
              <a:latin typeface="Arial" charset="0"/>
              <a:sym typeface="Arial" charset="0"/>
            </a:endParaRPr>
          </a:p>
          <a:p>
            <a:pPr marL="503238" lvl="1" indent="-323850">
              <a:lnSpc>
                <a:spcPct val="80000"/>
              </a:lnSpc>
              <a:spcBef>
                <a:spcPts val="425"/>
              </a:spcBef>
              <a:buSzPct val="60000"/>
              <a:buFont typeface="Arial" charset="0"/>
              <a:buChar char="•"/>
            </a:pPr>
            <a:r>
              <a:rPr lang="en-US" sz="1500" dirty="0" smtClean="0">
                <a:latin typeface="Arial" charset="0"/>
                <a:cs typeface="Arial" charset="0"/>
                <a:sym typeface="Arial" charset="0"/>
              </a:rPr>
              <a:t> </a:t>
            </a:r>
            <a:r>
              <a:rPr lang="en-US" sz="1500" b="1" dirty="0" smtClean="0">
                <a:latin typeface="Arial" charset="0"/>
                <a:cs typeface="Arial" charset="0"/>
                <a:sym typeface="Arial" charset="0"/>
              </a:rPr>
              <a:t>no new small features</a:t>
            </a:r>
            <a:r>
              <a:rPr lang="en-US" sz="1500" dirty="0" smtClean="0">
                <a:latin typeface="Arial" charset="0"/>
                <a:cs typeface="Arial" charset="0"/>
                <a:sym typeface="Arial" charset="0"/>
              </a:rPr>
              <a:t> (e.g.. angles, segments.. ) due to parallelism </a:t>
            </a:r>
            <a:endParaRPr lang="en-US" sz="1500" dirty="0" smtClean="0">
              <a:latin typeface="Arial" charset="0"/>
              <a:sym typeface="Arial" charset="0"/>
            </a:endParaRPr>
          </a:p>
          <a:p>
            <a:pPr marL="503238" lvl="1" indent="-323850">
              <a:lnSpc>
                <a:spcPct val="80000"/>
              </a:lnSpc>
              <a:spcBef>
                <a:spcPts val="425"/>
              </a:spcBef>
            </a:pPr>
            <a:endParaRPr lang="en-US" sz="1300" b="1" dirty="0" smtClean="0">
              <a:latin typeface="Arial" charset="0"/>
              <a:ea typeface="ヒラギノ角ゴ ProN W6" charset="-128"/>
              <a:sym typeface="Arial" charset="0"/>
            </a:endParaRPr>
          </a:p>
          <a:p>
            <a:pPr marL="503238" lvl="1" indent="-323850">
              <a:lnSpc>
                <a:spcPct val="80000"/>
              </a:lnSpc>
              <a:spcBef>
                <a:spcPts val="425"/>
              </a:spcBef>
            </a:pPr>
            <a:endParaRPr lang="en-US" sz="1300" b="1" dirty="0" smtClean="0">
              <a:latin typeface="Arial" charset="0"/>
              <a:ea typeface="ヒラギノ角ゴ ProN W6" charset="-128"/>
              <a:sym typeface="Arial" charset="0"/>
            </a:endParaRPr>
          </a:p>
          <a:p>
            <a:pPr marL="279400" indent="-279400">
              <a:lnSpc>
                <a:spcPct val="80000"/>
              </a:lnSpc>
              <a:spcBef>
                <a:spcPts val="488"/>
              </a:spcBef>
              <a:buSzPct val="64000"/>
              <a:buFontTx/>
              <a:buChar char="•"/>
            </a:pPr>
            <a:r>
              <a:rPr lang="en-US" sz="1500" b="1" dirty="0" smtClean="0">
                <a:latin typeface="Arial" charset="0"/>
                <a:cs typeface="Arial" charset="0"/>
                <a:sym typeface="Arial" charset="0"/>
              </a:rPr>
              <a:t>Code re-use:</a:t>
            </a:r>
            <a:r>
              <a:rPr lang="en-US" sz="1500" dirty="0" smtClean="0">
                <a:latin typeface="Arial" charset="0"/>
                <a:cs typeface="Arial" charset="0"/>
                <a:sym typeface="Arial" charset="0"/>
              </a:rPr>
              <a:t> </a:t>
            </a:r>
            <a:r>
              <a:rPr lang="en-US" sz="1500" dirty="0" smtClean="0">
                <a:solidFill>
                  <a:srgbClr val="5F5F5F"/>
                </a:solidFill>
                <a:latin typeface="Arial" charset="0"/>
                <a:cs typeface="Arial" charset="0"/>
                <a:sym typeface="Arial" charset="0"/>
              </a:rPr>
              <a:t>leverage the ever evolving basic sequential meshing algorithms/software</a:t>
            </a:r>
            <a:endParaRPr lang="en-US" sz="1500" dirty="0" smtClean="0">
              <a:solidFill>
                <a:srgbClr val="5F5F5F"/>
              </a:solidFill>
              <a:latin typeface="Arial" charset="0"/>
              <a:sym typeface="Arial" charset="0"/>
            </a:endParaRPr>
          </a:p>
          <a:p>
            <a:pPr marL="503238" lvl="1" indent="-323850">
              <a:lnSpc>
                <a:spcPct val="80000"/>
              </a:lnSpc>
              <a:spcBef>
                <a:spcPts val="425"/>
              </a:spcBef>
              <a:buSzPct val="60000"/>
              <a:buFont typeface="Arial" charset="0"/>
              <a:buChar char="•"/>
            </a:pPr>
            <a:r>
              <a:rPr lang="en-US" sz="1500" dirty="0" smtClean="0">
                <a:solidFill>
                  <a:srgbClr val="006633"/>
                </a:solidFill>
                <a:latin typeface="Arial" charset="0"/>
                <a:cs typeface="Arial" charset="0"/>
                <a:sym typeface="Arial" charset="0"/>
              </a:rPr>
              <a:t>Sequential industrial strength </a:t>
            </a:r>
            <a:r>
              <a:rPr lang="en-US" sz="1500" dirty="0" err="1" smtClean="0">
                <a:solidFill>
                  <a:srgbClr val="006633"/>
                </a:solidFill>
                <a:latin typeface="Arial" charset="0"/>
                <a:cs typeface="Arial" charset="0"/>
                <a:sym typeface="Arial" charset="0"/>
              </a:rPr>
              <a:t>meshers</a:t>
            </a:r>
            <a:r>
              <a:rPr lang="en-US" sz="1500" dirty="0" smtClean="0">
                <a:solidFill>
                  <a:srgbClr val="006633"/>
                </a:solidFill>
                <a:latin typeface="Arial" charset="0"/>
                <a:cs typeface="Arial" charset="0"/>
                <a:sym typeface="Arial" charset="0"/>
              </a:rPr>
              <a:t> take 100 man-years years to develop and they are open ended in terms quality, speed, and functionality</a:t>
            </a:r>
            <a:endParaRPr lang="en-US" sz="1500" dirty="0" smtClean="0">
              <a:solidFill>
                <a:srgbClr val="006633"/>
              </a:solidFill>
              <a:latin typeface="Arial" charset="0"/>
              <a:sym typeface="Arial" charset="0"/>
            </a:endParaRPr>
          </a:p>
          <a:p>
            <a:pPr marL="503238" lvl="1" indent="-323850">
              <a:lnSpc>
                <a:spcPct val="80000"/>
              </a:lnSpc>
              <a:spcBef>
                <a:spcPts val="425"/>
              </a:spcBef>
            </a:pPr>
            <a:endParaRPr lang="en-US" sz="1500" dirty="0" smtClean="0">
              <a:latin typeface="Arial" charset="0"/>
              <a:sym typeface="Arial" charset="0"/>
            </a:endParaRPr>
          </a:p>
          <a:p>
            <a:pPr marL="279400" indent="-279400">
              <a:lnSpc>
                <a:spcPct val="80000"/>
              </a:lnSpc>
              <a:spcBef>
                <a:spcPts val="488"/>
              </a:spcBef>
              <a:buSzPct val="64000"/>
              <a:buFontTx/>
              <a:buChar char="•"/>
            </a:pPr>
            <a:r>
              <a:rPr lang="en-US" sz="1800" b="1" dirty="0" smtClean="0">
                <a:solidFill>
                  <a:srgbClr val="996600"/>
                </a:solidFill>
                <a:latin typeface="Arial" charset="0"/>
                <a:cs typeface="Arial" charset="0"/>
                <a:sym typeface="Arial" charset="0"/>
              </a:rPr>
              <a:t>Application specific:  distribution of mesh points, gradation of elements and optimal size of mesh (real-time), multi-tissue, etc., …</a:t>
            </a:r>
            <a:endParaRPr lang="en-US" sz="1800" b="1" dirty="0" smtClean="0">
              <a:solidFill>
                <a:srgbClr val="996600"/>
              </a:solidFill>
              <a:latin typeface="Arial" charset="0"/>
              <a:ea typeface="ヒラギノ角ゴ ProN W6" charset="-128"/>
              <a:sym typeface="Arial" charset="0"/>
            </a:endParaRPr>
          </a:p>
        </p:txBody>
      </p:sp>
      <p:pic>
        <p:nvPicPr>
          <p:cNvPr id="38921" name="Picture 9"/>
          <p:cNvPicPr>
            <a:picLocks noChangeAspect="1" noChangeArrowheads="1"/>
          </p:cNvPicPr>
          <p:nvPr/>
        </p:nvPicPr>
        <p:blipFill>
          <a:blip r:embed="rId2" cstate="print"/>
          <a:srcRect/>
          <a:stretch>
            <a:fillRect/>
          </a:stretch>
        </p:blipFill>
        <p:spPr bwMode="auto">
          <a:xfrm>
            <a:off x="3095625" y="1436688"/>
            <a:ext cx="969963" cy="906462"/>
          </a:xfrm>
          <a:prstGeom prst="rect">
            <a:avLst/>
          </a:prstGeom>
          <a:noFill/>
          <a:ln w="12700">
            <a:noFill/>
            <a:miter lim="800000"/>
            <a:headEnd/>
            <a:tailEnd/>
          </a:ln>
        </p:spPr>
      </p:pic>
      <p:pic>
        <p:nvPicPr>
          <p:cNvPr id="38922" name="Picture 10"/>
          <p:cNvPicPr>
            <a:picLocks noChangeAspect="1" noChangeArrowheads="1"/>
          </p:cNvPicPr>
          <p:nvPr/>
        </p:nvPicPr>
        <p:blipFill>
          <a:blip r:embed="rId3" cstate="print"/>
          <a:srcRect/>
          <a:stretch>
            <a:fillRect/>
          </a:stretch>
        </p:blipFill>
        <p:spPr bwMode="auto">
          <a:xfrm>
            <a:off x="2728913" y="1889125"/>
            <a:ext cx="366712" cy="282575"/>
          </a:xfrm>
          <a:prstGeom prst="rect">
            <a:avLst/>
          </a:prstGeom>
          <a:noFill/>
          <a:ln w="12700">
            <a:noFill/>
            <a:miter lim="800000"/>
            <a:headEnd/>
            <a:tailEnd/>
          </a:ln>
        </p:spPr>
      </p:pic>
      <p:pic>
        <p:nvPicPr>
          <p:cNvPr id="38923" name="Picture 11"/>
          <p:cNvPicPr>
            <a:picLocks noChangeAspect="1" noChangeArrowheads="1"/>
          </p:cNvPicPr>
          <p:nvPr/>
        </p:nvPicPr>
        <p:blipFill>
          <a:blip r:embed="rId4" cstate="print"/>
          <a:srcRect/>
          <a:stretch>
            <a:fillRect/>
          </a:stretch>
        </p:blipFill>
        <p:spPr bwMode="auto">
          <a:xfrm>
            <a:off x="4343400" y="1470025"/>
            <a:ext cx="1371600" cy="701675"/>
          </a:xfrm>
          <a:prstGeom prst="rect">
            <a:avLst/>
          </a:prstGeom>
          <a:noFill/>
          <a:ln w="12700">
            <a:noFill/>
            <a:miter lim="800000"/>
            <a:headEnd/>
            <a:tailEnd/>
          </a:ln>
        </p:spPr>
      </p:pic>
      <p:pic>
        <p:nvPicPr>
          <p:cNvPr id="38924" name="Picture 12"/>
          <p:cNvPicPr>
            <a:picLocks noChangeAspect="1" noChangeArrowheads="1"/>
          </p:cNvPicPr>
          <p:nvPr/>
        </p:nvPicPr>
        <p:blipFill>
          <a:blip r:embed="rId5" cstate="print"/>
          <a:srcRect/>
          <a:stretch>
            <a:fillRect/>
          </a:stretch>
        </p:blipFill>
        <p:spPr bwMode="auto">
          <a:xfrm>
            <a:off x="5791200" y="1438275"/>
            <a:ext cx="1447800" cy="733425"/>
          </a:xfrm>
          <a:prstGeom prst="rect">
            <a:avLst/>
          </a:prstGeom>
          <a:noFill/>
          <a:ln w="12700">
            <a:noFill/>
            <a:miter lim="800000"/>
            <a:headEnd/>
            <a:tailEnd/>
          </a:ln>
        </p:spPr>
      </p:pic>
      <p:pic>
        <p:nvPicPr>
          <p:cNvPr id="38925" name="Picture 13"/>
          <p:cNvPicPr>
            <a:picLocks noChangeAspect="1" noChangeArrowheads="1"/>
          </p:cNvPicPr>
          <p:nvPr/>
        </p:nvPicPr>
        <p:blipFill>
          <a:blip r:embed="rId6" cstate="print"/>
          <a:srcRect/>
          <a:stretch>
            <a:fillRect/>
          </a:stretch>
        </p:blipFill>
        <p:spPr bwMode="auto">
          <a:xfrm>
            <a:off x="7239000" y="2762250"/>
            <a:ext cx="1293813" cy="712788"/>
          </a:xfrm>
          <a:prstGeom prst="rect">
            <a:avLst/>
          </a:prstGeom>
          <a:noFill/>
          <a:ln w="12700">
            <a:noFill/>
            <a:miter lim="800000"/>
            <a:headEnd/>
            <a:tailEnd/>
          </a:ln>
        </p:spPr>
      </p:pic>
      <p:pic>
        <p:nvPicPr>
          <p:cNvPr id="38926" name="Picture 14"/>
          <p:cNvPicPr>
            <a:picLocks noChangeAspect="1" noChangeArrowheads="1"/>
          </p:cNvPicPr>
          <p:nvPr/>
        </p:nvPicPr>
        <p:blipFill>
          <a:blip r:embed="rId7" cstate="print"/>
          <a:srcRect/>
          <a:stretch>
            <a:fillRect/>
          </a:stretch>
        </p:blipFill>
        <p:spPr bwMode="auto">
          <a:xfrm>
            <a:off x="1752600" y="5103813"/>
            <a:ext cx="719138" cy="992187"/>
          </a:xfrm>
          <a:prstGeom prst="rect">
            <a:avLst/>
          </a:prstGeom>
          <a:noFill/>
          <a:ln w="12700">
            <a:noFill/>
            <a:miter lim="800000"/>
            <a:headEnd/>
            <a:tailEnd/>
          </a:ln>
        </p:spPr>
      </p:pic>
      <p:pic>
        <p:nvPicPr>
          <p:cNvPr id="38927" name="Picture 15"/>
          <p:cNvPicPr>
            <a:picLocks noChangeAspect="1" noChangeArrowheads="1"/>
          </p:cNvPicPr>
          <p:nvPr/>
        </p:nvPicPr>
        <p:blipFill>
          <a:blip r:embed="rId8" cstate="print"/>
          <a:srcRect/>
          <a:stretch>
            <a:fillRect/>
          </a:stretch>
        </p:blipFill>
        <p:spPr bwMode="auto">
          <a:xfrm>
            <a:off x="2590800" y="5103813"/>
            <a:ext cx="723900" cy="992187"/>
          </a:xfrm>
          <a:prstGeom prst="rect">
            <a:avLst/>
          </a:prstGeom>
          <a:noFill/>
          <a:ln w="12700">
            <a:noFill/>
            <a:miter lim="800000"/>
            <a:headEnd/>
            <a:tailEnd/>
          </a:ln>
        </p:spPr>
      </p:pic>
      <p:pic>
        <p:nvPicPr>
          <p:cNvPr id="38928" name="Picture 16"/>
          <p:cNvPicPr>
            <a:picLocks noChangeAspect="1" noChangeArrowheads="1"/>
          </p:cNvPicPr>
          <p:nvPr/>
        </p:nvPicPr>
        <p:blipFill>
          <a:blip r:embed="rId9" cstate="print"/>
          <a:srcRect/>
          <a:stretch>
            <a:fillRect/>
          </a:stretch>
        </p:blipFill>
        <p:spPr bwMode="auto">
          <a:xfrm>
            <a:off x="3581400" y="5103813"/>
            <a:ext cx="954088" cy="992187"/>
          </a:xfrm>
          <a:prstGeom prst="rect">
            <a:avLst/>
          </a:prstGeom>
          <a:noFill/>
          <a:ln w="12700">
            <a:noFill/>
            <a:miter lim="800000"/>
            <a:headEnd/>
            <a:tailEnd/>
          </a:ln>
        </p:spPr>
      </p:pic>
      <p:pic>
        <p:nvPicPr>
          <p:cNvPr id="38929" name="Picture 17"/>
          <p:cNvPicPr>
            <a:picLocks noChangeAspect="1" noChangeArrowheads="1"/>
          </p:cNvPicPr>
          <p:nvPr/>
        </p:nvPicPr>
        <p:blipFill>
          <a:blip r:embed="rId10" cstate="print"/>
          <a:srcRect/>
          <a:stretch>
            <a:fillRect/>
          </a:stretch>
        </p:blipFill>
        <p:spPr bwMode="auto">
          <a:xfrm>
            <a:off x="6400800" y="5103813"/>
            <a:ext cx="1058863" cy="966787"/>
          </a:xfrm>
          <a:prstGeom prst="rect">
            <a:avLst/>
          </a:prstGeom>
          <a:noFill/>
          <a:ln w="12700">
            <a:noFill/>
            <a:miter lim="800000"/>
            <a:headEnd/>
            <a:tailEnd/>
          </a:ln>
        </p:spPr>
      </p:pic>
      <p:pic>
        <p:nvPicPr>
          <p:cNvPr id="38930" name="Picture 18"/>
          <p:cNvPicPr>
            <a:picLocks noChangeAspect="1" noChangeArrowheads="1"/>
          </p:cNvPicPr>
          <p:nvPr/>
        </p:nvPicPr>
        <p:blipFill>
          <a:blip r:embed="rId11" cstate="print"/>
          <a:srcRect/>
          <a:stretch>
            <a:fillRect/>
          </a:stretch>
        </p:blipFill>
        <p:spPr bwMode="auto">
          <a:xfrm>
            <a:off x="4648200" y="5103813"/>
            <a:ext cx="1524000" cy="992187"/>
          </a:xfrm>
          <a:prstGeom prst="rect">
            <a:avLst/>
          </a:prstGeom>
          <a:noFill/>
          <a:ln w="12700">
            <a:noFill/>
            <a:miter lim="800000"/>
            <a:headEnd/>
            <a:tailEnd/>
          </a:ln>
        </p:spPr>
      </p:pic>
      <p:sp>
        <p:nvSpPr>
          <p:cNvPr id="15376" name="TextBox 20"/>
          <p:cNvSpPr txBox="1">
            <a:spLocks noChangeArrowheads="1"/>
          </p:cNvSpPr>
          <p:nvPr/>
        </p:nvSpPr>
        <p:spPr bwMode="auto">
          <a:xfrm>
            <a:off x="377825" y="6316663"/>
            <a:ext cx="8548461" cy="369887"/>
          </a:xfrm>
          <a:prstGeom prst="rect">
            <a:avLst/>
          </a:prstGeom>
          <a:noFill/>
          <a:ln w="9525">
            <a:noFill/>
            <a:miter lim="800000"/>
            <a:headEnd/>
            <a:tailEnd/>
          </a:ln>
        </p:spPr>
        <p:txBody>
          <a:bodyPr wrap="square">
            <a:spAutoFit/>
          </a:bodyPr>
          <a:lstStyle/>
          <a:p>
            <a:pPr algn="l" eaLnBrk="1" fontAlgn="auto" hangingPunct="1">
              <a:spcBef>
                <a:spcPts val="0"/>
              </a:spcBef>
              <a:spcAft>
                <a:spcPts val="0"/>
              </a:spcAft>
            </a:pPr>
            <a:r>
              <a:rPr lang="en-US" sz="1800" u="none" dirty="0">
                <a:solidFill>
                  <a:prstClr val="black"/>
                </a:solidFill>
                <a:latin typeface="Calibri" charset="0"/>
                <a:hlinkClick r:id="rId12"/>
              </a:rPr>
              <a:t>http://</a:t>
            </a:r>
            <a:r>
              <a:rPr lang="en-US" sz="1800" u="none" dirty="0" smtClean="0">
                <a:solidFill>
                  <a:prstClr val="black"/>
                </a:solidFill>
                <a:latin typeface="Calibri" charset="0"/>
                <a:hlinkClick r:id="rId12"/>
              </a:rPr>
              <a:t>crtc.wm.edu/html_output/publications_by_subject.php</a:t>
            </a:r>
            <a:r>
              <a:rPr lang="en-US" sz="1800" u="none" dirty="0" smtClean="0">
                <a:solidFill>
                  <a:prstClr val="black"/>
                </a:solidFill>
                <a:latin typeface="Calibri" charset="0"/>
              </a:rPr>
              <a:t>   nikos@cs.odu.edu</a:t>
            </a:r>
            <a:endParaRPr lang="en-US" sz="1800" u="none" dirty="0">
              <a:solidFill>
                <a:prstClr val="black"/>
              </a:solidFill>
              <a:latin typeface="Calibri"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89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892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8920">
                                            <p:txEl>
                                              <p:pRg st="0" end="0"/>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38920">
                                            <p:txEl>
                                              <p:pRg st="1" end="1"/>
                                            </p:txEl>
                                          </p:spTgt>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38920">
                                            <p:txEl>
                                              <p:pRg st="2" end="2"/>
                                            </p:tx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38920">
                                            <p:txEl>
                                              <p:pRg st="6" end="6"/>
                                            </p:tx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38920">
                                            <p:txEl>
                                              <p:pRg st="7" end="7"/>
                                            </p:txEl>
                                          </p:spTgt>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grpId="0" nodeType="afterEffect">
                                  <p:stCondLst>
                                    <p:cond delay="0"/>
                                  </p:stCondLst>
                                  <p:childTnLst>
                                    <p:set>
                                      <p:cBhvr>
                                        <p:cTn id="28" dur="1" fill="hold">
                                          <p:stCondLst>
                                            <p:cond delay="499"/>
                                          </p:stCondLst>
                                        </p:cTn>
                                        <p:tgtEl>
                                          <p:spTgt spid="38920">
                                            <p:txEl>
                                              <p:pRg st="10" end="10"/>
                                            </p:txEl>
                                          </p:spTgt>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38920">
                                            <p:txEl>
                                              <p:pRg st="11" end="11"/>
                                            </p:txEl>
                                          </p:spTgt>
                                        </p:tgtEl>
                                        <p:attrNameLst>
                                          <p:attrName>style.visibility</p:attrName>
                                        </p:attrNameLst>
                                      </p:cBhvr>
                                      <p:to>
                                        <p:strVal val="visible"/>
                                      </p:to>
                                    </p:se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38920">
                                            <p:txEl>
                                              <p:pRg st="13" end="13"/>
                                            </p:txEl>
                                          </p:spTgt>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nodeType="afterEffect">
                                  <p:stCondLst>
                                    <p:cond delay="0"/>
                                  </p:stCondLst>
                                  <p:childTnLst>
                                    <p:set>
                                      <p:cBhvr>
                                        <p:cTn id="37" dur="1" fill="hold">
                                          <p:stCondLst>
                                            <p:cond delay="499"/>
                                          </p:stCondLst>
                                        </p:cTn>
                                        <p:tgtEl>
                                          <p:spTgt spid="38923"/>
                                        </p:tgtEl>
                                        <p:attrNameLst>
                                          <p:attrName>style.visibility</p:attrName>
                                        </p:attrNameLst>
                                      </p:cBhvr>
                                      <p:to>
                                        <p:strVal val="visible"/>
                                      </p:to>
                                    </p:se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499"/>
                                          </p:stCondLst>
                                        </p:cTn>
                                        <p:tgtEl>
                                          <p:spTgt spid="38922"/>
                                        </p:tgtEl>
                                        <p:attrNameLst>
                                          <p:attrName>style.visibility</p:attrName>
                                        </p:attrNameLst>
                                      </p:cBhvr>
                                      <p:to>
                                        <p:strVal val="visible"/>
                                      </p:to>
                                    </p:set>
                                  </p:childTnLst>
                                </p:cTn>
                              </p:par>
                            </p:childTnLst>
                          </p:cTn>
                        </p:par>
                        <p:par>
                          <p:cTn id="41" fill="hold">
                            <p:stCondLst>
                              <p:cond delay="5500"/>
                            </p:stCondLst>
                            <p:childTnLst>
                              <p:par>
                                <p:cTn id="42" presetID="1" presetClass="entr" presetSubtype="0" fill="hold" nodeType="afterEffect">
                                  <p:stCondLst>
                                    <p:cond delay="0"/>
                                  </p:stCondLst>
                                  <p:childTnLst>
                                    <p:set>
                                      <p:cBhvr>
                                        <p:cTn id="43" dur="1" fill="hold">
                                          <p:stCondLst>
                                            <p:cond delay="499"/>
                                          </p:stCondLst>
                                        </p:cTn>
                                        <p:tgtEl>
                                          <p:spTgt spid="38929"/>
                                        </p:tgtEl>
                                        <p:attrNameLst>
                                          <p:attrName>style.visibility</p:attrName>
                                        </p:attrNameLst>
                                      </p:cBhvr>
                                      <p:to>
                                        <p:strVal val="visible"/>
                                      </p:to>
                                    </p:set>
                                  </p:childTnLst>
                                </p:cTn>
                              </p:par>
                            </p:childTnLst>
                          </p:cTn>
                        </p:par>
                        <p:par>
                          <p:cTn id="44" fill="hold">
                            <p:stCondLst>
                              <p:cond delay="6000"/>
                            </p:stCondLst>
                            <p:childTnLst>
                              <p:par>
                                <p:cTn id="45" presetID="1" presetClass="entr" presetSubtype="0" fill="hold" nodeType="afterEffect">
                                  <p:stCondLst>
                                    <p:cond delay="0"/>
                                  </p:stCondLst>
                                  <p:childTnLst>
                                    <p:set>
                                      <p:cBhvr>
                                        <p:cTn id="46" dur="1" fill="hold">
                                          <p:stCondLst>
                                            <p:cond delay="499"/>
                                          </p:stCondLst>
                                        </p:cTn>
                                        <p:tgtEl>
                                          <p:spTgt spid="38930"/>
                                        </p:tgtEl>
                                        <p:attrNameLst>
                                          <p:attrName>style.visibility</p:attrName>
                                        </p:attrNameLst>
                                      </p:cBhvr>
                                      <p:to>
                                        <p:strVal val="visible"/>
                                      </p:to>
                                    </p:set>
                                  </p:childTnLst>
                                </p:cTn>
                              </p:par>
                            </p:childTnLst>
                          </p:cTn>
                        </p:par>
                        <p:par>
                          <p:cTn id="47" fill="hold">
                            <p:stCondLst>
                              <p:cond delay="6500"/>
                            </p:stCondLst>
                            <p:childTnLst>
                              <p:par>
                                <p:cTn id="48" presetID="1" presetClass="entr" presetSubtype="0" fill="hold" nodeType="afterEffect">
                                  <p:stCondLst>
                                    <p:cond delay="0"/>
                                  </p:stCondLst>
                                  <p:childTnLst>
                                    <p:set>
                                      <p:cBhvr>
                                        <p:cTn id="49" dur="1" fill="hold">
                                          <p:stCondLst>
                                            <p:cond delay="499"/>
                                          </p:stCondLst>
                                        </p:cTn>
                                        <p:tgtEl>
                                          <p:spTgt spid="38925"/>
                                        </p:tgtEl>
                                        <p:attrNameLst>
                                          <p:attrName>style.visibility</p:attrName>
                                        </p:attrNameLst>
                                      </p:cBhvr>
                                      <p:to>
                                        <p:strVal val="visible"/>
                                      </p:to>
                                    </p:set>
                                  </p:childTnLst>
                                </p:cTn>
                              </p:par>
                            </p:childTnLst>
                          </p:cTn>
                        </p:par>
                        <p:par>
                          <p:cTn id="50" fill="hold">
                            <p:stCondLst>
                              <p:cond delay="7000"/>
                            </p:stCondLst>
                            <p:childTnLst>
                              <p:par>
                                <p:cTn id="51" presetID="1" presetClass="entr" presetSubtype="0" fill="hold" nodeType="afterEffect">
                                  <p:stCondLst>
                                    <p:cond delay="0"/>
                                  </p:stCondLst>
                                  <p:childTnLst>
                                    <p:set>
                                      <p:cBhvr>
                                        <p:cTn id="52" dur="1" fill="hold">
                                          <p:stCondLst>
                                            <p:cond delay="499"/>
                                          </p:stCondLst>
                                        </p:cTn>
                                        <p:tgtEl>
                                          <p:spTgt spid="38926"/>
                                        </p:tgtEl>
                                        <p:attrNameLst>
                                          <p:attrName>style.visibility</p:attrName>
                                        </p:attrNameLst>
                                      </p:cBhvr>
                                      <p:to>
                                        <p:strVal val="visible"/>
                                      </p:to>
                                    </p:set>
                                  </p:childTnLst>
                                </p:cTn>
                              </p:par>
                            </p:childTnLst>
                          </p:cTn>
                        </p:par>
                        <p:par>
                          <p:cTn id="53" fill="hold">
                            <p:stCondLst>
                              <p:cond delay="7500"/>
                            </p:stCondLst>
                            <p:childTnLst>
                              <p:par>
                                <p:cTn id="54" presetID="1" presetClass="entr" presetSubtype="0" fill="hold" nodeType="afterEffect">
                                  <p:stCondLst>
                                    <p:cond delay="0"/>
                                  </p:stCondLst>
                                  <p:childTnLst>
                                    <p:set>
                                      <p:cBhvr>
                                        <p:cTn id="55" dur="1" fill="hold">
                                          <p:stCondLst>
                                            <p:cond delay="499"/>
                                          </p:stCondLst>
                                        </p:cTn>
                                        <p:tgtEl>
                                          <p:spTgt spid="38927"/>
                                        </p:tgtEl>
                                        <p:attrNameLst>
                                          <p:attrName>style.visibility</p:attrName>
                                        </p:attrNameLst>
                                      </p:cBhvr>
                                      <p:to>
                                        <p:strVal val="visible"/>
                                      </p:to>
                                    </p:set>
                                  </p:childTnLst>
                                </p:cTn>
                              </p:par>
                            </p:childTnLst>
                          </p:cTn>
                        </p:par>
                        <p:par>
                          <p:cTn id="56" fill="hold">
                            <p:stCondLst>
                              <p:cond delay="8000"/>
                            </p:stCondLst>
                            <p:childTnLst>
                              <p:par>
                                <p:cTn id="57" presetID="1" presetClass="entr" presetSubtype="0" fill="hold" nodeType="afterEffect">
                                  <p:stCondLst>
                                    <p:cond delay="0"/>
                                  </p:stCondLst>
                                  <p:childTnLst>
                                    <p:set>
                                      <p:cBhvr>
                                        <p:cTn id="58" dur="1" fill="hold">
                                          <p:stCondLst>
                                            <p:cond delay="499"/>
                                          </p:stCondLst>
                                        </p:cTn>
                                        <p:tgtEl>
                                          <p:spTgt spid="389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build="p" bldLvl="5"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228600"/>
            <a:ext cx="6400800" cy="1143000"/>
          </a:xfrm>
        </p:spPr>
        <p:txBody>
          <a:bodyPr/>
          <a:lstStyle/>
          <a:p>
            <a:r>
              <a:rPr lang="en-US" sz="2000" b="1" smtClean="0">
                <a:solidFill>
                  <a:schemeClr val="tx1"/>
                </a:solidFill>
              </a:rPr>
              <a:t>Shuiwang Ji, Assistant Professor</a:t>
            </a:r>
            <a:r>
              <a:rPr lang="en-US" sz="2000" smtClean="0">
                <a:solidFill>
                  <a:schemeClr val="tx1"/>
                </a:solidFill>
              </a:rPr>
              <a:t/>
            </a:r>
            <a:br>
              <a:rPr lang="en-US" sz="2000" smtClean="0">
                <a:solidFill>
                  <a:schemeClr val="tx1"/>
                </a:solidFill>
              </a:rPr>
            </a:br>
            <a:r>
              <a:rPr lang="en-US" sz="2000" smtClean="0">
                <a:solidFill>
                  <a:schemeClr val="tx1"/>
                </a:solidFill>
              </a:rPr>
              <a:t>Computational Biology, Machine Learning, </a:t>
            </a:r>
            <a:br>
              <a:rPr lang="en-US" sz="2000" smtClean="0">
                <a:solidFill>
                  <a:schemeClr val="tx1"/>
                </a:solidFill>
              </a:rPr>
            </a:br>
            <a:r>
              <a:rPr lang="en-US" sz="2000" smtClean="0">
                <a:solidFill>
                  <a:schemeClr val="tx1"/>
                </a:solidFill>
              </a:rPr>
              <a:t>Data Mining, Computer Vision </a:t>
            </a:r>
            <a:br>
              <a:rPr lang="en-US" sz="2000" smtClean="0">
                <a:solidFill>
                  <a:schemeClr val="tx1"/>
                </a:solidFill>
              </a:rPr>
            </a:br>
            <a:r>
              <a:rPr lang="en-US" sz="2000" smtClean="0">
                <a:solidFill>
                  <a:srgbClr val="C00000"/>
                </a:solidFill>
              </a:rPr>
              <a:t>http://www.cs.odu.edu/~sji/</a:t>
            </a:r>
          </a:p>
        </p:txBody>
      </p:sp>
      <p:pic>
        <p:nvPicPr>
          <p:cNvPr id="2051" name="Picture 2" descr="E:\homepage\Shuiwang-Ji.jpg"/>
          <p:cNvPicPr>
            <a:picLocks noChangeAspect="1" noChangeArrowheads="1"/>
          </p:cNvPicPr>
          <p:nvPr/>
        </p:nvPicPr>
        <p:blipFill>
          <a:blip r:embed="rId2" cstate="print"/>
          <a:srcRect/>
          <a:stretch>
            <a:fillRect/>
          </a:stretch>
        </p:blipFill>
        <p:spPr bwMode="auto">
          <a:xfrm>
            <a:off x="725488" y="152400"/>
            <a:ext cx="1255712" cy="1757363"/>
          </a:xfrm>
          <a:prstGeom prst="rect">
            <a:avLst/>
          </a:prstGeom>
          <a:noFill/>
          <a:ln w="9525">
            <a:noFill/>
            <a:miter lim="800000"/>
            <a:headEnd/>
            <a:tailEnd/>
          </a:ln>
        </p:spPr>
      </p:pic>
      <p:pic>
        <p:nvPicPr>
          <p:cNvPr id="2052" name="Picture 3"/>
          <p:cNvPicPr>
            <a:picLocks noChangeAspect="1" noChangeArrowheads="1"/>
          </p:cNvPicPr>
          <p:nvPr/>
        </p:nvPicPr>
        <p:blipFill>
          <a:blip r:embed="rId3" cstate="print"/>
          <a:srcRect/>
          <a:stretch>
            <a:fillRect/>
          </a:stretch>
        </p:blipFill>
        <p:spPr bwMode="auto">
          <a:xfrm>
            <a:off x="3581400" y="4926013"/>
            <a:ext cx="5486400" cy="1703387"/>
          </a:xfrm>
          <a:prstGeom prst="rect">
            <a:avLst/>
          </a:prstGeom>
          <a:noFill/>
          <a:ln w="9525">
            <a:noFill/>
            <a:miter lim="800000"/>
            <a:headEnd/>
            <a:tailEnd/>
          </a:ln>
        </p:spPr>
      </p:pic>
      <p:grpSp>
        <p:nvGrpSpPr>
          <p:cNvPr id="2" name="Group 36"/>
          <p:cNvGrpSpPr>
            <a:grpSpLocks noChangeAspect="1"/>
          </p:cNvGrpSpPr>
          <p:nvPr/>
        </p:nvGrpSpPr>
        <p:grpSpPr bwMode="auto">
          <a:xfrm>
            <a:off x="3581400" y="2992438"/>
            <a:ext cx="3657600" cy="1808162"/>
            <a:chOff x="4224880" y="3108160"/>
            <a:chExt cx="3268807" cy="1616240"/>
          </a:xfrm>
        </p:grpSpPr>
        <p:grpSp>
          <p:nvGrpSpPr>
            <p:cNvPr id="3" name="Group 37"/>
            <p:cNvGrpSpPr>
              <a:grpSpLocks/>
            </p:cNvGrpSpPr>
            <p:nvPr/>
          </p:nvGrpSpPr>
          <p:grpSpPr bwMode="auto">
            <a:xfrm>
              <a:off x="4224880" y="3108160"/>
              <a:ext cx="3268807" cy="788410"/>
              <a:chOff x="3352800" y="3886200"/>
              <a:chExt cx="3791171" cy="914400"/>
            </a:xfrm>
          </p:grpSpPr>
          <p:pic>
            <p:nvPicPr>
              <p:cNvPr id="2075" name="Picture 4" descr="http://fly-fish.ccbr.utoronto.ca/insitu_image_storage/img_dir_32/insitu32048.jpeg"/>
              <p:cNvPicPr>
                <a:picLocks noChangeAspect="1" noChangeArrowheads="1"/>
              </p:cNvPicPr>
              <p:nvPr/>
            </p:nvPicPr>
            <p:blipFill>
              <a:blip r:embed="rId4" cstate="print"/>
              <a:srcRect/>
              <a:stretch>
                <a:fillRect/>
              </a:stretch>
            </p:blipFill>
            <p:spPr bwMode="auto">
              <a:xfrm rot="10800000">
                <a:off x="3352800" y="3886200"/>
                <a:ext cx="1200371" cy="914400"/>
              </a:xfrm>
              <a:prstGeom prst="rect">
                <a:avLst/>
              </a:prstGeom>
              <a:noFill/>
              <a:ln w="9525">
                <a:noFill/>
                <a:miter lim="800000"/>
                <a:headEnd/>
                <a:tailEnd/>
              </a:ln>
            </p:spPr>
          </p:pic>
          <p:pic>
            <p:nvPicPr>
              <p:cNvPr id="2076" name="Picture 6" descr="http://fly-fish.ccbr.utoronto.ca/insitu_image_storage/img_dir_32/insitu32059.jpeg"/>
              <p:cNvPicPr>
                <a:picLocks noChangeAspect="1" noChangeArrowheads="1"/>
              </p:cNvPicPr>
              <p:nvPr/>
            </p:nvPicPr>
            <p:blipFill>
              <a:blip r:embed="rId5" cstate="print"/>
              <a:srcRect/>
              <a:stretch>
                <a:fillRect/>
              </a:stretch>
            </p:blipFill>
            <p:spPr bwMode="auto">
              <a:xfrm>
                <a:off x="4648200" y="3886200"/>
                <a:ext cx="1200371" cy="914400"/>
              </a:xfrm>
              <a:prstGeom prst="rect">
                <a:avLst/>
              </a:prstGeom>
              <a:noFill/>
              <a:ln w="9525">
                <a:noFill/>
                <a:miter lim="800000"/>
                <a:headEnd/>
                <a:tailEnd/>
              </a:ln>
            </p:spPr>
          </p:pic>
          <p:pic>
            <p:nvPicPr>
              <p:cNvPr id="2077" name="Picture 8" descr="http://fly-fish.ccbr.utoronto.ca/insitu_image_storage/img_dir_32/insitu32060.jpeg"/>
              <p:cNvPicPr>
                <a:picLocks noChangeAspect="1" noChangeArrowheads="1"/>
              </p:cNvPicPr>
              <p:nvPr/>
            </p:nvPicPr>
            <p:blipFill>
              <a:blip r:embed="rId6" cstate="print"/>
              <a:srcRect/>
              <a:stretch>
                <a:fillRect/>
              </a:stretch>
            </p:blipFill>
            <p:spPr bwMode="auto">
              <a:xfrm rot="10800000">
                <a:off x="5943600" y="3886200"/>
                <a:ext cx="1200371" cy="914400"/>
              </a:xfrm>
              <a:prstGeom prst="rect">
                <a:avLst/>
              </a:prstGeom>
              <a:noFill/>
              <a:ln w="9525">
                <a:noFill/>
                <a:miter lim="800000"/>
                <a:headEnd/>
                <a:tailEnd/>
              </a:ln>
            </p:spPr>
          </p:pic>
        </p:grpSp>
        <p:grpSp>
          <p:nvGrpSpPr>
            <p:cNvPr id="4" name="Group 39"/>
            <p:cNvGrpSpPr>
              <a:grpSpLocks/>
            </p:cNvGrpSpPr>
            <p:nvPr/>
          </p:nvGrpSpPr>
          <p:grpSpPr bwMode="auto">
            <a:xfrm>
              <a:off x="4224880" y="3935990"/>
              <a:ext cx="3268807" cy="788410"/>
              <a:chOff x="3352800" y="5029200"/>
              <a:chExt cx="3791171" cy="914400"/>
            </a:xfrm>
          </p:grpSpPr>
          <p:pic>
            <p:nvPicPr>
              <p:cNvPr id="2072" name="Picture 74" descr="http://fly-fish.ccbr.utoronto.ca/insitu_image_storage/img_dir_68/insitu68603.jpeg"/>
              <p:cNvPicPr>
                <a:picLocks noChangeAspect="1" noChangeArrowheads="1"/>
              </p:cNvPicPr>
              <p:nvPr/>
            </p:nvPicPr>
            <p:blipFill>
              <a:blip r:embed="rId7" cstate="print"/>
              <a:srcRect/>
              <a:stretch>
                <a:fillRect/>
              </a:stretch>
            </p:blipFill>
            <p:spPr bwMode="auto">
              <a:xfrm>
                <a:off x="3352800" y="5029200"/>
                <a:ext cx="1200371" cy="914400"/>
              </a:xfrm>
              <a:prstGeom prst="rect">
                <a:avLst/>
              </a:prstGeom>
              <a:noFill/>
              <a:ln w="9525">
                <a:noFill/>
                <a:miter lim="800000"/>
                <a:headEnd/>
                <a:tailEnd/>
              </a:ln>
            </p:spPr>
          </p:pic>
          <p:pic>
            <p:nvPicPr>
              <p:cNvPr id="2073" name="Picture 76" descr="http://fly-fish.ccbr.utoronto.ca/insitu_image_storage/img_dir_68/insitu68622.jpeg"/>
              <p:cNvPicPr>
                <a:picLocks noChangeAspect="1" noChangeArrowheads="1"/>
              </p:cNvPicPr>
              <p:nvPr/>
            </p:nvPicPr>
            <p:blipFill>
              <a:blip r:embed="rId8" cstate="print"/>
              <a:srcRect/>
              <a:stretch>
                <a:fillRect/>
              </a:stretch>
            </p:blipFill>
            <p:spPr bwMode="auto">
              <a:xfrm flipH="1">
                <a:off x="4648200" y="5029200"/>
                <a:ext cx="1200371" cy="914400"/>
              </a:xfrm>
              <a:prstGeom prst="rect">
                <a:avLst/>
              </a:prstGeom>
              <a:noFill/>
              <a:ln w="9525">
                <a:noFill/>
                <a:miter lim="800000"/>
                <a:headEnd/>
                <a:tailEnd/>
              </a:ln>
            </p:spPr>
          </p:pic>
          <p:pic>
            <p:nvPicPr>
              <p:cNvPr id="2074" name="Picture 78" descr="http://fly-fish.ccbr.utoronto.ca/insitu_image_storage/img_dir_68/insitu68628.jpeg"/>
              <p:cNvPicPr>
                <a:picLocks noChangeAspect="1" noChangeArrowheads="1"/>
              </p:cNvPicPr>
              <p:nvPr/>
            </p:nvPicPr>
            <p:blipFill>
              <a:blip r:embed="rId9" cstate="print"/>
              <a:srcRect/>
              <a:stretch>
                <a:fillRect/>
              </a:stretch>
            </p:blipFill>
            <p:spPr bwMode="auto">
              <a:xfrm rot="10800000">
                <a:off x="5943600" y="5029200"/>
                <a:ext cx="1200371" cy="914400"/>
              </a:xfrm>
              <a:prstGeom prst="rect">
                <a:avLst/>
              </a:prstGeom>
              <a:noFill/>
              <a:ln w="9525">
                <a:noFill/>
                <a:miter lim="800000"/>
                <a:headEnd/>
                <a:tailEnd/>
              </a:ln>
            </p:spPr>
          </p:pic>
        </p:grpSp>
      </p:grpSp>
      <p:grpSp>
        <p:nvGrpSpPr>
          <p:cNvPr id="5" name="Group 35"/>
          <p:cNvGrpSpPr>
            <a:grpSpLocks noChangeAspect="1"/>
          </p:cNvGrpSpPr>
          <p:nvPr/>
        </p:nvGrpSpPr>
        <p:grpSpPr bwMode="auto">
          <a:xfrm>
            <a:off x="3581400" y="1684338"/>
            <a:ext cx="3657600" cy="1290637"/>
            <a:chOff x="3962400" y="1684146"/>
            <a:chExt cx="3646894" cy="1287654"/>
          </a:xfrm>
        </p:grpSpPr>
        <p:grpSp>
          <p:nvGrpSpPr>
            <p:cNvPr id="6" name="Group 36"/>
            <p:cNvGrpSpPr>
              <a:grpSpLocks/>
            </p:cNvGrpSpPr>
            <p:nvPr/>
          </p:nvGrpSpPr>
          <p:grpSpPr bwMode="auto">
            <a:xfrm>
              <a:off x="3962400" y="1684146"/>
              <a:ext cx="3646401" cy="630688"/>
              <a:chOff x="4191000" y="1569720"/>
              <a:chExt cx="4229375" cy="731520"/>
            </a:xfrm>
          </p:grpSpPr>
          <p:pic>
            <p:nvPicPr>
              <p:cNvPr id="2066" name="Picture 21" descr="http://bigbrain.lbl.gov/insituimages/insitu_images/img_dir_12/insitu12326.jpe"/>
              <p:cNvPicPr>
                <a:picLocks noChangeAspect="1" noChangeArrowheads="1"/>
              </p:cNvPicPr>
              <p:nvPr/>
            </p:nvPicPr>
            <p:blipFill>
              <a:blip r:embed="rId10" cstate="print"/>
              <a:srcRect/>
              <a:stretch>
                <a:fillRect/>
              </a:stretch>
            </p:blipFill>
            <p:spPr bwMode="auto">
              <a:xfrm>
                <a:off x="4191000" y="1569720"/>
                <a:ext cx="1028975" cy="731520"/>
              </a:xfrm>
              <a:prstGeom prst="rect">
                <a:avLst/>
              </a:prstGeom>
              <a:noFill/>
              <a:ln w="9525">
                <a:noFill/>
                <a:miter lim="800000"/>
                <a:headEnd/>
                <a:tailEnd/>
              </a:ln>
            </p:spPr>
          </p:pic>
          <p:pic>
            <p:nvPicPr>
              <p:cNvPr id="2067" name="Picture 23" descr="http://bigbrain.lbl.gov/insituimages/insitu_images/img_dir_12/insitu12330.jpe"/>
              <p:cNvPicPr>
                <a:picLocks noChangeAspect="1" noChangeArrowheads="1"/>
              </p:cNvPicPr>
              <p:nvPr/>
            </p:nvPicPr>
            <p:blipFill>
              <a:blip r:embed="rId11" cstate="print"/>
              <a:srcRect/>
              <a:stretch>
                <a:fillRect/>
              </a:stretch>
            </p:blipFill>
            <p:spPr bwMode="auto">
              <a:xfrm>
                <a:off x="5257800" y="1569720"/>
                <a:ext cx="1028975" cy="731520"/>
              </a:xfrm>
              <a:prstGeom prst="rect">
                <a:avLst/>
              </a:prstGeom>
              <a:noFill/>
              <a:ln w="9525">
                <a:noFill/>
                <a:miter lim="800000"/>
                <a:headEnd/>
                <a:tailEnd/>
              </a:ln>
            </p:spPr>
          </p:pic>
          <p:pic>
            <p:nvPicPr>
              <p:cNvPr id="2068" name="Picture 25" descr="http://bigbrain.lbl.gov/insituimages/insitu_images/img_dir_12/insitu12309.jpe"/>
              <p:cNvPicPr>
                <a:picLocks noChangeAspect="1" noChangeArrowheads="1"/>
              </p:cNvPicPr>
              <p:nvPr/>
            </p:nvPicPr>
            <p:blipFill>
              <a:blip r:embed="rId12" cstate="print"/>
              <a:srcRect/>
              <a:stretch>
                <a:fillRect/>
              </a:stretch>
            </p:blipFill>
            <p:spPr bwMode="auto">
              <a:xfrm>
                <a:off x="6324600" y="1569720"/>
                <a:ext cx="1028975" cy="731520"/>
              </a:xfrm>
              <a:prstGeom prst="rect">
                <a:avLst/>
              </a:prstGeom>
              <a:noFill/>
              <a:ln w="9525">
                <a:noFill/>
                <a:miter lim="800000"/>
                <a:headEnd/>
                <a:tailEnd/>
              </a:ln>
            </p:spPr>
          </p:pic>
          <p:pic>
            <p:nvPicPr>
              <p:cNvPr id="2069" name="Picture 27" descr="http://bigbrain.lbl.gov/insituimages/insitu_images/img_dir_12/insitu12322.jpe"/>
              <p:cNvPicPr>
                <a:picLocks noChangeAspect="1" noChangeArrowheads="1"/>
              </p:cNvPicPr>
              <p:nvPr/>
            </p:nvPicPr>
            <p:blipFill>
              <a:blip r:embed="rId13" cstate="print"/>
              <a:srcRect/>
              <a:stretch>
                <a:fillRect/>
              </a:stretch>
            </p:blipFill>
            <p:spPr bwMode="auto">
              <a:xfrm>
                <a:off x="7391400" y="1569720"/>
                <a:ext cx="1028975" cy="731520"/>
              </a:xfrm>
              <a:prstGeom prst="rect">
                <a:avLst/>
              </a:prstGeom>
              <a:noFill/>
              <a:ln w="9525">
                <a:noFill/>
                <a:miter lim="800000"/>
                <a:headEnd/>
                <a:tailEnd/>
              </a:ln>
            </p:spPr>
          </p:pic>
        </p:grpSp>
        <p:grpSp>
          <p:nvGrpSpPr>
            <p:cNvPr id="7" name="Group 38"/>
            <p:cNvGrpSpPr>
              <a:grpSpLocks/>
            </p:cNvGrpSpPr>
            <p:nvPr/>
          </p:nvGrpSpPr>
          <p:grpSpPr bwMode="auto">
            <a:xfrm>
              <a:off x="3962400" y="2341112"/>
              <a:ext cx="3646894" cy="630688"/>
              <a:chOff x="4191000" y="2545080"/>
              <a:chExt cx="4229947" cy="731520"/>
            </a:xfrm>
          </p:grpSpPr>
          <p:pic>
            <p:nvPicPr>
              <p:cNvPr id="2062" name="Picture 60" descr="http://bigbrain.lbl.gov/insituimages/insitu_images/img_dir_52/insitu52613.jpe"/>
              <p:cNvPicPr>
                <a:picLocks noChangeAspect="1" noChangeArrowheads="1"/>
              </p:cNvPicPr>
              <p:nvPr/>
            </p:nvPicPr>
            <p:blipFill>
              <a:blip r:embed="rId14" cstate="print"/>
              <a:srcRect/>
              <a:stretch>
                <a:fillRect/>
              </a:stretch>
            </p:blipFill>
            <p:spPr bwMode="auto">
              <a:xfrm>
                <a:off x="4191000" y="2545080"/>
                <a:ext cx="1029547" cy="731520"/>
              </a:xfrm>
              <a:prstGeom prst="rect">
                <a:avLst/>
              </a:prstGeom>
              <a:noFill/>
              <a:ln w="9525">
                <a:noFill/>
                <a:miter lim="800000"/>
                <a:headEnd/>
                <a:tailEnd/>
              </a:ln>
            </p:spPr>
          </p:pic>
          <p:pic>
            <p:nvPicPr>
              <p:cNvPr id="2063" name="Picture 62" descr="http://bigbrain.lbl.gov/insituimages/insitu_images/img_dir_52/insitu52596.jpe"/>
              <p:cNvPicPr>
                <a:picLocks noChangeAspect="1" noChangeArrowheads="1"/>
              </p:cNvPicPr>
              <p:nvPr/>
            </p:nvPicPr>
            <p:blipFill>
              <a:blip r:embed="rId15" cstate="print"/>
              <a:srcRect/>
              <a:stretch>
                <a:fillRect/>
              </a:stretch>
            </p:blipFill>
            <p:spPr bwMode="auto">
              <a:xfrm>
                <a:off x="5257800" y="2545080"/>
                <a:ext cx="1029547" cy="731520"/>
              </a:xfrm>
              <a:prstGeom prst="rect">
                <a:avLst/>
              </a:prstGeom>
              <a:noFill/>
              <a:ln w="9525">
                <a:noFill/>
                <a:miter lim="800000"/>
                <a:headEnd/>
                <a:tailEnd/>
              </a:ln>
            </p:spPr>
          </p:pic>
          <p:pic>
            <p:nvPicPr>
              <p:cNvPr id="2064" name="Picture 64" descr="http://bigbrain.lbl.gov/insituimages/insitu_images/img_dir_52/insitu52590.jpe"/>
              <p:cNvPicPr>
                <a:picLocks noChangeAspect="1" noChangeArrowheads="1"/>
              </p:cNvPicPr>
              <p:nvPr/>
            </p:nvPicPr>
            <p:blipFill>
              <a:blip r:embed="rId16" cstate="print"/>
              <a:srcRect/>
              <a:stretch>
                <a:fillRect/>
              </a:stretch>
            </p:blipFill>
            <p:spPr bwMode="auto">
              <a:xfrm>
                <a:off x="6324600" y="2545080"/>
                <a:ext cx="1029547" cy="731520"/>
              </a:xfrm>
              <a:prstGeom prst="rect">
                <a:avLst/>
              </a:prstGeom>
              <a:noFill/>
              <a:ln w="9525">
                <a:noFill/>
                <a:miter lim="800000"/>
                <a:headEnd/>
                <a:tailEnd/>
              </a:ln>
            </p:spPr>
          </p:pic>
          <p:pic>
            <p:nvPicPr>
              <p:cNvPr id="2065" name="Picture 68" descr="http://bigbrain.lbl.gov/insituimages/insitu_images/img_dir_52/insitu52592.jpe"/>
              <p:cNvPicPr>
                <a:picLocks noChangeAspect="1" noChangeArrowheads="1"/>
              </p:cNvPicPr>
              <p:nvPr/>
            </p:nvPicPr>
            <p:blipFill>
              <a:blip r:embed="rId17" cstate="print"/>
              <a:srcRect/>
              <a:stretch>
                <a:fillRect/>
              </a:stretch>
            </p:blipFill>
            <p:spPr bwMode="auto">
              <a:xfrm>
                <a:off x="7391400" y="2545080"/>
                <a:ext cx="1029547" cy="731520"/>
              </a:xfrm>
              <a:prstGeom prst="rect">
                <a:avLst/>
              </a:prstGeom>
              <a:noFill/>
              <a:ln w="9525">
                <a:noFill/>
                <a:miter lim="800000"/>
                <a:headEnd/>
                <a:tailEnd/>
              </a:ln>
            </p:spPr>
          </p:pic>
        </p:grpSp>
      </p:grpSp>
      <p:pic>
        <p:nvPicPr>
          <p:cNvPr id="2055" name="Picture 4"/>
          <p:cNvPicPr>
            <a:picLocks noChangeAspect="1" noChangeArrowheads="1"/>
          </p:cNvPicPr>
          <p:nvPr/>
        </p:nvPicPr>
        <p:blipFill>
          <a:blip r:embed="rId18" cstate="print"/>
          <a:srcRect/>
          <a:stretch>
            <a:fillRect/>
          </a:stretch>
        </p:blipFill>
        <p:spPr bwMode="auto">
          <a:xfrm>
            <a:off x="7315200" y="2590800"/>
            <a:ext cx="1752600" cy="1168400"/>
          </a:xfrm>
          <a:prstGeom prst="rect">
            <a:avLst/>
          </a:prstGeom>
          <a:noFill/>
          <a:ln w="9525">
            <a:noFill/>
            <a:miter lim="800000"/>
            <a:headEnd/>
            <a:tailEnd/>
          </a:ln>
        </p:spPr>
      </p:pic>
      <p:sp>
        <p:nvSpPr>
          <p:cNvPr id="40" name="Bent-Up Arrow 39"/>
          <p:cNvSpPr/>
          <p:nvPr/>
        </p:nvSpPr>
        <p:spPr bwMode="auto">
          <a:xfrm>
            <a:off x="7239000" y="3733800"/>
            <a:ext cx="1143000" cy="808038"/>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endParaRPr>
          </a:p>
        </p:txBody>
      </p:sp>
      <p:sp>
        <p:nvSpPr>
          <p:cNvPr id="41" name="Bent-Up Arrow 40"/>
          <p:cNvSpPr/>
          <p:nvPr/>
        </p:nvSpPr>
        <p:spPr bwMode="auto">
          <a:xfrm flipV="1">
            <a:off x="7239000" y="1905000"/>
            <a:ext cx="1066800" cy="6858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endParaRPr>
          </a:p>
        </p:txBody>
      </p:sp>
      <p:sp>
        <p:nvSpPr>
          <p:cNvPr id="2058" name="Rectangle 43"/>
          <p:cNvSpPr>
            <a:spLocks noChangeArrowheads="1"/>
          </p:cNvSpPr>
          <p:nvPr/>
        </p:nvSpPr>
        <p:spPr bwMode="auto">
          <a:xfrm>
            <a:off x="152400" y="2590800"/>
            <a:ext cx="3352800" cy="1600200"/>
          </a:xfrm>
          <a:prstGeom prst="rect">
            <a:avLst/>
          </a:prstGeom>
          <a:noFill/>
          <a:ln w="9525" algn="ctr">
            <a:noFill/>
            <a:round/>
            <a:headEnd/>
            <a:tailEnd/>
          </a:ln>
        </p:spPr>
        <p:txBody>
          <a:bodyPr/>
          <a:lstStyle/>
          <a:p>
            <a:pPr algn="l"/>
            <a:r>
              <a:rPr lang="en-US" sz="2000" u="none">
                <a:solidFill>
                  <a:srgbClr val="000000"/>
                </a:solidFill>
              </a:rPr>
              <a:t>Computational analysis of spatiotemporal gene expression patterns to uncover the genomic regulatory networks in fruit-fly</a:t>
            </a:r>
          </a:p>
        </p:txBody>
      </p:sp>
      <p:sp>
        <p:nvSpPr>
          <p:cNvPr id="2059" name="Rectangle 44"/>
          <p:cNvSpPr>
            <a:spLocks noChangeArrowheads="1"/>
          </p:cNvSpPr>
          <p:nvPr/>
        </p:nvSpPr>
        <p:spPr bwMode="auto">
          <a:xfrm>
            <a:off x="152400" y="4953000"/>
            <a:ext cx="3352800" cy="1600200"/>
          </a:xfrm>
          <a:prstGeom prst="rect">
            <a:avLst/>
          </a:prstGeom>
          <a:noFill/>
          <a:ln w="9525" algn="ctr">
            <a:noFill/>
            <a:round/>
            <a:headEnd/>
            <a:tailEnd/>
          </a:ln>
        </p:spPr>
        <p:txBody>
          <a:bodyPr/>
          <a:lstStyle/>
          <a:p>
            <a:pPr algn="l"/>
            <a:r>
              <a:rPr lang="en-US" sz="2000" u="none">
                <a:solidFill>
                  <a:srgbClr val="000000"/>
                </a:solidFill>
              </a:rPr>
              <a:t>Learning fully automated, hierarchical, multi-instance, multi-task deep models for complex visual recognition tasks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762000" y="0"/>
            <a:ext cx="7772400" cy="1143000"/>
          </a:xfrm>
        </p:spPr>
        <p:txBody>
          <a:bodyPr/>
          <a:lstStyle/>
          <a:p>
            <a:r>
              <a:rPr lang="en-US" smtClean="0"/>
              <a:t>Computational Biology</a:t>
            </a:r>
            <a:br>
              <a:rPr lang="en-US" smtClean="0"/>
            </a:br>
            <a:r>
              <a:rPr lang="en-US" sz="1600" smtClean="0"/>
              <a:t>Yaohang Li</a:t>
            </a:r>
            <a:br>
              <a:rPr lang="en-US" sz="1600" smtClean="0"/>
            </a:br>
            <a:r>
              <a:rPr lang="en-US" sz="1600" smtClean="0"/>
              <a:t>http://www.cs.odu.edu/~yaohang</a:t>
            </a:r>
            <a:br>
              <a:rPr lang="en-US" sz="1600" smtClean="0"/>
            </a:br>
            <a:endParaRPr lang="en-US" sz="1600" smtClean="0"/>
          </a:p>
        </p:txBody>
      </p:sp>
      <p:sp>
        <p:nvSpPr>
          <p:cNvPr id="2051" name="Content Placeholder 2"/>
          <p:cNvSpPr>
            <a:spLocks noGrp="1"/>
          </p:cNvSpPr>
          <p:nvPr>
            <p:ph idx="1"/>
          </p:nvPr>
        </p:nvSpPr>
        <p:spPr>
          <a:xfrm>
            <a:off x="228600" y="1143000"/>
            <a:ext cx="6477000" cy="5562600"/>
          </a:xfrm>
        </p:spPr>
        <p:txBody>
          <a:bodyPr/>
          <a:lstStyle/>
          <a:p>
            <a:r>
              <a:rPr lang="en-US" smtClean="0"/>
              <a:t>Computational Protein Modeling</a:t>
            </a:r>
          </a:p>
          <a:p>
            <a:pPr>
              <a:buFontTx/>
              <a:buNone/>
            </a:pPr>
            <a:r>
              <a:rPr lang="en-US" sz="2800" smtClean="0"/>
              <a:t>	</a:t>
            </a:r>
            <a:r>
              <a:rPr lang="en-US" sz="2400" smtClean="0"/>
              <a:t>Understand Protein Structures, Interactions, and Functions using Computational Approaches</a:t>
            </a:r>
            <a:endParaRPr lang="en-US" sz="2800" smtClean="0"/>
          </a:p>
          <a:p>
            <a:pPr lvl="1"/>
            <a:endParaRPr lang="en-US" sz="2400" smtClean="0"/>
          </a:p>
          <a:p>
            <a:pPr lvl="1"/>
            <a:endParaRPr lang="en-US" sz="2400" smtClean="0"/>
          </a:p>
          <a:p>
            <a:endParaRPr lang="en-US" sz="2800" smtClean="0"/>
          </a:p>
          <a:p>
            <a:r>
              <a:rPr lang="en-US" smtClean="0"/>
              <a:t>Applications</a:t>
            </a:r>
          </a:p>
          <a:p>
            <a:endParaRPr lang="en-US" smtClean="0"/>
          </a:p>
          <a:p>
            <a:endParaRPr lang="en-US" smtClean="0"/>
          </a:p>
          <a:p>
            <a:endParaRPr lang="en-US" smtClean="0"/>
          </a:p>
          <a:p>
            <a:pPr algn="ctr">
              <a:buFontTx/>
              <a:buNone/>
            </a:pPr>
            <a:r>
              <a:rPr lang="en-US" sz="2000" smtClean="0"/>
              <a:t>Research supported by</a:t>
            </a:r>
          </a:p>
          <a:p>
            <a:pPr lvl="1">
              <a:buFontTx/>
              <a:buNone/>
            </a:pPr>
            <a:endParaRPr lang="en-US" sz="1800" smtClean="0"/>
          </a:p>
          <a:p>
            <a:endParaRPr lang="en-US" smtClean="0"/>
          </a:p>
        </p:txBody>
      </p:sp>
      <p:pic>
        <p:nvPicPr>
          <p:cNvPr id="2052" name="Picture 3"/>
          <p:cNvPicPr>
            <a:picLocks noChangeAspect="1" noChangeArrowheads="1"/>
          </p:cNvPicPr>
          <p:nvPr/>
        </p:nvPicPr>
        <p:blipFill>
          <a:blip r:embed="rId2" cstate="print"/>
          <a:srcRect/>
          <a:stretch>
            <a:fillRect/>
          </a:stretch>
        </p:blipFill>
        <p:spPr bwMode="auto">
          <a:xfrm>
            <a:off x="152400" y="2619375"/>
            <a:ext cx="4648200" cy="1114425"/>
          </a:xfrm>
          <a:prstGeom prst="rect">
            <a:avLst/>
          </a:prstGeom>
          <a:noFill/>
          <a:ln w="9525">
            <a:noFill/>
            <a:miter lim="800000"/>
            <a:headEnd/>
            <a:tailEnd/>
          </a:ln>
        </p:spPr>
      </p:pic>
      <p:pic>
        <p:nvPicPr>
          <p:cNvPr id="2053" name="Picture 3" descr="figurehr"/>
          <p:cNvPicPr>
            <a:picLocks noChangeAspect="1" noChangeArrowheads="1"/>
          </p:cNvPicPr>
          <p:nvPr/>
        </p:nvPicPr>
        <p:blipFill>
          <a:blip r:embed="rId3" cstate="print"/>
          <a:srcRect/>
          <a:stretch>
            <a:fillRect/>
          </a:stretch>
        </p:blipFill>
        <p:spPr bwMode="auto">
          <a:xfrm>
            <a:off x="6781800" y="1143000"/>
            <a:ext cx="2241550" cy="2286000"/>
          </a:xfrm>
          <a:prstGeom prst="rect">
            <a:avLst/>
          </a:prstGeom>
          <a:noFill/>
          <a:ln w="9525">
            <a:noFill/>
            <a:miter lim="800000"/>
            <a:headEnd/>
            <a:tailEnd/>
          </a:ln>
        </p:spPr>
      </p:pic>
      <p:pic>
        <p:nvPicPr>
          <p:cNvPr id="2054" name="Picture 5" descr="http://www.utk.edu/tntoday/wp-content/uploads/Kraken1.jpg1.jpg"/>
          <p:cNvPicPr>
            <a:picLocks noChangeAspect="1" noChangeArrowheads="1"/>
          </p:cNvPicPr>
          <p:nvPr/>
        </p:nvPicPr>
        <p:blipFill>
          <a:blip r:embed="rId4" cstate="print"/>
          <a:srcRect/>
          <a:stretch>
            <a:fillRect/>
          </a:stretch>
        </p:blipFill>
        <p:spPr bwMode="auto">
          <a:xfrm>
            <a:off x="4953000" y="2590800"/>
            <a:ext cx="1714500" cy="1143000"/>
          </a:xfrm>
          <a:prstGeom prst="rect">
            <a:avLst/>
          </a:prstGeom>
          <a:noFill/>
          <a:ln w="9525">
            <a:noFill/>
            <a:miter lim="800000"/>
            <a:headEnd/>
            <a:tailEnd/>
          </a:ln>
        </p:spPr>
      </p:pic>
      <p:pic>
        <p:nvPicPr>
          <p:cNvPr id="7" name="Picture 3" descr="protein"/>
          <p:cNvPicPr>
            <a:picLocks noChangeAspect="1" noChangeArrowheads="1"/>
          </p:cNvPicPr>
          <p:nvPr/>
        </p:nvPicPr>
        <p:blipFill>
          <a:blip r:embed="rId5" cstate="print"/>
          <a:srcRect/>
          <a:stretch>
            <a:fillRect/>
          </a:stretch>
        </p:blipFill>
        <p:spPr bwMode="auto">
          <a:xfrm>
            <a:off x="76200" y="4589463"/>
            <a:ext cx="1828800" cy="1277937"/>
          </a:xfrm>
          <a:prstGeom prst="rect">
            <a:avLst/>
          </a:prstGeom>
          <a:noFill/>
          <a:ln w="9525">
            <a:noFill/>
            <a:miter lim="800000"/>
            <a:headEnd/>
            <a:tailEnd/>
          </a:ln>
        </p:spPr>
      </p:pic>
      <p:pic>
        <p:nvPicPr>
          <p:cNvPr id="2056" name="Picture 7" descr="Image-Barnase-barstar-1brs.tiff"/>
          <p:cNvPicPr>
            <a:picLocks noChangeAspect="1"/>
          </p:cNvPicPr>
          <p:nvPr/>
        </p:nvPicPr>
        <p:blipFill>
          <a:blip r:embed="rId6" cstate="print"/>
          <a:srcRect/>
          <a:stretch>
            <a:fillRect/>
          </a:stretch>
        </p:blipFill>
        <p:spPr bwMode="auto">
          <a:xfrm>
            <a:off x="4679950" y="4535488"/>
            <a:ext cx="1873250" cy="1331912"/>
          </a:xfrm>
          <a:prstGeom prst="rect">
            <a:avLst/>
          </a:prstGeom>
          <a:noFill/>
          <a:ln w="9525">
            <a:noFill/>
            <a:miter lim="800000"/>
            <a:headEnd/>
            <a:tailEnd/>
          </a:ln>
        </p:spPr>
      </p:pic>
      <p:pic>
        <p:nvPicPr>
          <p:cNvPr id="2057" name="Picture 7"/>
          <p:cNvPicPr>
            <a:picLocks noChangeAspect="1" noChangeArrowheads="1"/>
          </p:cNvPicPr>
          <p:nvPr/>
        </p:nvPicPr>
        <p:blipFill>
          <a:blip r:embed="rId7" cstate="print"/>
          <a:srcRect/>
          <a:stretch>
            <a:fillRect/>
          </a:stretch>
        </p:blipFill>
        <p:spPr bwMode="auto">
          <a:xfrm>
            <a:off x="2470150" y="4511675"/>
            <a:ext cx="1720850" cy="1355725"/>
          </a:xfrm>
          <a:prstGeom prst="rect">
            <a:avLst/>
          </a:prstGeom>
          <a:noFill/>
          <a:ln w="9525">
            <a:noFill/>
            <a:miter lim="800000"/>
            <a:headEnd/>
            <a:tailEnd/>
          </a:ln>
        </p:spPr>
      </p:pic>
      <p:pic>
        <p:nvPicPr>
          <p:cNvPr id="2058" name="Picture 4"/>
          <p:cNvPicPr>
            <a:picLocks noChangeAspect="1" noChangeArrowheads="1"/>
          </p:cNvPicPr>
          <p:nvPr/>
        </p:nvPicPr>
        <p:blipFill>
          <a:blip r:embed="rId8" cstate="print"/>
          <a:srcRect/>
          <a:stretch>
            <a:fillRect/>
          </a:stretch>
        </p:blipFill>
        <p:spPr bwMode="auto">
          <a:xfrm>
            <a:off x="7127875" y="4572000"/>
            <a:ext cx="1939925" cy="1284288"/>
          </a:xfrm>
          <a:prstGeom prst="rect">
            <a:avLst/>
          </a:prstGeom>
          <a:noFill/>
          <a:ln w="9525">
            <a:noFill/>
            <a:miter lim="800000"/>
            <a:headEnd/>
            <a:tailEnd/>
          </a:ln>
        </p:spPr>
      </p:pic>
      <p:sp>
        <p:nvSpPr>
          <p:cNvPr id="2059" name="TextBox 10"/>
          <p:cNvSpPr txBox="1">
            <a:spLocks noChangeArrowheads="1"/>
          </p:cNvSpPr>
          <p:nvPr/>
        </p:nvSpPr>
        <p:spPr bwMode="auto">
          <a:xfrm>
            <a:off x="230188" y="5834063"/>
            <a:ext cx="1471612" cy="338137"/>
          </a:xfrm>
          <a:prstGeom prst="rect">
            <a:avLst/>
          </a:prstGeom>
          <a:noFill/>
          <a:ln w="9525">
            <a:noFill/>
            <a:miter lim="800000"/>
            <a:headEnd/>
            <a:tailEnd/>
          </a:ln>
        </p:spPr>
        <p:txBody>
          <a:bodyPr wrap="none">
            <a:spAutoFit/>
          </a:bodyPr>
          <a:lstStyle/>
          <a:p>
            <a:r>
              <a:rPr lang="en-US" sz="1600" u="none">
                <a:solidFill>
                  <a:srgbClr val="000000"/>
                </a:solidFill>
                <a:latin typeface="Times New Roman" pitchFamily="18" charset="0"/>
              </a:rPr>
              <a:t>Protein Folding</a:t>
            </a:r>
          </a:p>
        </p:txBody>
      </p:sp>
      <p:sp>
        <p:nvSpPr>
          <p:cNvPr id="2060" name="TextBox 11"/>
          <p:cNvSpPr txBox="1">
            <a:spLocks noChangeArrowheads="1"/>
          </p:cNvSpPr>
          <p:nvPr/>
        </p:nvSpPr>
        <p:spPr bwMode="auto">
          <a:xfrm>
            <a:off x="2209800" y="5834063"/>
            <a:ext cx="2187575" cy="338137"/>
          </a:xfrm>
          <a:prstGeom prst="rect">
            <a:avLst/>
          </a:prstGeom>
          <a:noFill/>
          <a:ln w="9525">
            <a:noFill/>
            <a:miter lim="800000"/>
            <a:headEnd/>
            <a:tailEnd/>
          </a:ln>
        </p:spPr>
        <p:txBody>
          <a:bodyPr wrap="none">
            <a:spAutoFit/>
          </a:bodyPr>
          <a:lstStyle/>
          <a:p>
            <a:r>
              <a:rPr lang="en-US" sz="1600" u="none">
                <a:solidFill>
                  <a:srgbClr val="000000"/>
                </a:solidFill>
                <a:latin typeface="Times New Roman" pitchFamily="18" charset="0"/>
              </a:rPr>
              <a:t>Protein-Ligand Docking</a:t>
            </a:r>
          </a:p>
        </p:txBody>
      </p:sp>
      <p:sp>
        <p:nvSpPr>
          <p:cNvPr id="2061" name="TextBox 12"/>
          <p:cNvSpPr txBox="1">
            <a:spLocks noChangeArrowheads="1"/>
          </p:cNvSpPr>
          <p:nvPr/>
        </p:nvSpPr>
        <p:spPr bwMode="auto">
          <a:xfrm>
            <a:off x="4418013" y="5834063"/>
            <a:ext cx="2387600" cy="338137"/>
          </a:xfrm>
          <a:prstGeom prst="rect">
            <a:avLst/>
          </a:prstGeom>
          <a:noFill/>
          <a:ln w="9525">
            <a:noFill/>
            <a:miter lim="800000"/>
            <a:headEnd/>
            <a:tailEnd/>
          </a:ln>
        </p:spPr>
        <p:txBody>
          <a:bodyPr wrap="none">
            <a:spAutoFit/>
          </a:bodyPr>
          <a:lstStyle/>
          <a:p>
            <a:r>
              <a:rPr lang="en-US" sz="1600" u="none">
                <a:solidFill>
                  <a:srgbClr val="000000"/>
                </a:solidFill>
                <a:latin typeface="Times New Roman" pitchFamily="18" charset="0"/>
              </a:rPr>
              <a:t>Protein-Protein Interaction</a:t>
            </a:r>
          </a:p>
        </p:txBody>
      </p:sp>
      <p:sp>
        <p:nvSpPr>
          <p:cNvPr id="2062" name="TextBox 13"/>
          <p:cNvSpPr txBox="1">
            <a:spLocks noChangeArrowheads="1"/>
          </p:cNvSpPr>
          <p:nvPr/>
        </p:nvSpPr>
        <p:spPr bwMode="auto">
          <a:xfrm>
            <a:off x="7391400" y="5834063"/>
            <a:ext cx="1539875" cy="338137"/>
          </a:xfrm>
          <a:prstGeom prst="rect">
            <a:avLst/>
          </a:prstGeom>
          <a:noFill/>
          <a:ln w="9525">
            <a:noFill/>
            <a:miter lim="800000"/>
            <a:headEnd/>
            <a:tailEnd/>
          </a:ln>
        </p:spPr>
        <p:txBody>
          <a:bodyPr wrap="none">
            <a:spAutoFit/>
          </a:bodyPr>
          <a:lstStyle/>
          <a:p>
            <a:r>
              <a:rPr lang="en-US" sz="1600" u="none">
                <a:solidFill>
                  <a:srgbClr val="000000"/>
                </a:solidFill>
                <a:latin typeface="Times New Roman" pitchFamily="18" charset="0"/>
              </a:rPr>
              <a:t>Inhibitor Design</a:t>
            </a:r>
          </a:p>
        </p:txBody>
      </p:sp>
      <p:pic>
        <p:nvPicPr>
          <p:cNvPr id="2063" name="Picture 2" descr="http://www.cs.odu.edu/~yaohang/nsf.jpg">
            <a:hlinkClick r:id="rId9"/>
          </p:cNvPr>
          <p:cNvPicPr>
            <a:picLocks noChangeAspect="1" noChangeArrowheads="1"/>
          </p:cNvPicPr>
          <p:nvPr/>
        </p:nvPicPr>
        <p:blipFill>
          <a:blip r:embed="rId10" cstate="print"/>
          <a:srcRect/>
          <a:stretch>
            <a:fillRect/>
          </a:stretch>
        </p:blipFill>
        <p:spPr bwMode="auto">
          <a:xfrm>
            <a:off x="4800600" y="6172200"/>
            <a:ext cx="609600" cy="587375"/>
          </a:xfrm>
          <a:prstGeom prst="rect">
            <a:avLst/>
          </a:prstGeom>
          <a:noFill/>
          <a:ln w="9525">
            <a:noFill/>
            <a:miter lim="800000"/>
            <a:headEnd/>
            <a:tailEnd/>
          </a:ln>
        </p:spPr>
      </p:pic>
      <p:sp>
        <p:nvSpPr>
          <p:cNvPr id="2064" name="TextBox 15"/>
          <p:cNvSpPr txBox="1">
            <a:spLocks noChangeArrowheads="1"/>
          </p:cNvSpPr>
          <p:nvPr/>
        </p:nvSpPr>
        <p:spPr bwMode="auto">
          <a:xfrm>
            <a:off x="614363" y="3733800"/>
            <a:ext cx="3521075" cy="369888"/>
          </a:xfrm>
          <a:prstGeom prst="rect">
            <a:avLst/>
          </a:prstGeom>
          <a:noFill/>
          <a:ln w="9525">
            <a:noFill/>
            <a:miter lim="800000"/>
            <a:headEnd/>
            <a:tailEnd/>
          </a:ln>
        </p:spPr>
        <p:txBody>
          <a:bodyPr wrap="none">
            <a:spAutoFit/>
          </a:bodyPr>
          <a:lstStyle/>
          <a:p>
            <a:r>
              <a:rPr lang="en-US" sz="1800" u="none">
                <a:solidFill>
                  <a:srgbClr val="000000"/>
                </a:solidFill>
                <a:latin typeface="Times New Roman" pitchFamily="18" charset="0"/>
              </a:rPr>
              <a:t>Accurate Protein Energy Estimation</a:t>
            </a:r>
          </a:p>
        </p:txBody>
      </p:sp>
      <p:sp>
        <p:nvSpPr>
          <p:cNvPr id="2065" name="TextBox 16"/>
          <p:cNvSpPr txBox="1">
            <a:spLocks noChangeArrowheads="1"/>
          </p:cNvSpPr>
          <p:nvPr/>
        </p:nvSpPr>
        <p:spPr bwMode="auto">
          <a:xfrm>
            <a:off x="5486400" y="3733800"/>
            <a:ext cx="633413" cy="369888"/>
          </a:xfrm>
          <a:prstGeom prst="rect">
            <a:avLst/>
          </a:prstGeom>
          <a:noFill/>
          <a:ln w="9525">
            <a:noFill/>
            <a:miter lim="800000"/>
            <a:headEnd/>
            <a:tailEnd/>
          </a:ln>
        </p:spPr>
        <p:txBody>
          <a:bodyPr wrap="none">
            <a:spAutoFit/>
          </a:bodyPr>
          <a:lstStyle/>
          <a:p>
            <a:r>
              <a:rPr lang="en-US" sz="1800" u="none">
                <a:solidFill>
                  <a:srgbClr val="000000"/>
                </a:solidFill>
                <a:latin typeface="Times New Roman" pitchFamily="18" charset="0"/>
              </a:rPr>
              <a:t>HPC</a:t>
            </a:r>
          </a:p>
        </p:txBody>
      </p:sp>
      <p:sp>
        <p:nvSpPr>
          <p:cNvPr id="2066" name="TextBox 17"/>
          <p:cNvSpPr txBox="1">
            <a:spLocks noChangeArrowheads="1"/>
          </p:cNvSpPr>
          <p:nvPr/>
        </p:nvSpPr>
        <p:spPr bwMode="auto">
          <a:xfrm>
            <a:off x="6781800" y="3468688"/>
            <a:ext cx="2286000" cy="646112"/>
          </a:xfrm>
          <a:prstGeom prst="rect">
            <a:avLst/>
          </a:prstGeom>
          <a:noFill/>
          <a:ln w="9525">
            <a:noFill/>
            <a:miter lim="800000"/>
            <a:headEnd/>
            <a:tailEnd/>
          </a:ln>
        </p:spPr>
        <p:txBody>
          <a:bodyPr>
            <a:spAutoFit/>
          </a:bodyPr>
          <a:lstStyle/>
          <a:p>
            <a:r>
              <a:rPr lang="en-US" sz="1800" u="none">
                <a:solidFill>
                  <a:srgbClr val="000000"/>
                </a:solidFill>
                <a:latin typeface="Times New Roman" pitchFamily="18" charset="0"/>
              </a:rPr>
              <a:t>Sampling Protein Conformation Space</a:t>
            </a:r>
          </a:p>
        </p:txBody>
      </p:sp>
      <p:pic>
        <p:nvPicPr>
          <p:cNvPr id="2067" name="Picture 4" descr="http://tbn0.google.com/images?q=tbn:BXwsttyWK23fMM:http://wiki.sc-education.org/images/4/47/Logo_ORNL.jpeg">
            <a:hlinkClick r:id="rId11"/>
          </p:cNvPr>
          <p:cNvPicPr>
            <a:picLocks noChangeAspect="1" noChangeArrowheads="1"/>
          </p:cNvPicPr>
          <p:nvPr/>
        </p:nvPicPr>
        <p:blipFill>
          <a:blip r:embed="rId12" cstate="print"/>
          <a:srcRect/>
          <a:stretch>
            <a:fillRect/>
          </a:stretch>
        </p:blipFill>
        <p:spPr bwMode="auto">
          <a:xfrm>
            <a:off x="5562600" y="6248400"/>
            <a:ext cx="971550" cy="504825"/>
          </a:xfrm>
          <a:prstGeom prst="rect">
            <a:avLst/>
          </a:prstGeom>
          <a:noFill/>
          <a:ln w="9525">
            <a:noFill/>
            <a:miter lim="800000"/>
            <a:headEnd/>
            <a:tailEnd/>
          </a:ln>
        </p:spPr>
      </p:pic>
      <p:pic>
        <p:nvPicPr>
          <p:cNvPr id="2068" name="Picture 6" descr="http://t1.gstatic.com/images?q=tbn:ANd9GcQ2-eMeM5e_AusaG5CaapkIOJPnkFp6IR5LTXj33cgtK3TrGss&amp;t=1&amp;usg=__XQ_o4bdd0xTdc45sRUnmQ-P9pUY="/>
          <p:cNvPicPr>
            <a:picLocks noChangeAspect="1" noChangeArrowheads="1"/>
          </p:cNvPicPr>
          <p:nvPr/>
        </p:nvPicPr>
        <p:blipFill>
          <a:blip r:embed="rId13" cstate="print"/>
          <a:srcRect/>
          <a:stretch>
            <a:fillRect/>
          </a:stretch>
        </p:blipFill>
        <p:spPr bwMode="auto">
          <a:xfrm>
            <a:off x="6638925" y="6210300"/>
            <a:ext cx="869950"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64-GaryKnapp-2005"/>
          <p:cNvPicPr>
            <a:picLocks noChangeAspect="1" noChangeArrowheads="1"/>
          </p:cNvPicPr>
          <p:nvPr/>
        </p:nvPicPr>
        <p:blipFill>
          <a:blip r:embed="rId3" cstate="print"/>
          <a:srcRect/>
          <a:stretch>
            <a:fillRect/>
          </a:stretch>
        </p:blipFill>
        <p:spPr bwMode="auto">
          <a:xfrm>
            <a:off x="5378450" y="1698625"/>
            <a:ext cx="2851150" cy="1425575"/>
          </a:xfrm>
          <a:prstGeom prst="rect">
            <a:avLst/>
          </a:prstGeom>
          <a:noFill/>
          <a:ln w="9525">
            <a:noFill/>
            <a:miter lim="800000"/>
            <a:headEnd/>
            <a:tailEnd/>
          </a:ln>
        </p:spPr>
      </p:pic>
      <p:sp>
        <p:nvSpPr>
          <p:cNvPr id="15363" name="Rectangle 6"/>
          <p:cNvSpPr>
            <a:spLocks noGrp="1" noChangeArrowheads="1"/>
          </p:cNvSpPr>
          <p:nvPr>
            <p:ph type="title"/>
          </p:nvPr>
        </p:nvSpPr>
        <p:spPr>
          <a:xfrm>
            <a:off x="0" y="0"/>
            <a:ext cx="9144000" cy="990600"/>
          </a:xfrm>
        </p:spPr>
        <p:txBody>
          <a:bodyPr/>
          <a:lstStyle/>
          <a:p>
            <a:pPr>
              <a:lnSpc>
                <a:spcPct val="80000"/>
              </a:lnSpc>
            </a:pPr>
            <a:r>
              <a:rPr lang="en-US" b="1" smtClean="0"/>
              <a:t>Vehicular Networking</a:t>
            </a:r>
          </a:p>
        </p:txBody>
      </p:sp>
      <p:sp>
        <p:nvSpPr>
          <p:cNvPr id="15364" name="Rectangle 226"/>
          <p:cNvSpPr>
            <a:spLocks noChangeArrowheads="1"/>
          </p:cNvSpPr>
          <p:nvPr/>
        </p:nvSpPr>
        <p:spPr bwMode="auto">
          <a:xfrm>
            <a:off x="152400" y="3048000"/>
            <a:ext cx="5105400" cy="461963"/>
          </a:xfrm>
          <a:prstGeom prst="rect">
            <a:avLst/>
          </a:prstGeom>
          <a:noFill/>
          <a:ln w="9525">
            <a:noFill/>
            <a:miter lim="800000"/>
            <a:headEnd/>
            <a:tailEnd/>
          </a:ln>
        </p:spPr>
        <p:txBody>
          <a:bodyPr>
            <a:spAutoFit/>
          </a:bodyPr>
          <a:lstStyle/>
          <a:p>
            <a:pPr algn="l" eaLnBrk="1" hangingPunct="1">
              <a:spcBef>
                <a:spcPct val="20000"/>
              </a:spcBef>
            </a:pPr>
            <a:r>
              <a:rPr lang="en-US" sz="2400" b="1" u="none" smtClean="0">
                <a:solidFill>
                  <a:srgbClr val="000000"/>
                </a:solidFill>
                <a:ea typeface="ＭＳ Ｐゴシック" charset="-128"/>
              </a:rPr>
              <a:t>NOTICE </a:t>
            </a:r>
            <a:r>
              <a:rPr lang="en-US" sz="2400" u="none" smtClean="0">
                <a:solidFill>
                  <a:srgbClr val="000000"/>
                </a:solidFill>
                <a:ea typeface="ＭＳ Ｐゴシック" charset="-128"/>
              </a:rPr>
              <a:t>(funded by NSF, 2007-2011)</a:t>
            </a:r>
          </a:p>
        </p:txBody>
      </p:sp>
      <p:sp>
        <p:nvSpPr>
          <p:cNvPr id="15365" name="Text Box 227"/>
          <p:cNvSpPr txBox="1">
            <a:spLocks noChangeArrowheads="1"/>
          </p:cNvSpPr>
          <p:nvPr/>
        </p:nvSpPr>
        <p:spPr bwMode="auto">
          <a:xfrm>
            <a:off x="0" y="762000"/>
            <a:ext cx="9144000" cy="830263"/>
          </a:xfrm>
          <a:prstGeom prst="rect">
            <a:avLst/>
          </a:prstGeom>
          <a:noFill/>
          <a:ln w="19050">
            <a:noFill/>
            <a:miter lim="800000"/>
            <a:headEnd/>
            <a:tailEnd/>
          </a:ln>
        </p:spPr>
        <p:txBody>
          <a:bodyPr>
            <a:spAutoFit/>
          </a:bodyPr>
          <a:lstStyle/>
          <a:p>
            <a:r>
              <a:rPr lang="en-US" sz="2400" u="none" dirty="0" smtClean="0">
                <a:solidFill>
                  <a:srgbClr val="000000"/>
                </a:solidFill>
                <a:ea typeface="ＭＳ Ｐゴシック" charset="-128"/>
              </a:rPr>
              <a:t>Michele Weigle and Stephan </a:t>
            </a:r>
            <a:r>
              <a:rPr lang="en-US" sz="2400" u="none" dirty="0" err="1" smtClean="0">
                <a:solidFill>
                  <a:srgbClr val="000000"/>
                </a:solidFill>
                <a:ea typeface="ＭＳ Ｐゴシック" charset="-128"/>
              </a:rPr>
              <a:t>Olariu</a:t>
            </a:r>
            <a:endParaRPr lang="en-US" sz="2400" u="none" dirty="0" smtClean="0">
              <a:solidFill>
                <a:srgbClr val="000000"/>
              </a:solidFill>
              <a:ea typeface="ＭＳ Ｐゴシック" charset="-128"/>
            </a:endParaRPr>
          </a:p>
          <a:p>
            <a:r>
              <a:rPr lang="en-US" sz="2400" u="none" dirty="0" err="1" smtClean="0">
                <a:solidFill>
                  <a:srgbClr val="000000"/>
                </a:solidFill>
                <a:ea typeface="ＭＳ Ｐゴシック" charset="-128"/>
              </a:rPr>
              <a:t>http://oducs-networking.blogspot.com</a:t>
            </a:r>
            <a:endParaRPr lang="en-US" sz="2400" u="none" dirty="0" smtClean="0">
              <a:solidFill>
                <a:srgbClr val="000000"/>
              </a:solidFill>
              <a:ea typeface="ＭＳ Ｐゴシック" charset="-128"/>
            </a:endParaRPr>
          </a:p>
        </p:txBody>
      </p:sp>
      <p:sp>
        <p:nvSpPr>
          <p:cNvPr id="15366" name="TextBox 229"/>
          <p:cNvSpPr txBox="1">
            <a:spLocks noChangeArrowheads="1"/>
          </p:cNvSpPr>
          <p:nvPr/>
        </p:nvSpPr>
        <p:spPr bwMode="auto">
          <a:xfrm>
            <a:off x="152400" y="5867400"/>
            <a:ext cx="3611563" cy="830263"/>
          </a:xfrm>
          <a:prstGeom prst="rect">
            <a:avLst/>
          </a:prstGeom>
          <a:noFill/>
          <a:ln w="9525">
            <a:noFill/>
            <a:miter lim="800000"/>
            <a:headEnd/>
            <a:tailEnd/>
          </a:ln>
        </p:spPr>
        <p:txBody>
          <a:bodyPr wrap="none">
            <a:spAutoFit/>
          </a:bodyPr>
          <a:lstStyle/>
          <a:p>
            <a:pPr algn="l"/>
            <a:r>
              <a:rPr lang="en-US" sz="2400" u="none" smtClean="0">
                <a:solidFill>
                  <a:srgbClr val="000000"/>
                </a:solidFill>
                <a:ea typeface="ＭＳ Ｐゴシック" charset="-128"/>
              </a:rPr>
              <a:t>Demo Video @ </a:t>
            </a:r>
          </a:p>
          <a:p>
            <a:pPr algn="l"/>
            <a:r>
              <a:rPr lang="en-US" sz="2400" u="none" smtClean="0">
                <a:solidFill>
                  <a:srgbClr val="000000"/>
                </a:solidFill>
                <a:ea typeface="ＭＳ Ｐゴシック" charset="-128"/>
              </a:rPr>
              <a:t>http://bit.ly/notice-reu-2010</a:t>
            </a:r>
          </a:p>
        </p:txBody>
      </p:sp>
      <p:pic>
        <p:nvPicPr>
          <p:cNvPr id="15367" name="Picture 230" descr="IMG_2698-small.jpg"/>
          <p:cNvPicPr>
            <a:picLocks noChangeAspect="1"/>
          </p:cNvPicPr>
          <p:nvPr/>
        </p:nvPicPr>
        <p:blipFill>
          <a:blip r:embed="rId4" cstate="print"/>
          <a:srcRect/>
          <a:stretch>
            <a:fillRect/>
          </a:stretch>
        </p:blipFill>
        <p:spPr bwMode="auto">
          <a:xfrm>
            <a:off x="6781800" y="4419600"/>
            <a:ext cx="2057400" cy="1541463"/>
          </a:xfrm>
          <a:prstGeom prst="rect">
            <a:avLst/>
          </a:prstGeom>
          <a:noFill/>
          <a:ln w="9525">
            <a:noFill/>
            <a:miter lim="800000"/>
            <a:headEnd/>
            <a:tailEnd/>
          </a:ln>
        </p:spPr>
      </p:pic>
      <p:pic>
        <p:nvPicPr>
          <p:cNvPr id="15368" name="Picture 231" descr="IMG_2693-small.jpg"/>
          <p:cNvPicPr>
            <a:picLocks noChangeAspect="1"/>
          </p:cNvPicPr>
          <p:nvPr/>
        </p:nvPicPr>
        <p:blipFill>
          <a:blip r:embed="rId5" cstate="print"/>
          <a:srcRect/>
          <a:stretch>
            <a:fillRect/>
          </a:stretch>
        </p:blipFill>
        <p:spPr bwMode="auto">
          <a:xfrm>
            <a:off x="152400" y="3581400"/>
            <a:ext cx="2743200" cy="2058988"/>
          </a:xfrm>
          <a:prstGeom prst="rect">
            <a:avLst/>
          </a:prstGeom>
          <a:noFill/>
          <a:ln w="9525">
            <a:noFill/>
            <a:miter lim="800000"/>
            <a:headEnd/>
            <a:tailEnd/>
          </a:ln>
        </p:spPr>
      </p:pic>
      <p:sp>
        <p:nvSpPr>
          <p:cNvPr id="15369" name="TextBox 232"/>
          <p:cNvSpPr txBox="1">
            <a:spLocks noChangeArrowheads="1"/>
          </p:cNvSpPr>
          <p:nvPr/>
        </p:nvSpPr>
        <p:spPr bwMode="auto">
          <a:xfrm>
            <a:off x="304800" y="1676400"/>
            <a:ext cx="4953000" cy="1200150"/>
          </a:xfrm>
          <a:prstGeom prst="rect">
            <a:avLst/>
          </a:prstGeom>
          <a:noFill/>
          <a:ln w="9525">
            <a:noFill/>
            <a:miter lim="800000"/>
            <a:headEnd/>
            <a:tailEnd/>
          </a:ln>
        </p:spPr>
        <p:txBody>
          <a:bodyPr>
            <a:spAutoFit/>
          </a:bodyPr>
          <a:lstStyle/>
          <a:p>
            <a:pPr algn="l"/>
            <a:r>
              <a:rPr lang="en-US" sz="2400" u="none" smtClean="0">
                <a:solidFill>
                  <a:srgbClr val="000000"/>
                </a:solidFill>
                <a:ea typeface="ＭＳ Ｐゴシック" charset="-128"/>
              </a:rPr>
              <a:t>Provide safety applications and traffic congestion notification to travelers using vehicular communication</a:t>
            </a:r>
          </a:p>
        </p:txBody>
      </p:sp>
      <p:sp>
        <p:nvSpPr>
          <p:cNvPr id="15370" name="TextBox 233"/>
          <p:cNvSpPr txBox="1">
            <a:spLocks noChangeArrowheads="1"/>
          </p:cNvSpPr>
          <p:nvPr/>
        </p:nvSpPr>
        <p:spPr bwMode="auto">
          <a:xfrm>
            <a:off x="3200400" y="3505200"/>
            <a:ext cx="4267200" cy="1200150"/>
          </a:xfrm>
          <a:prstGeom prst="rect">
            <a:avLst/>
          </a:prstGeom>
          <a:noFill/>
          <a:ln w="9525">
            <a:noFill/>
            <a:miter lim="800000"/>
            <a:headEnd/>
            <a:tailEnd/>
          </a:ln>
        </p:spPr>
        <p:txBody>
          <a:bodyPr>
            <a:spAutoFit/>
          </a:bodyPr>
          <a:lstStyle/>
          <a:p>
            <a:pPr algn="l"/>
            <a:r>
              <a:rPr lang="en-US" sz="2400" u="none" smtClean="0">
                <a:solidFill>
                  <a:srgbClr val="000000"/>
                </a:solidFill>
                <a:ea typeface="ＭＳ Ｐゴシック" charset="-128"/>
              </a:rPr>
              <a:t>Prototype built using sensor motes to detect and communicate with passing vehicles.</a:t>
            </a:r>
          </a:p>
        </p:txBody>
      </p:sp>
      <p:cxnSp>
        <p:nvCxnSpPr>
          <p:cNvPr id="15371" name="Straight Connector 235"/>
          <p:cNvCxnSpPr>
            <a:cxnSpLocks noChangeShapeType="1"/>
          </p:cNvCxnSpPr>
          <p:nvPr/>
        </p:nvCxnSpPr>
        <p:spPr bwMode="auto">
          <a:xfrm>
            <a:off x="0" y="1600200"/>
            <a:ext cx="9144000" cy="1588"/>
          </a:xfrm>
          <a:prstGeom prst="line">
            <a:avLst/>
          </a:prstGeom>
          <a:noFill/>
          <a:ln w="57150" cap="rnd">
            <a:solidFill>
              <a:schemeClr val="tx1">
                <a:alpha val="52940"/>
              </a:schemeClr>
            </a:solidFill>
            <a:round/>
            <a:headEnd/>
            <a:tailEnd/>
          </a:ln>
        </p:spPr>
      </p:cxnSp>
      <p:pic>
        <p:nvPicPr>
          <p:cNvPr id="15372" name="Picture 228"/>
          <p:cNvPicPr>
            <a:picLocks noChangeAspect="1" noChangeArrowheads="1"/>
          </p:cNvPicPr>
          <p:nvPr/>
        </p:nvPicPr>
        <p:blipFill>
          <a:blip r:embed="rId6" cstate="print"/>
          <a:srcRect/>
          <a:stretch>
            <a:fillRect/>
          </a:stretch>
        </p:blipFill>
        <p:spPr bwMode="auto">
          <a:xfrm>
            <a:off x="228600" y="304800"/>
            <a:ext cx="1365200" cy="1143000"/>
          </a:xfrm>
          <a:prstGeom prst="rect">
            <a:avLst/>
          </a:prstGeom>
          <a:noFill/>
          <a:ln w="9525">
            <a:noFill/>
            <a:miter lim="800000"/>
            <a:headEnd/>
            <a:tailEnd/>
          </a:ln>
        </p:spPr>
      </p:pic>
      <p:pic>
        <p:nvPicPr>
          <p:cNvPr id="15373" name="Picture 239" descr="IMG_2702-small.jpg"/>
          <p:cNvPicPr>
            <a:picLocks noChangeAspect="1"/>
          </p:cNvPicPr>
          <p:nvPr/>
        </p:nvPicPr>
        <p:blipFill>
          <a:blip r:embed="rId7" cstate="print"/>
          <a:srcRect/>
          <a:stretch>
            <a:fillRect/>
          </a:stretch>
        </p:blipFill>
        <p:spPr bwMode="auto">
          <a:xfrm>
            <a:off x="3276600" y="4724400"/>
            <a:ext cx="3233738" cy="1600200"/>
          </a:xfrm>
          <a:prstGeom prst="rect">
            <a:avLst/>
          </a:prstGeom>
          <a:noFill/>
          <a:ln w="9525">
            <a:noFill/>
            <a:miter lim="800000"/>
            <a:headEnd/>
            <a:tailEnd/>
          </a:ln>
        </p:spPr>
      </p:pic>
      <p:pic>
        <p:nvPicPr>
          <p:cNvPr id="88066" name="Picture 2"/>
          <p:cNvPicPr>
            <a:picLocks noChangeAspect="1" noChangeArrowheads="1"/>
          </p:cNvPicPr>
          <p:nvPr/>
        </p:nvPicPr>
        <p:blipFill>
          <a:blip r:embed="rId8" cstate="print"/>
          <a:srcRect/>
          <a:stretch>
            <a:fillRect/>
          </a:stretch>
        </p:blipFill>
        <p:spPr bwMode="auto">
          <a:xfrm>
            <a:off x="7772400" y="76200"/>
            <a:ext cx="1075739"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228600"/>
            <a:ext cx="6400800" cy="1143000"/>
          </a:xfrm>
        </p:spPr>
        <p:txBody>
          <a:bodyPr/>
          <a:lstStyle/>
          <a:p>
            <a:r>
              <a:rPr lang="en-US" sz="2000" b="1" dirty="0" smtClean="0">
                <a:solidFill>
                  <a:schemeClr val="tx1"/>
                </a:solidFill>
              </a:rPr>
              <a:t>Ravi Mukkamala, Professor</a:t>
            </a:r>
            <a:r>
              <a:rPr lang="en-US" sz="2000" dirty="0" smtClean="0">
                <a:solidFill>
                  <a:schemeClr val="tx1"/>
                </a:solidFill>
              </a:rPr>
              <a:t/>
            </a:r>
            <a:br>
              <a:rPr lang="en-US" sz="2000" dirty="0" smtClean="0">
                <a:solidFill>
                  <a:schemeClr val="tx1"/>
                </a:solidFill>
              </a:rPr>
            </a:br>
            <a:r>
              <a:rPr lang="en-US" sz="2000" dirty="0" smtClean="0">
                <a:solidFill>
                  <a:schemeClr val="tx1"/>
                </a:solidFill>
              </a:rPr>
              <a:t>Security, Privacy, Data Mining, and Cloud Computing</a:t>
            </a:r>
            <a:br>
              <a:rPr lang="en-US" sz="2000" dirty="0" smtClean="0">
                <a:solidFill>
                  <a:schemeClr val="tx1"/>
                </a:solidFill>
              </a:rPr>
            </a:br>
            <a:r>
              <a:rPr lang="en-US" sz="2000" dirty="0" smtClean="0">
                <a:solidFill>
                  <a:srgbClr val="C00000"/>
                </a:solidFill>
              </a:rPr>
              <a:t>http://www.cs.odu.edu/~mukka/</a:t>
            </a:r>
          </a:p>
        </p:txBody>
      </p:sp>
      <p:sp>
        <p:nvSpPr>
          <p:cNvPr id="2058" name="Rectangle 43"/>
          <p:cNvSpPr>
            <a:spLocks noChangeArrowheads="1"/>
          </p:cNvSpPr>
          <p:nvPr/>
        </p:nvSpPr>
        <p:spPr bwMode="auto">
          <a:xfrm>
            <a:off x="228600" y="1524000"/>
            <a:ext cx="8458200" cy="1600200"/>
          </a:xfrm>
          <a:prstGeom prst="rect">
            <a:avLst/>
          </a:prstGeom>
          <a:noFill/>
          <a:ln w="9525" algn="ctr">
            <a:noFill/>
            <a:round/>
            <a:headEnd/>
            <a:tailEnd/>
          </a:ln>
        </p:spPr>
        <p:txBody>
          <a:bodyPr/>
          <a:lstStyle/>
          <a:p>
            <a:pPr algn="l"/>
            <a:r>
              <a:rPr lang="en-US" sz="2000" b="1" u="none" dirty="0" smtClean="0">
                <a:solidFill>
                  <a:srgbClr val="000000"/>
                </a:solidFill>
              </a:rPr>
              <a:t>Privacy-preserving Data Mining (PPDM):</a:t>
            </a:r>
            <a:r>
              <a:rPr lang="en-US" sz="2000" u="none" dirty="0" smtClean="0">
                <a:solidFill>
                  <a:srgbClr val="000000"/>
                </a:solidFill>
              </a:rPr>
              <a:t> </a:t>
            </a:r>
            <a:r>
              <a:rPr lang="en-US" sz="2000" u="none" dirty="0" smtClean="0"/>
              <a:t>developing algorithms to preserve privacy through data perturbation while  retaining the underlying association rules.</a:t>
            </a:r>
            <a:endParaRPr lang="en-US" sz="2000" u="none" dirty="0">
              <a:solidFill>
                <a:srgbClr val="000000"/>
              </a:solidFill>
            </a:endParaRPr>
          </a:p>
        </p:txBody>
      </p:sp>
      <p:sp>
        <p:nvSpPr>
          <p:cNvPr id="2059" name="Rectangle 44"/>
          <p:cNvSpPr>
            <a:spLocks noChangeArrowheads="1"/>
          </p:cNvSpPr>
          <p:nvPr/>
        </p:nvSpPr>
        <p:spPr bwMode="auto">
          <a:xfrm>
            <a:off x="228600" y="2514600"/>
            <a:ext cx="8153400" cy="1219200"/>
          </a:xfrm>
          <a:prstGeom prst="rect">
            <a:avLst/>
          </a:prstGeom>
          <a:noFill/>
          <a:ln w="9525" algn="ctr">
            <a:noFill/>
            <a:round/>
            <a:headEnd/>
            <a:tailEnd/>
          </a:ln>
        </p:spPr>
        <p:txBody>
          <a:bodyPr/>
          <a:lstStyle/>
          <a:p>
            <a:pPr algn="l"/>
            <a:r>
              <a:rPr lang="en-US" sz="2000" b="1" u="none" dirty="0" smtClean="0"/>
              <a:t>Preserving Consistency and Security of Outsourced Data (over a cloud)</a:t>
            </a:r>
            <a:r>
              <a:rPr lang="en-US" sz="2000" u="none" dirty="0" smtClean="0"/>
              <a:t>: employing signal-processing techniques for a client to ensure the correctness of outsourced data with minimal local overhead.</a:t>
            </a:r>
          </a:p>
        </p:txBody>
      </p:sp>
      <p:sp>
        <p:nvSpPr>
          <p:cNvPr id="5" name="Rectangle 44"/>
          <p:cNvSpPr>
            <a:spLocks noChangeArrowheads="1"/>
          </p:cNvSpPr>
          <p:nvPr/>
        </p:nvSpPr>
        <p:spPr bwMode="auto">
          <a:xfrm>
            <a:off x="152400" y="3733800"/>
            <a:ext cx="8153400" cy="1752600"/>
          </a:xfrm>
          <a:prstGeom prst="rect">
            <a:avLst/>
          </a:prstGeom>
          <a:noFill/>
          <a:ln w="9525" algn="ctr">
            <a:noFill/>
            <a:round/>
            <a:headEnd/>
            <a:tailEnd/>
          </a:ln>
        </p:spPr>
        <p:txBody>
          <a:bodyPr/>
          <a:lstStyle/>
          <a:p>
            <a:pPr algn="l"/>
            <a:r>
              <a:rPr lang="en-US" sz="2000" b="1" u="none" dirty="0" smtClean="0"/>
              <a:t>Tradeoff study: </a:t>
            </a:r>
            <a:r>
              <a:rPr lang="en-US" sz="2000" u="none" dirty="0" smtClean="0"/>
              <a:t>Model and analyze the tradeoffs among Computational cost, Storage cost, Throughput, Availability, Privacy and Security in an outsourced cloud environment. The study involves modeling different stakeholders (cloud owner, data owner, data miner, and the end user. The analysis includes probabilistic analysis, simulation, and empirical studies,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0" y="152400"/>
            <a:ext cx="8839200" cy="6883481"/>
            <a:chOff x="76200" y="266162"/>
            <a:chExt cx="8839200" cy="6883481"/>
          </a:xfrm>
        </p:grpSpPr>
        <p:pic>
          <p:nvPicPr>
            <p:cNvPr id="1026" name="Picture 2" descr="C:\Users\vashok\Documents\data_mining project\us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67200" y="342361"/>
              <a:ext cx="787771" cy="78777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vashok\Documents\data_mining project\dataminer.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67200" y="6019800"/>
              <a:ext cx="609600" cy="6096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a:stCxn id="1026" idx="2"/>
              <a:endCxn id="8" idx="0"/>
            </p:cNvCxnSpPr>
            <p:nvPr/>
          </p:nvCxnSpPr>
          <p:spPr>
            <a:xfrm rot="5400000">
              <a:off x="3665537" y="2074697"/>
              <a:ext cx="1940115" cy="5098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33801" y="3070247"/>
              <a:ext cx="1752599" cy="9233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33800" y="3094146"/>
              <a:ext cx="1752599" cy="1015663"/>
            </a:xfrm>
            <a:prstGeom prst="rect">
              <a:avLst/>
            </a:prstGeom>
            <a:noFill/>
          </p:spPr>
          <p:txBody>
            <a:bodyPr wrap="square" rtlCol="0">
              <a:spAutoFit/>
            </a:bodyPr>
            <a:lstStyle/>
            <a:p>
              <a:r>
                <a:rPr lang="en-US" sz="1400" dirty="0" smtClean="0"/>
                <a:t>     No </a:t>
              </a:r>
              <a:r>
                <a:rPr lang="en-US" sz="1400" i="1" dirty="0" smtClean="0"/>
                <a:t>k (#bins).</a:t>
              </a:r>
            </a:p>
            <a:p>
              <a:r>
                <a:rPr lang="en-US" dirty="0" smtClean="0"/>
                <a:t>     </a:t>
              </a:r>
              <a:r>
                <a:rPr lang="en-US" sz="1400" dirty="0" smtClean="0"/>
                <a:t>Predefined </a:t>
              </a:r>
              <a:r>
                <a:rPr lang="en-US" sz="1400" i="1" dirty="0" smtClean="0"/>
                <a:t>k.</a:t>
              </a:r>
            </a:p>
            <a:p>
              <a:r>
                <a:rPr lang="en-US" sz="1400" dirty="0" smtClean="0"/>
                <a:t>     Exact </a:t>
              </a:r>
              <a:r>
                <a:rPr lang="en-US" sz="1400" i="1" dirty="0" smtClean="0"/>
                <a:t>k</a:t>
              </a:r>
              <a:r>
                <a:rPr lang="en-US" sz="1400" dirty="0" smtClean="0"/>
                <a:t>.</a:t>
              </a:r>
              <a:endParaRPr lang="en-US" sz="1400" dirty="0"/>
            </a:p>
          </p:txBody>
        </p:sp>
        <p:cxnSp>
          <p:nvCxnSpPr>
            <p:cNvPr id="11" name="Straight Arrow Connector 10"/>
            <p:cNvCxnSpPr>
              <a:stCxn id="8" idx="2"/>
              <a:endCxn id="1027" idx="0"/>
            </p:cNvCxnSpPr>
            <p:nvPr/>
          </p:nvCxnSpPr>
          <p:spPr>
            <a:xfrm flipH="1">
              <a:off x="4572000" y="3993577"/>
              <a:ext cx="38101" cy="20262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descr="C:\Users\vashok\Documents\data_mining project\cloud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 y="2285999"/>
              <a:ext cx="3276600" cy="2528047"/>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pic>
          <p:nvPicPr>
            <p:cNvPr id="1030" name="Picture 6" descr="C:\Users\vashok\Documents\data_mining project\beforeperturb.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8352" y="2971800"/>
              <a:ext cx="611819" cy="584011"/>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C:\Users\vashok\Documents\data_mining project\afterperturb.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8352" y="3742665"/>
              <a:ext cx="609600" cy="60043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C:\Users\vashok\Documents\data_mining project\mod-bins.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28800" y="4032047"/>
              <a:ext cx="2286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8" descr="C:\Users\vashok\Documents\data_mining project\mod-bins.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24000" y="4034019"/>
              <a:ext cx="2286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8" descr="C:\Users\vashok\Documents\data_mining project\mod-bins.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33600" y="4042883"/>
              <a:ext cx="2286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C:\Users\vashok\Documents\data_mining project\mod-bins.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38400" y="4042883"/>
              <a:ext cx="2286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Users\vashok\Documents\data_mining project\bin.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415988" y="3108717"/>
              <a:ext cx="251012" cy="309083"/>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9" descr="C:\Users\vashok\Documents\data_mining project\bin.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111188" y="3108717"/>
              <a:ext cx="251012" cy="309083"/>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9" descr="C:\Users\vashok\Documents\data_mining project\bin.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28800" y="3108717"/>
              <a:ext cx="251012" cy="309083"/>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C:\Users\vashok\Documents\data_mining project\bin.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24000" y="3108717"/>
              <a:ext cx="251012" cy="30908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7" name="Straight Arrow Connector 36"/>
            <p:cNvCxnSpPr/>
            <p:nvPr/>
          </p:nvCxnSpPr>
          <p:spPr>
            <a:xfrm flipH="1">
              <a:off x="1638300" y="3496235"/>
              <a:ext cx="2241" cy="389965"/>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30" idx="3"/>
              <a:endCxn id="34" idx="1"/>
            </p:cNvCxnSpPr>
            <p:nvPr/>
          </p:nvCxnSpPr>
          <p:spPr>
            <a:xfrm flipV="1">
              <a:off x="1070171" y="3263259"/>
              <a:ext cx="453829" cy="547"/>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940859" y="3496235"/>
              <a:ext cx="2241" cy="389965"/>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539253" y="3510058"/>
              <a:ext cx="2241" cy="389965"/>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225488" y="3496235"/>
              <a:ext cx="2241" cy="389965"/>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1"/>
            </p:cNvCxnSpPr>
            <p:nvPr/>
          </p:nvCxnSpPr>
          <p:spPr>
            <a:xfrm flipH="1" flipV="1">
              <a:off x="1070171" y="4184447"/>
              <a:ext cx="453829" cy="1972"/>
            </a:xfrm>
            <a:prstGeom prst="straightConnector1">
              <a:avLst/>
            </a:prstGeom>
            <a:ln w="158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6" idx="1"/>
              <a:endCxn id="1029" idx="0"/>
            </p:cNvCxnSpPr>
            <p:nvPr/>
          </p:nvCxnSpPr>
          <p:spPr>
            <a:xfrm rot="10800000" flipV="1">
              <a:off x="1714500" y="736247"/>
              <a:ext cx="2552700" cy="1549752"/>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029" idx="2"/>
              <a:endCxn id="1027" idx="1"/>
            </p:cNvCxnSpPr>
            <p:nvPr/>
          </p:nvCxnSpPr>
          <p:spPr>
            <a:xfrm rot="16200000" flipH="1">
              <a:off x="2235573" y="4292973"/>
              <a:ext cx="1510554" cy="2552700"/>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 descr="C:\Users\vashok\Documents\data_mining project\cloud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38800" y="2018762"/>
              <a:ext cx="3276600"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C:\Users\vashok\Documents\data_mining project\associationrules.GI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19800" y="2723589"/>
              <a:ext cx="889747" cy="7255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C:\Users\vashok\Documents\data_mining project\clustering.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19800" y="3496235"/>
              <a:ext cx="889747" cy="62899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Elbow Connector 52"/>
            <p:cNvCxnSpPr>
              <a:stCxn id="1027" idx="3"/>
              <a:endCxn id="60" idx="2"/>
            </p:cNvCxnSpPr>
            <p:nvPr/>
          </p:nvCxnSpPr>
          <p:spPr>
            <a:xfrm flipV="1">
              <a:off x="4876800" y="4761962"/>
              <a:ext cx="2400300" cy="1562638"/>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60" idx="0"/>
              <a:endCxn id="1026" idx="3"/>
            </p:cNvCxnSpPr>
            <p:nvPr/>
          </p:nvCxnSpPr>
          <p:spPr>
            <a:xfrm rot="16200000" flipV="1">
              <a:off x="5524779" y="266440"/>
              <a:ext cx="1282515" cy="2222129"/>
            </a:xfrm>
            <a:prstGeom prst="bentConnector2">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7" name="Picture 13" descr="C:\Users\vashok\Documents\data_mining project\data-mining.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347019" y="5186793"/>
              <a:ext cx="1004888" cy="1070353"/>
            </a:xfrm>
            <a:prstGeom prst="rect">
              <a:avLst/>
            </a:prstGeom>
            <a:noFill/>
            <a:extLst>
              <a:ext uri="{909E8E84-426E-40DD-AFC4-6F175D3DCCD1}">
                <a14:hiddenFill xmlns="" xmlns:a14="http://schemas.microsoft.com/office/drawing/2010/main">
                  <a:solidFill>
                    <a:srgbClr val="FFFFFF"/>
                  </a:solidFill>
                </a14:hiddenFill>
              </a:ext>
            </a:extLst>
          </p:spPr>
        </p:pic>
        <p:sp>
          <p:nvSpPr>
            <p:cNvPr id="56" name="TextBox 55"/>
            <p:cNvSpPr txBox="1"/>
            <p:nvPr/>
          </p:nvSpPr>
          <p:spPr>
            <a:xfrm>
              <a:off x="1524000" y="990599"/>
              <a:ext cx="2209800" cy="307777"/>
            </a:xfrm>
            <a:prstGeom prst="rect">
              <a:avLst/>
            </a:prstGeom>
            <a:noFill/>
          </p:spPr>
          <p:txBody>
            <a:bodyPr wrap="square" rtlCol="0">
              <a:spAutoFit/>
            </a:bodyPr>
            <a:lstStyle/>
            <a:p>
              <a:pPr algn="ctr"/>
              <a:r>
                <a:rPr lang="en-US" sz="1400" dirty="0" smtClean="0"/>
                <a:t>Data Perturbation</a:t>
              </a:r>
              <a:endParaRPr lang="en-US" sz="1400" dirty="0"/>
            </a:p>
          </p:txBody>
        </p:sp>
        <p:sp>
          <p:nvSpPr>
            <p:cNvPr id="57" name="TextBox 56"/>
            <p:cNvSpPr txBox="1"/>
            <p:nvPr/>
          </p:nvSpPr>
          <p:spPr>
            <a:xfrm>
              <a:off x="1447800" y="5486400"/>
              <a:ext cx="1924050" cy="307777"/>
            </a:xfrm>
            <a:prstGeom prst="rect">
              <a:avLst/>
            </a:prstGeom>
            <a:noFill/>
          </p:spPr>
          <p:txBody>
            <a:bodyPr wrap="square" rtlCol="0">
              <a:spAutoFit/>
            </a:bodyPr>
            <a:lstStyle/>
            <a:p>
              <a:pPr algn="ctr"/>
              <a:r>
                <a:rPr lang="en-US" sz="1400" dirty="0" smtClean="0"/>
                <a:t>Modified Data</a:t>
              </a:r>
              <a:endParaRPr lang="en-US" sz="1400" dirty="0"/>
            </a:p>
          </p:txBody>
        </p:sp>
        <p:sp>
          <p:nvSpPr>
            <p:cNvPr id="58" name="TextBox 57"/>
            <p:cNvSpPr txBox="1"/>
            <p:nvPr/>
          </p:nvSpPr>
          <p:spPr>
            <a:xfrm>
              <a:off x="5943600" y="5410200"/>
              <a:ext cx="1441057" cy="307777"/>
            </a:xfrm>
            <a:prstGeom prst="rect">
              <a:avLst/>
            </a:prstGeom>
            <a:noFill/>
          </p:spPr>
          <p:txBody>
            <a:bodyPr wrap="square" rtlCol="0">
              <a:spAutoFit/>
            </a:bodyPr>
            <a:lstStyle/>
            <a:p>
              <a:pPr algn="ctr"/>
              <a:r>
                <a:rPr lang="en-US" sz="1400" dirty="0" smtClean="0"/>
                <a:t>Data Mining</a:t>
              </a:r>
              <a:endParaRPr lang="en-US" sz="1400" dirty="0"/>
            </a:p>
          </p:txBody>
        </p:sp>
        <p:sp>
          <p:nvSpPr>
            <p:cNvPr id="59" name="TextBox 58"/>
            <p:cNvSpPr txBox="1"/>
            <p:nvPr/>
          </p:nvSpPr>
          <p:spPr>
            <a:xfrm>
              <a:off x="6477000" y="990600"/>
              <a:ext cx="1066800" cy="307777"/>
            </a:xfrm>
            <a:prstGeom prst="rect">
              <a:avLst/>
            </a:prstGeom>
            <a:noFill/>
          </p:spPr>
          <p:txBody>
            <a:bodyPr wrap="square" rtlCol="0">
              <a:spAutoFit/>
            </a:bodyPr>
            <a:lstStyle/>
            <a:p>
              <a:r>
                <a:rPr lang="en-US" sz="1400" dirty="0" smtClean="0"/>
                <a:t>Results</a:t>
              </a:r>
              <a:endParaRPr lang="en-US" sz="1400" dirty="0"/>
            </a:p>
          </p:txBody>
        </p:sp>
        <p:sp>
          <p:nvSpPr>
            <p:cNvPr id="61" name="TextBox 60"/>
            <p:cNvSpPr txBox="1"/>
            <p:nvPr/>
          </p:nvSpPr>
          <p:spPr>
            <a:xfrm>
              <a:off x="7010400" y="2856962"/>
              <a:ext cx="1447800" cy="800219"/>
            </a:xfrm>
            <a:prstGeom prst="rect">
              <a:avLst/>
            </a:prstGeom>
            <a:noFill/>
          </p:spPr>
          <p:txBody>
            <a:bodyPr wrap="square" rtlCol="0">
              <a:spAutoFit/>
            </a:bodyPr>
            <a:lstStyle/>
            <a:p>
              <a:r>
                <a:rPr lang="en-US" sz="1400" dirty="0" smtClean="0"/>
                <a:t>Association</a:t>
              </a:r>
              <a:r>
                <a:rPr lang="en-US" dirty="0" smtClean="0"/>
                <a:t> </a:t>
              </a:r>
              <a:r>
                <a:rPr lang="en-US" sz="1400" dirty="0" smtClean="0"/>
                <a:t>Rules</a:t>
              </a:r>
              <a:endParaRPr lang="en-US" sz="1400" dirty="0"/>
            </a:p>
          </p:txBody>
        </p:sp>
        <p:sp>
          <p:nvSpPr>
            <p:cNvPr id="62" name="TextBox 61"/>
            <p:cNvSpPr txBox="1"/>
            <p:nvPr/>
          </p:nvSpPr>
          <p:spPr>
            <a:xfrm>
              <a:off x="7064188" y="3646394"/>
              <a:ext cx="1143000" cy="307777"/>
            </a:xfrm>
            <a:prstGeom prst="rect">
              <a:avLst/>
            </a:prstGeom>
            <a:noFill/>
          </p:spPr>
          <p:txBody>
            <a:bodyPr wrap="square" rtlCol="0">
              <a:spAutoFit/>
            </a:bodyPr>
            <a:lstStyle/>
            <a:p>
              <a:r>
                <a:rPr lang="en-US" sz="1400" dirty="0" smtClean="0"/>
                <a:t>Clusters</a:t>
              </a:r>
              <a:endParaRPr lang="en-US" sz="1400" dirty="0"/>
            </a:p>
          </p:txBody>
        </p:sp>
        <p:sp>
          <p:nvSpPr>
            <p:cNvPr id="75" name="TextBox 74"/>
            <p:cNvSpPr txBox="1"/>
            <p:nvPr/>
          </p:nvSpPr>
          <p:spPr>
            <a:xfrm>
              <a:off x="1752600" y="2839868"/>
              <a:ext cx="685800" cy="246221"/>
            </a:xfrm>
            <a:prstGeom prst="rect">
              <a:avLst/>
            </a:prstGeom>
            <a:noFill/>
          </p:spPr>
          <p:txBody>
            <a:bodyPr wrap="square" rtlCol="0">
              <a:spAutoFit/>
            </a:bodyPr>
            <a:lstStyle/>
            <a:p>
              <a:r>
                <a:rPr lang="en-US" sz="1000" b="1" dirty="0"/>
                <a:t>Binning</a:t>
              </a:r>
            </a:p>
          </p:txBody>
        </p:sp>
        <p:sp>
          <p:nvSpPr>
            <p:cNvPr id="76" name="TextBox 75"/>
            <p:cNvSpPr txBox="1"/>
            <p:nvPr/>
          </p:nvSpPr>
          <p:spPr>
            <a:xfrm>
              <a:off x="612437" y="3546152"/>
              <a:ext cx="684648" cy="246221"/>
            </a:xfrm>
            <a:prstGeom prst="rect">
              <a:avLst/>
            </a:prstGeom>
            <a:noFill/>
          </p:spPr>
          <p:txBody>
            <a:bodyPr wrap="square" rtlCol="0">
              <a:spAutoFit/>
            </a:bodyPr>
            <a:lstStyle/>
            <a:p>
              <a:r>
                <a:rPr lang="en-US" sz="1000" b="1" dirty="0"/>
                <a:t>Modified</a:t>
              </a:r>
            </a:p>
          </p:txBody>
        </p:sp>
        <p:sp>
          <p:nvSpPr>
            <p:cNvPr id="77" name="TextBox 76"/>
            <p:cNvSpPr txBox="1"/>
            <p:nvPr/>
          </p:nvSpPr>
          <p:spPr>
            <a:xfrm>
              <a:off x="609600" y="2714624"/>
              <a:ext cx="685800" cy="246221"/>
            </a:xfrm>
            <a:prstGeom prst="rect">
              <a:avLst/>
            </a:prstGeom>
            <a:noFill/>
          </p:spPr>
          <p:txBody>
            <a:bodyPr wrap="square" rtlCol="0">
              <a:spAutoFit/>
            </a:bodyPr>
            <a:lstStyle/>
            <a:p>
              <a:r>
                <a:rPr lang="en-US" sz="1000" b="1" dirty="0"/>
                <a:t>Original</a:t>
              </a:r>
            </a:p>
          </p:txBody>
        </p:sp>
        <p:sp>
          <p:nvSpPr>
            <p:cNvPr id="64" name="Oval 63"/>
            <p:cNvSpPr/>
            <p:nvPr/>
          </p:nvSpPr>
          <p:spPr>
            <a:xfrm>
              <a:off x="3810000" y="3763090"/>
              <a:ext cx="152400" cy="123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10000" y="3496235"/>
              <a:ext cx="152400" cy="123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10000" y="3221829"/>
              <a:ext cx="152400" cy="123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flipV="1">
              <a:off x="3848100" y="3221829"/>
              <a:ext cx="76200" cy="12311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0800000" flipH="1" flipV="1">
              <a:off x="3733801" y="1687957"/>
              <a:ext cx="2101789" cy="800219"/>
            </a:xfrm>
            <a:prstGeom prst="rect">
              <a:avLst/>
            </a:prstGeom>
            <a:noFill/>
          </p:spPr>
          <p:txBody>
            <a:bodyPr wrap="square" rtlCol="0">
              <a:spAutoFit/>
            </a:bodyPr>
            <a:lstStyle/>
            <a:p>
              <a:r>
                <a:rPr lang="en-US" sz="1400" dirty="0" err="1" smtClean="0"/>
                <a:t>Privacy&amp;Accuracy</a:t>
              </a:r>
              <a:r>
                <a:rPr lang="en-US" dirty="0" smtClean="0"/>
                <a:t>    </a:t>
              </a:r>
              <a:r>
                <a:rPr lang="en-US" sz="1400" dirty="0" smtClean="0"/>
                <a:t>Options</a:t>
              </a:r>
              <a:endParaRPr lang="en-US" sz="1400" dirty="0"/>
            </a:p>
          </p:txBody>
        </p:sp>
        <p:sp>
          <p:nvSpPr>
            <p:cNvPr id="68" name="TextBox 67"/>
            <p:cNvSpPr txBox="1"/>
            <p:nvPr/>
          </p:nvSpPr>
          <p:spPr>
            <a:xfrm>
              <a:off x="3966746" y="266162"/>
              <a:ext cx="1428750" cy="584775"/>
            </a:xfrm>
            <a:prstGeom prst="rect">
              <a:avLst/>
            </a:prstGeom>
            <a:noFill/>
          </p:spPr>
          <p:txBody>
            <a:bodyPr wrap="square" rtlCol="0">
              <a:spAutoFit/>
            </a:bodyPr>
            <a:lstStyle/>
            <a:p>
              <a:r>
                <a:rPr lang="en-US" u="none" dirty="0" smtClean="0"/>
                <a:t>  </a:t>
              </a:r>
              <a:r>
                <a:rPr lang="en-US" sz="1400" u="none" dirty="0" smtClean="0"/>
                <a:t>Data Owner</a:t>
              </a:r>
              <a:endParaRPr lang="en-US" sz="1400" u="none" dirty="0"/>
            </a:p>
          </p:txBody>
        </p:sp>
        <p:sp>
          <p:nvSpPr>
            <p:cNvPr id="85" name="TextBox 84"/>
            <p:cNvSpPr txBox="1"/>
            <p:nvPr/>
          </p:nvSpPr>
          <p:spPr>
            <a:xfrm>
              <a:off x="3857625" y="6564868"/>
              <a:ext cx="1428750" cy="584775"/>
            </a:xfrm>
            <a:prstGeom prst="rect">
              <a:avLst/>
            </a:prstGeom>
            <a:noFill/>
          </p:spPr>
          <p:txBody>
            <a:bodyPr wrap="square" rtlCol="0">
              <a:spAutoFit/>
            </a:bodyPr>
            <a:lstStyle/>
            <a:p>
              <a:r>
                <a:rPr lang="en-US" sz="1400" u="none" dirty="0" smtClean="0"/>
                <a:t>Data</a:t>
              </a:r>
              <a:r>
                <a:rPr lang="en-US" u="none" dirty="0" smtClean="0"/>
                <a:t> </a:t>
              </a:r>
              <a:r>
                <a:rPr lang="en-US" sz="1400" u="none" dirty="0" smtClean="0"/>
                <a:t>Miner</a:t>
              </a:r>
              <a:endParaRPr lang="en-US" sz="1400" u="none" dirty="0"/>
            </a:p>
          </p:txBody>
        </p:sp>
        <p:sp>
          <p:nvSpPr>
            <p:cNvPr id="63" name="TextBox 62"/>
            <p:cNvSpPr txBox="1"/>
            <p:nvPr/>
          </p:nvSpPr>
          <p:spPr>
            <a:xfrm>
              <a:off x="1297085" y="3510058"/>
              <a:ext cx="1693765" cy="246221"/>
            </a:xfrm>
            <a:prstGeom prst="rect">
              <a:avLst/>
            </a:prstGeom>
            <a:noFill/>
          </p:spPr>
          <p:txBody>
            <a:bodyPr wrap="square" rtlCol="0">
              <a:spAutoFit/>
            </a:bodyPr>
            <a:lstStyle/>
            <a:p>
              <a:r>
                <a:rPr lang="en-US" sz="1000" b="1" dirty="0" smtClean="0"/>
                <a:t>Privacy Preserving Mapping</a:t>
              </a:r>
              <a:endParaRPr lang="en-US" sz="1000" b="1" dirty="0"/>
            </a:p>
          </p:txBody>
        </p:sp>
        <p:sp>
          <p:nvSpPr>
            <p:cNvPr id="87" name="Rectangle 86"/>
            <p:cNvSpPr/>
            <p:nvPr/>
          </p:nvSpPr>
          <p:spPr>
            <a:xfrm>
              <a:off x="3886200" y="6755283"/>
              <a:ext cx="1356784" cy="28055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1714500" y="1046682"/>
              <a:ext cx="1790700" cy="234973"/>
            </a:xfrm>
            <a:prstGeom prst="roundRect">
              <a:avLst/>
            </a:prstGeom>
            <a:solidFill>
              <a:schemeClr val="accent6">
                <a:lumMod val="60000"/>
                <a:lumOff val="40000"/>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6054570" y="5486997"/>
              <a:ext cx="1222529" cy="234973"/>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714500" y="5544559"/>
              <a:ext cx="1409700" cy="234973"/>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6553200" y="1063613"/>
              <a:ext cx="698932" cy="234973"/>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730387" y="1814307"/>
              <a:ext cx="1790700" cy="547519"/>
            </a:xfrm>
            <a:prstGeom prst="round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6" descr="C:\Users\vashok\Documents\data_mining project\res.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430794" y="737000"/>
              <a:ext cx="837337" cy="888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C:\Users\vashok\Documents\data_mining project\mod data.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04800" y="5281353"/>
              <a:ext cx="1332238" cy="997097"/>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descr="C:\Users\vashok\Documents\data_mining project\pert.gif"/>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72105" y="959450"/>
              <a:ext cx="1197627" cy="7743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13209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23888" y="0"/>
            <a:ext cx="8520112" cy="6309420"/>
          </a:xfrm>
          <a:prstGeom prst="rect">
            <a:avLst/>
          </a:prstGeom>
          <a:noFill/>
          <a:ln w="9525">
            <a:noFill/>
            <a:miter lim="800000"/>
            <a:headEnd/>
            <a:tailEnd/>
          </a:ln>
          <a:effectLst/>
        </p:spPr>
        <p:txBody>
          <a:bodyPr>
            <a:spAutoFit/>
          </a:bodyPr>
          <a:lstStyle/>
          <a:p>
            <a:pPr algn="l"/>
            <a:r>
              <a:rPr lang="en-US" u="none" dirty="0">
                <a:solidFill>
                  <a:srgbClr val="660066"/>
                </a:solidFill>
              </a:rPr>
              <a:t>DEPARTMENT OF COMPUTER SCIENCE</a:t>
            </a:r>
          </a:p>
          <a:p>
            <a:pPr algn="l"/>
            <a:r>
              <a:rPr lang="en-US" sz="1600" b="1" u="none" dirty="0">
                <a:solidFill>
                  <a:srgbClr val="660066"/>
                </a:solidFill>
              </a:rPr>
              <a:t>http://www.cs.odu.edu</a:t>
            </a:r>
            <a:endParaRPr lang="en-US" dirty="0">
              <a:solidFill>
                <a:srgbClr val="660066"/>
              </a:solidFill>
            </a:endParaRPr>
          </a:p>
          <a:p>
            <a:pPr algn="l"/>
            <a:endParaRPr lang="en-US" sz="2800" u="none" dirty="0">
              <a:solidFill>
                <a:srgbClr val="660066"/>
              </a:solidFill>
            </a:endParaRPr>
          </a:p>
          <a:p>
            <a:pPr algn="l"/>
            <a:r>
              <a:rPr lang="en-US" sz="2800" u="none" dirty="0" smtClean="0">
                <a:solidFill>
                  <a:srgbClr val="660066"/>
                </a:solidFill>
              </a:rPr>
              <a:t>22 </a:t>
            </a:r>
            <a:r>
              <a:rPr lang="en-US" sz="2800" u="none" dirty="0">
                <a:solidFill>
                  <a:srgbClr val="660066"/>
                </a:solidFill>
              </a:rPr>
              <a:t>FACULTY MEMBERS</a:t>
            </a:r>
          </a:p>
          <a:p>
            <a:pPr algn="l"/>
            <a:r>
              <a:rPr lang="en-US" sz="2400" b="1" u="none" dirty="0">
                <a:solidFill>
                  <a:srgbClr val="660066"/>
                </a:solidFill>
              </a:rPr>
              <a:t>8 Professors </a:t>
            </a:r>
          </a:p>
          <a:p>
            <a:pPr algn="l"/>
            <a:r>
              <a:rPr lang="en-US" sz="2400" b="1" u="none" dirty="0">
                <a:solidFill>
                  <a:srgbClr val="660066"/>
                </a:solidFill>
              </a:rPr>
              <a:t>(1 Eminent Scholar, </a:t>
            </a:r>
            <a:r>
              <a:rPr lang="en-US" sz="2400" b="1" u="none" dirty="0" smtClean="0">
                <a:solidFill>
                  <a:srgbClr val="660066"/>
                </a:solidFill>
              </a:rPr>
              <a:t>2 Endowed Chairs)</a:t>
            </a:r>
            <a:endParaRPr lang="en-US" sz="2400" b="1" u="none" dirty="0">
              <a:solidFill>
                <a:srgbClr val="660066"/>
              </a:solidFill>
            </a:endParaRPr>
          </a:p>
          <a:p>
            <a:pPr algn="l"/>
            <a:r>
              <a:rPr lang="en-US" sz="2400" b="1" u="none" dirty="0" smtClean="0">
                <a:solidFill>
                  <a:srgbClr val="660066"/>
                </a:solidFill>
              </a:rPr>
              <a:t>6 </a:t>
            </a:r>
            <a:r>
              <a:rPr lang="en-US" sz="2400" b="1" u="none" dirty="0">
                <a:solidFill>
                  <a:srgbClr val="660066"/>
                </a:solidFill>
              </a:rPr>
              <a:t>Associate Professors</a:t>
            </a:r>
          </a:p>
          <a:p>
            <a:pPr algn="l"/>
            <a:r>
              <a:rPr lang="en-US" sz="2400" b="1" u="none" dirty="0">
                <a:solidFill>
                  <a:srgbClr val="660066"/>
                </a:solidFill>
              </a:rPr>
              <a:t>3 Assistant Professors</a:t>
            </a:r>
          </a:p>
          <a:p>
            <a:pPr algn="l"/>
            <a:r>
              <a:rPr lang="en-US" sz="2400" b="1" u="none" dirty="0" smtClean="0">
                <a:solidFill>
                  <a:srgbClr val="660066"/>
                </a:solidFill>
              </a:rPr>
              <a:t>5 </a:t>
            </a:r>
            <a:r>
              <a:rPr lang="en-US" sz="2400" b="1" u="none" dirty="0">
                <a:solidFill>
                  <a:srgbClr val="660066"/>
                </a:solidFill>
              </a:rPr>
              <a:t>Lecturers</a:t>
            </a:r>
          </a:p>
          <a:p>
            <a:pPr algn="l">
              <a:lnSpc>
                <a:spcPct val="50000"/>
              </a:lnSpc>
            </a:pPr>
            <a:endParaRPr lang="en-US" sz="2800" u="none" dirty="0">
              <a:solidFill>
                <a:srgbClr val="660066"/>
              </a:solidFill>
            </a:endParaRPr>
          </a:p>
          <a:p>
            <a:pPr algn="l"/>
            <a:r>
              <a:rPr lang="en-US" sz="2400" b="1" u="none" dirty="0" smtClean="0">
                <a:solidFill>
                  <a:srgbClr val="660066"/>
                </a:solidFill>
              </a:rPr>
              <a:t>25 </a:t>
            </a:r>
            <a:r>
              <a:rPr lang="en-US" sz="2400" b="1" u="none" dirty="0">
                <a:solidFill>
                  <a:srgbClr val="660066"/>
                </a:solidFill>
              </a:rPr>
              <a:t>Adjunct/thesis Faculty</a:t>
            </a:r>
          </a:p>
          <a:p>
            <a:pPr algn="l"/>
            <a:r>
              <a:rPr lang="en-US" sz="2400" b="1" u="none" dirty="0">
                <a:solidFill>
                  <a:srgbClr val="660066"/>
                </a:solidFill>
              </a:rPr>
              <a:t>5 Adjunct courses/semester</a:t>
            </a:r>
          </a:p>
          <a:p>
            <a:pPr algn="l"/>
            <a:endParaRPr lang="en-US" sz="1600" b="1" u="none" dirty="0">
              <a:solidFill>
                <a:srgbClr val="660066"/>
              </a:solidFill>
            </a:endParaRPr>
          </a:p>
          <a:p>
            <a:pPr algn="l">
              <a:lnSpc>
                <a:spcPct val="50000"/>
              </a:lnSpc>
            </a:pPr>
            <a:r>
              <a:rPr lang="en-US" sz="2800" u="none" dirty="0">
                <a:solidFill>
                  <a:srgbClr val="660066"/>
                </a:solidFill>
              </a:rPr>
              <a:t>	http://www.cs.odu.edu</a:t>
            </a:r>
          </a:p>
          <a:p>
            <a:pPr algn="l"/>
            <a:r>
              <a:rPr lang="en-US" sz="2800" u="none" dirty="0" smtClean="0">
                <a:solidFill>
                  <a:srgbClr val="660066"/>
                </a:solidFill>
              </a:rPr>
              <a:t>346 </a:t>
            </a:r>
            <a:r>
              <a:rPr lang="en-US" sz="2800" u="none" dirty="0">
                <a:solidFill>
                  <a:srgbClr val="660066"/>
                </a:solidFill>
              </a:rPr>
              <a:t>undergraduate majors</a:t>
            </a:r>
          </a:p>
          <a:p>
            <a:pPr algn="l"/>
            <a:r>
              <a:rPr lang="en-US" sz="2800" u="none" dirty="0" smtClean="0">
                <a:solidFill>
                  <a:srgbClr val="660066"/>
                </a:solidFill>
              </a:rPr>
              <a:t>121 graduate </a:t>
            </a:r>
            <a:r>
              <a:rPr lang="en-US" sz="2800" u="none" dirty="0">
                <a:solidFill>
                  <a:srgbClr val="660066"/>
                </a:solidFill>
              </a:rPr>
              <a:t>students</a:t>
            </a:r>
          </a:p>
          <a:p>
            <a:pPr algn="l"/>
            <a:endParaRPr lang="en-US" u="none" dirty="0"/>
          </a:p>
        </p:txBody>
      </p:sp>
      <p:pic>
        <p:nvPicPr>
          <p:cNvPr id="12294" name="Picture 6" descr="ecsbdg"/>
          <p:cNvPicPr>
            <a:picLocks noChangeAspect="1" noChangeArrowheads="1"/>
          </p:cNvPicPr>
          <p:nvPr/>
        </p:nvPicPr>
        <p:blipFill>
          <a:blip r:embed="rId3" cstate="print"/>
          <a:srcRect/>
          <a:stretch>
            <a:fillRect/>
          </a:stretch>
        </p:blipFill>
        <p:spPr bwMode="auto">
          <a:xfrm>
            <a:off x="4876800" y="2743200"/>
            <a:ext cx="4022725" cy="26860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76200"/>
            <a:ext cx="7772400" cy="990600"/>
          </a:xfrm>
        </p:spPr>
        <p:txBody>
          <a:bodyPr/>
          <a:lstStyle/>
          <a:p>
            <a:pPr>
              <a:lnSpc>
                <a:spcPct val="80000"/>
              </a:lnSpc>
            </a:pPr>
            <a:r>
              <a:rPr lang="en-US" dirty="0" smtClean="0"/>
              <a:t>Sensor </a:t>
            </a:r>
            <a:r>
              <a:rPr lang="en-US" dirty="0"/>
              <a:t>networks</a:t>
            </a:r>
          </a:p>
        </p:txBody>
      </p:sp>
      <p:sp>
        <p:nvSpPr>
          <p:cNvPr id="89091" name="Rectangle 3"/>
          <p:cNvSpPr>
            <a:spLocks noChangeArrowheads="1"/>
          </p:cNvSpPr>
          <p:nvPr/>
        </p:nvSpPr>
        <p:spPr bwMode="auto">
          <a:xfrm>
            <a:off x="0" y="1219200"/>
            <a:ext cx="8610600" cy="1631216"/>
          </a:xfrm>
          <a:prstGeom prst="rect">
            <a:avLst/>
          </a:prstGeom>
          <a:noFill/>
          <a:ln w="9525">
            <a:noFill/>
            <a:miter lim="800000"/>
            <a:headEnd/>
            <a:tailEnd/>
          </a:ln>
        </p:spPr>
        <p:txBody>
          <a:bodyPr wrap="square">
            <a:spAutoFit/>
          </a:bodyPr>
          <a:lstStyle/>
          <a:p>
            <a:pPr algn="l" eaLnBrk="1" fontAlgn="auto" hangingPunct="1">
              <a:spcBef>
                <a:spcPct val="20000"/>
              </a:spcBef>
              <a:spcAft>
                <a:spcPts val="0"/>
              </a:spcAft>
            </a:pPr>
            <a:r>
              <a:rPr lang="en-US" sz="2000" b="1" u="none" dirty="0">
                <a:solidFill>
                  <a:srgbClr val="FF0000"/>
                </a:solidFill>
                <a:latin typeface="Arial" charset="0"/>
                <a:ea typeface="ＭＳ Ｐゴシック" pitchFamily="48" charset="-128"/>
              </a:rPr>
              <a:t>ANSWER</a:t>
            </a:r>
            <a:r>
              <a:rPr lang="en-US" sz="2000" b="1" u="none" dirty="0">
                <a:solidFill>
                  <a:prstClr val="black"/>
                </a:solidFill>
                <a:latin typeface="Arial" charset="0"/>
                <a:ea typeface="ＭＳ Ｐゴシック" pitchFamily="48" charset="-128"/>
              </a:rPr>
              <a:t>: </a:t>
            </a:r>
            <a:r>
              <a:rPr lang="en-US" sz="2000" b="1" u="none" dirty="0" err="1">
                <a:solidFill>
                  <a:srgbClr val="FF0000"/>
                </a:solidFill>
                <a:latin typeface="Arial" charset="0"/>
                <a:ea typeface="ＭＳ Ｐゴシック" pitchFamily="48" charset="-128"/>
              </a:rPr>
              <a:t>A</a:t>
            </a:r>
            <a:r>
              <a:rPr lang="en-US" sz="2000" b="1" u="none" dirty="0" err="1">
                <a:solidFill>
                  <a:prstClr val="black"/>
                </a:solidFill>
                <a:latin typeface="Arial" charset="0"/>
                <a:ea typeface="ＭＳ Ｐゴシック" pitchFamily="48" charset="-128"/>
              </a:rPr>
              <a:t>uto</a:t>
            </a:r>
            <a:r>
              <a:rPr lang="en-US" sz="2000" b="1" u="none" dirty="0" err="1">
                <a:solidFill>
                  <a:srgbClr val="FF0000"/>
                </a:solidFill>
                <a:latin typeface="Arial" charset="0"/>
                <a:ea typeface="ＭＳ Ｐゴシック" pitchFamily="48" charset="-128"/>
              </a:rPr>
              <a:t>N</a:t>
            </a:r>
            <a:r>
              <a:rPr lang="en-US" sz="2000" b="1" u="none" dirty="0" err="1">
                <a:solidFill>
                  <a:prstClr val="black"/>
                </a:solidFill>
                <a:latin typeface="Arial" charset="0"/>
                <a:ea typeface="ＭＳ Ｐゴシック" pitchFamily="48" charset="-128"/>
              </a:rPr>
              <a:t>omou</a:t>
            </a:r>
            <a:r>
              <a:rPr lang="en-US" sz="2000" b="1" u="none" dirty="0" err="1">
                <a:solidFill>
                  <a:srgbClr val="FF0000"/>
                </a:solidFill>
                <a:latin typeface="Arial" charset="0"/>
                <a:ea typeface="ＭＳ Ｐゴシック" pitchFamily="48" charset="-128"/>
              </a:rPr>
              <a:t>S</a:t>
            </a:r>
            <a:r>
              <a:rPr lang="en-US" sz="2000" b="1" u="none" dirty="0">
                <a:solidFill>
                  <a:prstClr val="black"/>
                </a:solidFill>
                <a:latin typeface="Arial" charset="0"/>
                <a:ea typeface="ＭＳ Ｐゴシック" pitchFamily="48" charset="-128"/>
              </a:rPr>
              <a:t> </a:t>
            </a:r>
            <a:r>
              <a:rPr lang="en-US" sz="2000" b="1" u="none" dirty="0" err="1">
                <a:solidFill>
                  <a:prstClr val="black"/>
                </a:solidFill>
                <a:latin typeface="Arial" charset="0"/>
                <a:ea typeface="ＭＳ Ｐゴシック" pitchFamily="48" charset="-128"/>
              </a:rPr>
              <a:t>net</a:t>
            </a:r>
            <a:r>
              <a:rPr lang="en-US" sz="2000" b="1" u="none" dirty="0" err="1">
                <a:solidFill>
                  <a:srgbClr val="FF0000"/>
                </a:solidFill>
                <a:latin typeface="Arial" charset="0"/>
                <a:ea typeface="ＭＳ Ｐゴシック" pitchFamily="48" charset="-128"/>
              </a:rPr>
              <a:t>W</a:t>
            </a:r>
            <a:r>
              <a:rPr lang="en-US" sz="2000" b="1" u="none" dirty="0" err="1">
                <a:solidFill>
                  <a:prstClr val="black"/>
                </a:solidFill>
                <a:latin typeface="Arial" charset="0"/>
                <a:ea typeface="ＭＳ Ｐゴシック" pitchFamily="48" charset="-128"/>
              </a:rPr>
              <a:t>orked</a:t>
            </a:r>
            <a:r>
              <a:rPr lang="en-US" sz="2000" b="1" u="none" dirty="0">
                <a:solidFill>
                  <a:prstClr val="black"/>
                </a:solidFill>
                <a:latin typeface="Arial" charset="0"/>
                <a:ea typeface="ＭＳ Ｐゴシック" pitchFamily="48" charset="-128"/>
              </a:rPr>
              <a:t> </a:t>
            </a:r>
            <a:r>
              <a:rPr lang="en-US" sz="2000" b="1" u="none" dirty="0" err="1">
                <a:solidFill>
                  <a:prstClr val="black"/>
                </a:solidFill>
                <a:latin typeface="Arial" charset="0"/>
                <a:ea typeface="ＭＳ Ｐゴシック" pitchFamily="48" charset="-128"/>
              </a:rPr>
              <a:t>s</a:t>
            </a:r>
            <a:r>
              <a:rPr lang="en-US" sz="2000" b="1" u="none" dirty="0" err="1">
                <a:solidFill>
                  <a:srgbClr val="FF0000"/>
                </a:solidFill>
                <a:latin typeface="Arial" charset="0"/>
                <a:ea typeface="ＭＳ Ｐゴシック" pitchFamily="48" charset="-128"/>
              </a:rPr>
              <a:t>E</a:t>
            </a:r>
            <a:r>
              <a:rPr lang="en-US" sz="2000" b="1" u="none" dirty="0" err="1">
                <a:solidFill>
                  <a:prstClr val="black"/>
                </a:solidFill>
                <a:latin typeface="Arial" charset="0"/>
                <a:ea typeface="ＭＳ Ｐゴシック" pitchFamily="48" charset="-128"/>
              </a:rPr>
              <a:t>nso</a:t>
            </a:r>
            <a:r>
              <a:rPr lang="en-US" sz="2000" b="1" u="none" dirty="0" err="1">
                <a:solidFill>
                  <a:srgbClr val="FF0000"/>
                </a:solidFill>
                <a:latin typeface="Arial" charset="0"/>
                <a:ea typeface="ＭＳ Ｐゴシック" pitchFamily="48" charset="-128"/>
              </a:rPr>
              <a:t>R</a:t>
            </a:r>
            <a:r>
              <a:rPr lang="en-US" sz="2000" b="1" u="none" dirty="0" err="1">
                <a:solidFill>
                  <a:prstClr val="black"/>
                </a:solidFill>
                <a:latin typeface="Arial" charset="0"/>
                <a:ea typeface="ＭＳ Ｐゴシック" pitchFamily="48" charset="-128"/>
              </a:rPr>
              <a:t>s</a:t>
            </a:r>
            <a:endParaRPr lang="en-US" sz="2000" b="1" u="none" dirty="0">
              <a:solidFill>
                <a:prstClr val="black"/>
              </a:solidFill>
              <a:latin typeface="Arial" charset="0"/>
              <a:ea typeface="ＭＳ Ｐゴシック" pitchFamily="48" charset="-128"/>
            </a:endParaRPr>
          </a:p>
          <a:p>
            <a:pPr algn="l" eaLnBrk="1" fontAlgn="auto" hangingPunct="1">
              <a:spcBef>
                <a:spcPts val="0"/>
              </a:spcBef>
              <a:spcAft>
                <a:spcPts val="0"/>
              </a:spcAft>
            </a:pPr>
            <a:r>
              <a:rPr lang="en-US" sz="2000" u="none" dirty="0">
                <a:solidFill>
                  <a:srgbClr val="004AFF"/>
                </a:solidFill>
                <a:latin typeface="Arial" charset="0"/>
                <a:ea typeface="ＭＳ Ｐゴシック" pitchFamily="48" charset="-128"/>
              </a:rPr>
              <a:t>An integrated multi-layer design methodology with cross-layer optimization for networking autonomous sensor systems will enable secure, </a:t>
            </a:r>
            <a:r>
              <a:rPr lang="en-US" sz="2000" u="none" dirty="0" err="1">
                <a:solidFill>
                  <a:srgbClr val="004AFF"/>
                </a:solidFill>
                <a:latin typeface="Arial" charset="0"/>
                <a:ea typeface="ＭＳ Ｐゴシック" pitchFamily="48" charset="-128"/>
              </a:rPr>
              <a:t>QoS</a:t>
            </a:r>
            <a:r>
              <a:rPr lang="en-US" sz="2000" u="none" dirty="0">
                <a:solidFill>
                  <a:srgbClr val="004AFF"/>
                </a:solidFill>
                <a:latin typeface="Arial" charset="0"/>
                <a:ea typeface="ＭＳ Ｐゴシック" pitchFamily="48" charset="-128"/>
              </a:rPr>
              <a:t>-aware information services to in-situ mobile users </a:t>
            </a:r>
          </a:p>
          <a:p>
            <a:pPr algn="l" eaLnBrk="1" fontAlgn="auto" hangingPunct="1">
              <a:spcBef>
                <a:spcPts val="0"/>
              </a:spcBef>
              <a:spcAft>
                <a:spcPts val="0"/>
              </a:spcAft>
            </a:pPr>
            <a:r>
              <a:rPr lang="en-US" sz="1800" u="none" dirty="0" smtClean="0">
                <a:solidFill>
                  <a:srgbClr val="004AFF"/>
                </a:solidFill>
                <a:latin typeface="Arial" charset="0"/>
                <a:ea typeface="ＭＳ Ｐゴシック" pitchFamily="48" charset="-128"/>
              </a:rPr>
              <a:t>Funded </a:t>
            </a:r>
            <a:r>
              <a:rPr lang="en-US" sz="1800" u="none" dirty="0">
                <a:solidFill>
                  <a:srgbClr val="004AFF"/>
                </a:solidFill>
                <a:latin typeface="Arial" charset="0"/>
                <a:ea typeface="ＭＳ Ｐゴシック" pitchFamily="48" charset="-128"/>
              </a:rPr>
              <a:t>by </a:t>
            </a:r>
            <a:r>
              <a:rPr lang="en-US" sz="1800" u="none" dirty="0" smtClean="0">
                <a:solidFill>
                  <a:srgbClr val="004AFF"/>
                </a:solidFill>
                <a:latin typeface="Arial" charset="0"/>
                <a:ea typeface="ＭＳ Ｐゴシック" pitchFamily="48" charset="-128"/>
              </a:rPr>
              <a:t>NSF 2007-2011</a:t>
            </a:r>
            <a:r>
              <a:rPr lang="en-US" sz="2000" u="none" dirty="0" smtClean="0">
                <a:solidFill>
                  <a:srgbClr val="004AFF"/>
                </a:solidFill>
                <a:latin typeface="Arial" charset="0"/>
                <a:ea typeface="ＭＳ Ｐゴシック" pitchFamily="48" charset="-128"/>
              </a:rPr>
              <a:t> </a:t>
            </a:r>
            <a:endParaRPr lang="en-US" sz="1800" u="none" dirty="0">
              <a:solidFill>
                <a:prstClr val="black"/>
              </a:solidFill>
              <a:latin typeface="Arial" charset="0"/>
              <a:ea typeface="ＭＳ Ｐゴシック" pitchFamily="48" charset="-128"/>
            </a:endParaRPr>
          </a:p>
        </p:txBody>
      </p:sp>
      <p:sp>
        <p:nvSpPr>
          <p:cNvPr id="89093" name="Text Box 5"/>
          <p:cNvSpPr txBox="1">
            <a:spLocks noChangeArrowheads="1"/>
          </p:cNvSpPr>
          <p:nvPr/>
        </p:nvSpPr>
        <p:spPr bwMode="auto">
          <a:xfrm>
            <a:off x="2057400" y="6172200"/>
            <a:ext cx="5181600" cy="457200"/>
          </a:xfrm>
          <a:prstGeom prst="rect">
            <a:avLst/>
          </a:prstGeom>
          <a:noFill/>
          <a:ln w="19050">
            <a:noFill/>
            <a:miter lim="800000"/>
            <a:headEnd/>
            <a:tailEnd/>
          </a:ln>
        </p:spPr>
        <p:txBody>
          <a:bodyPr>
            <a:spAutoFit/>
          </a:bodyPr>
          <a:lstStyle/>
          <a:p>
            <a:pPr algn="l" eaLnBrk="1" fontAlgn="auto" hangingPunct="1">
              <a:spcBef>
                <a:spcPts val="0"/>
              </a:spcBef>
              <a:spcAft>
                <a:spcPts val="0"/>
              </a:spcAft>
            </a:pPr>
            <a:r>
              <a:rPr lang="en-US" sz="2400" u="none" dirty="0">
                <a:solidFill>
                  <a:srgbClr val="0070C0"/>
                </a:solidFill>
                <a:latin typeface="Arial" charset="0"/>
                <a:ea typeface="ＭＳ Ｐゴシック" pitchFamily="48" charset="-128"/>
              </a:rPr>
              <a:t>S. Olariu - </a:t>
            </a:r>
            <a:r>
              <a:rPr lang="en-US" sz="2000" u="none" dirty="0">
                <a:solidFill>
                  <a:srgbClr val="0070C0"/>
                </a:solidFill>
                <a:latin typeface="Arial" charset="0"/>
                <a:ea typeface="ＭＳ Ｐゴシック" pitchFamily="48" charset="-128"/>
              </a:rPr>
              <a:t>http://www.cs.odu.edu/~olariu</a:t>
            </a:r>
            <a:endParaRPr lang="en-US" sz="2400" u="none" dirty="0">
              <a:solidFill>
                <a:srgbClr val="0070C0"/>
              </a:solidFill>
              <a:latin typeface="Arial" charset="0"/>
              <a:ea typeface="ＭＳ Ｐゴシック" pitchFamily="48" charset="-128"/>
            </a:endParaRPr>
          </a:p>
        </p:txBody>
      </p:sp>
      <p:pic>
        <p:nvPicPr>
          <p:cNvPr id="89094" name="Picture 6" descr="Drawing3"/>
          <p:cNvPicPr>
            <a:picLocks noChangeAspect="1" noChangeArrowheads="1"/>
          </p:cNvPicPr>
          <p:nvPr/>
        </p:nvPicPr>
        <p:blipFill>
          <a:blip r:embed="rId3" cstate="print"/>
          <a:srcRect/>
          <a:stretch>
            <a:fillRect/>
          </a:stretch>
        </p:blipFill>
        <p:spPr bwMode="auto">
          <a:xfrm>
            <a:off x="533400" y="3505200"/>
            <a:ext cx="3429000" cy="25463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038600" y="3276600"/>
            <a:ext cx="4729163" cy="297519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Rectangle 2"/>
          <p:cNvGraphicFramePr>
            <a:graphicFrameLocks/>
          </p:cNvGraphicFramePr>
          <p:nvPr/>
        </p:nvGraphicFramePr>
        <p:xfrm>
          <a:off x="1524000" y="1397000"/>
          <a:ext cx="6096000" cy="4064000"/>
        </p:xfrm>
        <a:graphic>
          <a:graphicData uri="http://schemas.openxmlformats.org/presentationml/2006/ole">
            <p:oleObj spid="_x0000_s9218" name="SPW 4.0 Notebook" r:id="rId4" imgW="0" imgH="0" progId="">
              <p:embed/>
            </p:oleObj>
          </a:graphicData>
        </a:graphic>
      </p:graphicFrame>
      <p:sp>
        <p:nvSpPr>
          <p:cNvPr id="9226" name="Text Box 10"/>
          <p:cNvSpPr txBox="1">
            <a:spLocks noChangeArrowheads="1"/>
          </p:cNvSpPr>
          <p:nvPr/>
        </p:nvSpPr>
        <p:spPr bwMode="auto">
          <a:xfrm>
            <a:off x="1676400" y="609600"/>
            <a:ext cx="2895600" cy="5386090"/>
          </a:xfrm>
          <a:prstGeom prst="rect">
            <a:avLst/>
          </a:prstGeom>
          <a:noFill/>
          <a:ln w="9525">
            <a:noFill/>
            <a:miter lim="800000"/>
            <a:headEnd/>
            <a:tailEnd/>
          </a:ln>
          <a:effectLst/>
        </p:spPr>
        <p:txBody>
          <a:bodyPr>
            <a:spAutoFit/>
          </a:bodyPr>
          <a:lstStyle/>
          <a:p>
            <a:pPr algn="l"/>
            <a:r>
              <a:rPr lang="en-US" sz="2400" u="none" dirty="0">
                <a:solidFill>
                  <a:srgbClr val="660066"/>
                </a:solidFill>
              </a:rPr>
              <a:t>Chair:  </a:t>
            </a:r>
          </a:p>
          <a:p>
            <a:pPr algn="l"/>
            <a:r>
              <a:rPr lang="en-US" sz="2400" i="1" u="none" dirty="0" smtClean="0">
                <a:solidFill>
                  <a:srgbClr val="660066"/>
                </a:solidFill>
              </a:rPr>
              <a:t>Desh Ranjan</a:t>
            </a:r>
            <a:endParaRPr lang="en-US" sz="2400" i="1" u="none" dirty="0">
              <a:solidFill>
                <a:srgbClr val="660066"/>
              </a:solidFill>
            </a:endParaRPr>
          </a:p>
          <a:p>
            <a:pPr algn="l"/>
            <a:endParaRPr lang="en-US" sz="2400" u="none" dirty="0">
              <a:solidFill>
                <a:srgbClr val="660066"/>
              </a:solidFill>
            </a:endParaRPr>
          </a:p>
          <a:p>
            <a:pPr algn="l"/>
            <a:endParaRPr lang="en-US" sz="2400" u="none" dirty="0">
              <a:solidFill>
                <a:srgbClr val="660066"/>
              </a:solidFill>
            </a:endParaRPr>
          </a:p>
          <a:p>
            <a:pPr algn="l"/>
            <a:endParaRPr lang="en-US" sz="2400" u="none" dirty="0">
              <a:solidFill>
                <a:srgbClr val="660066"/>
              </a:solidFill>
            </a:endParaRPr>
          </a:p>
          <a:p>
            <a:pPr algn="l"/>
            <a:endParaRPr lang="en-US" sz="2000" u="none" dirty="0">
              <a:solidFill>
                <a:srgbClr val="660066"/>
              </a:solidFill>
            </a:endParaRPr>
          </a:p>
          <a:p>
            <a:pPr algn="l"/>
            <a:r>
              <a:rPr lang="en-US" sz="2400" u="none" dirty="0">
                <a:solidFill>
                  <a:srgbClr val="660066"/>
                </a:solidFill>
              </a:rPr>
              <a:t>Assistant Chair &amp; Chief Undergraduate Advisor:</a:t>
            </a:r>
            <a:r>
              <a:rPr lang="en-US" sz="2400" i="1" u="none" dirty="0">
                <a:solidFill>
                  <a:srgbClr val="660066"/>
                </a:solidFill>
              </a:rPr>
              <a:t>	</a:t>
            </a:r>
          </a:p>
          <a:p>
            <a:pPr algn="l"/>
            <a:r>
              <a:rPr lang="en-US" sz="2400" i="1" u="none" dirty="0">
                <a:solidFill>
                  <a:srgbClr val="660066"/>
                </a:solidFill>
              </a:rPr>
              <a:t>Janet Brunelle</a:t>
            </a:r>
          </a:p>
          <a:p>
            <a:pPr algn="l"/>
            <a:endParaRPr lang="en-US" sz="1800" u="none" dirty="0">
              <a:solidFill>
                <a:srgbClr val="660066"/>
              </a:solidFill>
            </a:endParaRPr>
          </a:p>
          <a:p>
            <a:pPr algn="l"/>
            <a:endParaRPr lang="en-US" sz="1800" u="none" dirty="0">
              <a:solidFill>
                <a:srgbClr val="660066"/>
              </a:solidFill>
            </a:endParaRPr>
          </a:p>
          <a:p>
            <a:pPr algn="l"/>
            <a:r>
              <a:rPr lang="en-US" sz="2400" u="none" dirty="0">
                <a:solidFill>
                  <a:srgbClr val="660066"/>
                </a:solidFill>
              </a:rPr>
              <a:t>Director of Computer Resources:</a:t>
            </a:r>
          </a:p>
          <a:p>
            <a:pPr algn="l"/>
            <a:r>
              <a:rPr lang="en-US" sz="2400" i="1" u="none" dirty="0">
                <a:solidFill>
                  <a:srgbClr val="660066"/>
                </a:solidFill>
              </a:rPr>
              <a:t>Ajay Gupta</a:t>
            </a:r>
            <a:endParaRPr lang="en-US" u="none" dirty="0">
              <a:solidFill>
                <a:srgbClr val="660066"/>
              </a:solidFill>
            </a:endParaRPr>
          </a:p>
        </p:txBody>
      </p:sp>
      <p:pic>
        <p:nvPicPr>
          <p:cNvPr id="9258" name="Picture 42" descr="brunelle"/>
          <p:cNvPicPr>
            <a:picLocks noChangeAspect="1" noChangeArrowheads="1"/>
          </p:cNvPicPr>
          <p:nvPr/>
        </p:nvPicPr>
        <p:blipFill>
          <a:blip r:embed="rId5" cstate="print"/>
          <a:srcRect/>
          <a:stretch>
            <a:fillRect/>
          </a:stretch>
        </p:blipFill>
        <p:spPr bwMode="auto">
          <a:xfrm>
            <a:off x="304800" y="2819400"/>
            <a:ext cx="1266825" cy="1905000"/>
          </a:xfrm>
          <a:prstGeom prst="rect">
            <a:avLst/>
          </a:prstGeom>
          <a:noFill/>
        </p:spPr>
      </p:pic>
      <p:pic>
        <p:nvPicPr>
          <p:cNvPr id="9259" name="Picture 43" descr="levinstein"/>
          <p:cNvPicPr>
            <a:picLocks noChangeAspect="1" noChangeArrowheads="1"/>
          </p:cNvPicPr>
          <p:nvPr/>
        </p:nvPicPr>
        <p:blipFill>
          <a:blip r:embed="rId6" cstate="print"/>
          <a:srcRect/>
          <a:stretch>
            <a:fillRect/>
          </a:stretch>
        </p:blipFill>
        <p:spPr bwMode="auto">
          <a:xfrm>
            <a:off x="4740275" y="685800"/>
            <a:ext cx="1279525" cy="1905000"/>
          </a:xfrm>
          <a:prstGeom prst="rect">
            <a:avLst/>
          </a:prstGeom>
          <a:noFill/>
        </p:spPr>
      </p:pic>
      <p:pic>
        <p:nvPicPr>
          <p:cNvPr id="9262" name="Picture 46" descr="gupta"/>
          <p:cNvPicPr>
            <a:picLocks noChangeAspect="1" noChangeArrowheads="1"/>
          </p:cNvPicPr>
          <p:nvPr/>
        </p:nvPicPr>
        <p:blipFill>
          <a:blip r:embed="rId7" cstate="print"/>
          <a:srcRect/>
          <a:stretch>
            <a:fillRect/>
          </a:stretch>
        </p:blipFill>
        <p:spPr bwMode="auto">
          <a:xfrm>
            <a:off x="304800" y="4876800"/>
            <a:ext cx="1279525" cy="1905000"/>
          </a:xfrm>
          <a:prstGeom prst="rect">
            <a:avLst/>
          </a:prstGeom>
          <a:noFill/>
        </p:spPr>
      </p:pic>
      <p:sp>
        <p:nvSpPr>
          <p:cNvPr id="9263" name="Text Box 47"/>
          <p:cNvSpPr txBox="1">
            <a:spLocks noChangeArrowheads="1"/>
          </p:cNvSpPr>
          <p:nvPr/>
        </p:nvSpPr>
        <p:spPr bwMode="auto">
          <a:xfrm>
            <a:off x="6096000" y="609600"/>
            <a:ext cx="3352800" cy="7017306"/>
          </a:xfrm>
          <a:prstGeom prst="rect">
            <a:avLst/>
          </a:prstGeom>
          <a:noFill/>
          <a:ln w="9525">
            <a:noFill/>
            <a:miter lim="800000"/>
            <a:headEnd/>
            <a:tailEnd/>
          </a:ln>
          <a:effectLst/>
        </p:spPr>
        <p:txBody>
          <a:bodyPr>
            <a:spAutoFit/>
          </a:bodyPr>
          <a:lstStyle/>
          <a:p>
            <a:pPr algn="l"/>
            <a:r>
              <a:rPr lang="en-US" sz="2400" u="none" dirty="0">
                <a:solidFill>
                  <a:srgbClr val="660066"/>
                </a:solidFill>
              </a:rPr>
              <a:t>Assistant Chair:  </a:t>
            </a:r>
          </a:p>
          <a:p>
            <a:pPr algn="l"/>
            <a:r>
              <a:rPr lang="en-US" sz="2400" i="1" u="none" dirty="0">
                <a:solidFill>
                  <a:srgbClr val="660066"/>
                </a:solidFill>
              </a:rPr>
              <a:t>Irwin Levinstein</a:t>
            </a:r>
          </a:p>
          <a:p>
            <a:pPr algn="l"/>
            <a:endParaRPr lang="en-US" sz="2400" u="none" dirty="0">
              <a:solidFill>
                <a:srgbClr val="660066"/>
              </a:solidFill>
            </a:endParaRPr>
          </a:p>
          <a:p>
            <a:pPr algn="l"/>
            <a:endParaRPr lang="en-US" sz="2400" u="none" dirty="0">
              <a:solidFill>
                <a:srgbClr val="660066"/>
              </a:solidFill>
            </a:endParaRPr>
          </a:p>
          <a:p>
            <a:pPr algn="l"/>
            <a:endParaRPr lang="en-US" sz="1800" u="none" dirty="0">
              <a:solidFill>
                <a:srgbClr val="660066"/>
              </a:solidFill>
            </a:endParaRPr>
          </a:p>
          <a:p>
            <a:pPr algn="l"/>
            <a:endParaRPr lang="en-US" sz="2400" u="none" dirty="0">
              <a:solidFill>
                <a:srgbClr val="660066"/>
              </a:solidFill>
            </a:endParaRPr>
          </a:p>
          <a:p>
            <a:pPr algn="l"/>
            <a:r>
              <a:rPr lang="en-US" sz="2400" u="none" dirty="0">
                <a:solidFill>
                  <a:srgbClr val="660066"/>
                </a:solidFill>
              </a:rPr>
              <a:t>Graduate Program </a:t>
            </a:r>
            <a:r>
              <a:rPr lang="en-US" sz="2400" u="none" dirty="0" smtClean="0">
                <a:solidFill>
                  <a:srgbClr val="660066"/>
                </a:solidFill>
              </a:rPr>
              <a:t>Director: PhD program</a:t>
            </a:r>
            <a:endParaRPr lang="en-US" sz="2400" u="none" dirty="0">
              <a:solidFill>
                <a:srgbClr val="660066"/>
              </a:solidFill>
            </a:endParaRPr>
          </a:p>
          <a:p>
            <a:pPr algn="l"/>
            <a:r>
              <a:rPr lang="en-US" sz="2400" i="1" u="none" dirty="0" smtClean="0">
                <a:solidFill>
                  <a:srgbClr val="660066"/>
                </a:solidFill>
              </a:rPr>
              <a:t>Mohammad Zubair</a:t>
            </a:r>
          </a:p>
          <a:p>
            <a:pPr algn="l"/>
            <a:endParaRPr lang="en-US" sz="2400" i="1" u="none" dirty="0" smtClean="0">
              <a:solidFill>
                <a:srgbClr val="660066"/>
              </a:solidFill>
            </a:endParaRPr>
          </a:p>
          <a:p>
            <a:pPr algn="l"/>
            <a:endParaRPr lang="en-US" sz="2400" i="1" u="none" dirty="0">
              <a:solidFill>
                <a:srgbClr val="660066"/>
              </a:solidFill>
            </a:endParaRPr>
          </a:p>
          <a:p>
            <a:pPr algn="l"/>
            <a:endParaRPr lang="en-US" sz="2400" i="1" u="none" dirty="0">
              <a:solidFill>
                <a:srgbClr val="660066"/>
              </a:solidFill>
            </a:endParaRPr>
          </a:p>
          <a:p>
            <a:pPr algn="l"/>
            <a:r>
              <a:rPr lang="en-US" sz="2400" u="none" dirty="0" smtClean="0">
                <a:solidFill>
                  <a:srgbClr val="660066"/>
                </a:solidFill>
              </a:rPr>
              <a:t>Graduate Program Director: MS program</a:t>
            </a:r>
          </a:p>
          <a:p>
            <a:pPr algn="l"/>
            <a:r>
              <a:rPr lang="en-US" sz="2400" i="1" u="none" dirty="0" smtClean="0">
                <a:solidFill>
                  <a:srgbClr val="660066"/>
                </a:solidFill>
              </a:rPr>
              <a:t>Ravi Mukkamala</a:t>
            </a:r>
            <a:endParaRPr lang="en-US" sz="2400" u="none" dirty="0">
              <a:solidFill>
                <a:srgbClr val="660066"/>
              </a:solidFill>
            </a:endParaRPr>
          </a:p>
          <a:p>
            <a:pPr algn="l"/>
            <a:endParaRPr lang="en-US" sz="2400" u="none" dirty="0">
              <a:solidFill>
                <a:srgbClr val="660066"/>
              </a:solidFill>
            </a:endParaRPr>
          </a:p>
          <a:p>
            <a:pPr algn="l"/>
            <a:endParaRPr lang="en-US" sz="2400" u="none" dirty="0">
              <a:solidFill>
                <a:srgbClr val="660066"/>
              </a:solidFill>
            </a:endParaRPr>
          </a:p>
          <a:p>
            <a:pPr algn="l"/>
            <a:endParaRPr lang="en-US" sz="2400" u="none" dirty="0">
              <a:solidFill>
                <a:srgbClr val="660066"/>
              </a:solidFill>
            </a:endParaRPr>
          </a:p>
          <a:p>
            <a:pPr algn="l"/>
            <a:endParaRPr lang="en-US" sz="2400" u="none" dirty="0">
              <a:solidFill>
                <a:srgbClr val="660066"/>
              </a:solidFill>
            </a:endParaRPr>
          </a:p>
        </p:txBody>
      </p:sp>
      <p:sp>
        <p:nvSpPr>
          <p:cNvPr id="9264" name="Rectangle 48"/>
          <p:cNvSpPr>
            <a:spLocks noChangeArrowheads="1"/>
          </p:cNvSpPr>
          <p:nvPr/>
        </p:nvSpPr>
        <p:spPr bwMode="auto">
          <a:xfrm>
            <a:off x="298450" y="30163"/>
            <a:ext cx="4959350" cy="579437"/>
          </a:xfrm>
          <a:prstGeom prst="rect">
            <a:avLst/>
          </a:prstGeom>
          <a:noFill/>
          <a:ln w="9525">
            <a:noFill/>
            <a:miter lim="800000"/>
            <a:headEnd/>
            <a:tailEnd/>
          </a:ln>
          <a:effectLst/>
        </p:spPr>
        <p:txBody>
          <a:bodyPr wrap="none">
            <a:spAutoFit/>
          </a:bodyPr>
          <a:lstStyle/>
          <a:p>
            <a:r>
              <a:rPr lang="en-US">
                <a:solidFill>
                  <a:srgbClr val="660066"/>
                </a:solidFill>
              </a:rPr>
              <a:t>Departmental Administration</a:t>
            </a:r>
          </a:p>
        </p:txBody>
      </p:sp>
      <p:pic>
        <p:nvPicPr>
          <p:cNvPr id="14" name="Picture 13" descr="untitled.bmp"/>
          <p:cNvPicPr/>
          <p:nvPr/>
        </p:nvPicPr>
        <p:blipFill>
          <a:blip r:embed="rId8" cstate="print"/>
          <a:stretch>
            <a:fillRect/>
          </a:stretch>
        </p:blipFill>
        <p:spPr>
          <a:xfrm>
            <a:off x="4876800" y="4572000"/>
            <a:ext cx="1057275" cy="1476375"/>
          </a:xfrm>
          <a:prstGeom prst="rect">
            <a:avLst/>
          </a:prstGeom>
        </p:spPr>
      </p:pic>
      <p:pic>
        <p:nvPicPr>
          <p:cNvPr id="15" name="Picture 14" descr="C:\Users\maly\AppData\Local\Microsoft\Windows\Temporary Internet Files\Content.Outlook\TFMZWW0Y\zubairUsed.jpg"/>
          <p:cNvPicPr/>
          <p:nvPr/>
        </p:nvPicPr>
        <p:blipFill>
          <a:blip r:embed="rId9" cstate="print"/>
          <a:srcRect/>
          <a:stretch>
            <a:fillRect/>
          </a:stretch>
        </p:blipFill>
        <p:spPr bwMode="auto">
          <a:xfrm>
            <a:off x="4800600" y="2743200"/>
            <a:ext cx="1072832" cy="1663065"/>
          </a:xfrm>
          <a:prstGeom prst="rect">
            <a:avLst/>
          </a:prstGeom>
          <a:noFill/>
          <a:ln w="9525">
            <a:noFill/>
            <a:miter lim="800000"/>
            <a:headEnd/>
            <a:tailEnd/>
          </a:ln>
        </p:spPr>
      </p:pic>
      <p:pic>
        <p:nvPicPr>
          <p:cNvPr id="16" name="Picture 15" descr="http://www.cs.odu.edu/faculty/images/dranjan.png"/>
          <p:cNvPicPr/>
          <p:nvPr/>
        </p:nvPicPr>
        <p:blipFill>
          <a:blip r:embed="rId10" cstate="print"/>
          <a:srcRect/>
          <a:stretch>
            <a:fillRect/>
          </a:stretch>
        </p:blipFill>
        <p:spPr bwMode="auto">
          <a:xfrm>
            <a:off x="304800" y="762000"/>
            <a:ext cx="1414281" cy="1827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400300" y="533400"/>
            <a:ext cx="4259263" cy="1066800"/>
          </a:xfrm>
          <a:prstGeom prst="rect">
            <a:avLst/>
          </a:prstGeom>
          <a:noFill/>
          <a:ln w="9525">
            <a:noFill/>
            <a:miter lim="800000"/>
            <a:headEnd/>
            <a:tailEnd/>
          </a:ln>
          <a:effectLst/>
        </p:spPr>
        <p:txBody>
          <a:bodyPr wrap="none">
            <a:spAutoFit/>
          </a:bodyPr>
          <a:lstStyle/>
          <a:p>
            <a:r>
              <a:rPr lang="en-US" u="none"/>
              <a:t>Enrollment Comparisons</a:t>
            </a:r>
          </a:p>
          <a:p>
            <a:r>
              <a:rPr lang="en-US" u="none"/>
              <a:t>Students/course - Fall</a:t>
            </a:r>
            <a:endParaRPr lang="en-US" sz="2400" u="none"/>
          </a:p>
        </p:txBody>
      </p:sp>
      <p:graphicFrame>
        <p:nvGraphicFramePr>
          <p:cNvPr id="5" name="Chart 4"/>
          <p:cNvGraphicFramePr/>
          <p:nvPr/>
        </p:nvGraphicFramePr>
        <p:xfrm>
          <a:off x="1219200" y="2057400"/>
          <a:ext cx="68580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SCH/Semester Students</a:t>
            </a:r>
          </a:p>
        </p:txBody>
      </p:sp>
      <p:graphicFrame>
        <p:nvGraphicFramePr>
          <p:cNvPr id="8" name="Chart Placeholder 7"/>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772400" cy="1143000"/>
          </a:xfrm>
        </p:spPr>
        <p:txBody>
          <a:bodyPr/>
          <a:lstStyle/>
          <a:p>
            <a:r>
              <a:rPr lang="en-US" dirty="0" smtClean="0"/>
              <a:t>Headcount Majors</a:t>
            </a:r>
            <a:endParaRPr lang="en-US" dirty="0"/>
          </a:p>
        </p:txBody>
      </p:sp>
      <p:graphicFrame>
        <p:nvGraphicFramePr>
          <p:cNvPr id="6" name="Chart Placeholder 5"/>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971800" y="533400"/>
            <a:ext cx="2644775" cy="579438"/>
          </a:xfrm>
          <a:prstGeom prst="rect">
            <a:avLst/>
          </a:prstGeom>
          <a:noFill/>
          <a:ln w="9525">
            <a:noFill/>
            <a:miter lim="800000"/>
            <a:headEnd/>
            <a:tailEnd/>
          </a:ln>
          <a:effectLst/>
        </p:spPr>
        <p:txBody>
          <a:bodyPr wrap="none">
            <a:spAutoFit/>
          </a:bodyPr>
          <a:lstStyle/>
          <a:p>
            <a:r>
              <a:rPr lang="en-US" u="none"/>
              <a:t>GRADUATES</a:t>
            </a:r>
          </a:p>
        </p:txBody>
      </p:sp>
      <p:graphicFrame>
        <p:nvGraphicFramePr>
          <p:cNvPr id="78851" name="Object 3"/>
          <p:cNvGraphicFramePr>
            <a:graphicFrameLocks noChangeAspect="1"/>
          </p:cNvGraphicFramePr>
          <p:nvPr/>
        </p:nvGraphicFramePr>
        <p:xfrm>
          <a:off x="1676400" y="1371600"/>
          <a:ext cx="6097588" cy="4067175"/>
        </p:xfrm>
        <a:graphic>
          <a:graphicData uri="http://schemas.openxmlformats.org/presentationml/2006/ole">
            <p:oleObj spid="_x0000_s78851" name="Chart" r:id="rId4" imgW="6095979" imgH="4076618" progId="MSGraph.Chart.8">
              <p:embed followColorScheme="full"/>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Irwin Levinstein: Intelligent Tutoring</a:t>
            </a:r>
            <a:endParaRPr lang="en-US" dirty="0"/>
          </a:p>
        </p:txBody>
      </p:sp>
      <p:pic>
        <p:nvPicPr>
          <p:cNvPr id="1026" name="Picture 2" descr="Z:\admin\fall10\games\BalloonBust.gif"/>
          <p:cNvPicPr>
            <a:picLocks noChangeAspect="1" noChangeArrowheads="1"/>
          </p:cNvPicPr>
          <p:nvPr/>
        </p:nvPicPr>
        <p:blipFill>
          <a:blip r:embed="rId2" cstate="print"/>
          <a:srcRect/>
          <a:stretch>
            <a:fillRect/>
          </a:stretch>
        </p:blipFill>
        <p:spPr bwMode="auto">
          <a:xfrm>
            <a:off x="4267200" y="2362200"/>
            <a:ext cx="2800350" cy="2088846"/>
          </a:xfrm>
          <a:prstGeom prst="rect">
            <a:avLst/>
          </a:prstGeom>
          <a:noFill/>
        </p:spPr>
      </p:pic>
      <p:pic>
        <p:nvPicPr>
          <p:cNvPr id="1027" name="Picture 3" descr="Z:\admin\fall10\games\CoachedPractice.gif"/>
          <p:cNvPicPr>
            <a:picLocks noChangeAspect="1" noChangeArrowheads="1"/>
          </p:cNvPicPr>
          <p:nvPr/>
        </p:nvPicPr>
        <p:blipFill>
          <a:blip r:embed="rId3" cstate="print"/>
          <a:srcRect/>
          <a:stretch>
            <a:fillRect/>
          </a:stretch>
        </p:blipFill>
        <p:spPr bwMode="auto">
          <a:xfrm>
            <a:off x="457200" y="1219200"/>
            <a:ext cx="2959100" cy="2172825"/>
          </a:xfrm>
          <a:prstGeom prst="rect">
            <a:avLst/>
          </a:prstGeom>
          <a:noFill/>
        </p:spPr>
      </p:pic>
      <p:pic>
        <p:nvPicPr>
          <p:cNvPr id="1029" name="Picture 5" descr="Z:\admin\fall10\games\SELifeline.gif"/>
          <p:cNvPicPr>
            <a:picLocks noChangeAspect="1" noChangeArrowheads="1"/>
          </p:cNvPicPr>
          <p:nvPr/>
        </p:nvPicPr>
        <p:blipFill>
          <a:blip r:embed="rId4" cstate="print"/>
          <a:srcRect/>
          <a:stretch>
            <a:fillRect/>
          </a:stretch>
        </p:blipFill>
        <p:spPr bwMode="auto">
          <a:xfrm>
            <a:off x="5638800" y="1143000"/>
            <a:ext cx="3251547" cy="2362200"/>
          </a:xfrm>
          <a:prstGeom prst="rect">
            <a:avLst/>
          </a:prstGeom>
          <a:noFill/>
        </p:spPr>
      </p:pic>
      <p:pic>
        <p:nvPicPr>
          <p:cNvPr id="1030" name="Picture 6" descr="Z:\admin\fall10\games\DungeonEscape.gif"/>
          <p:cNvPicPr>
            <a:picLocks noChangeAspect="1" noChangeArrowheads="1"/>
          </p:cNvPicPr>
          <p:nvPr/>
        </p:nvPicPr>
        <p:blipFill>
          <a:blip r:embed="rId5" cstate="print"/>
          <a:srcRect/>
          <a:stretch>
            <a:fillRect/>
          </a:stretch>
        </p:blipFill>
        <p:spPr bwMode="auto">
          <a:xfrm>
            <a:off x="4724400" y="4038600"/>
            <a:ext cx="3311525" cy="1743593"/>
          </a:xfrm>
          <a:prstGeom prst="rect">
            <a:avLst/>
          </a:prstGeom>
          <a:noFill/>
        </p:spPr>
      </p:pic>
      <p:pic>
        <p:nvPicPr>
          <p:cNvPr id="1028" name="Picture 4" descr="Z:\admin\fall10\games\MapConquest.gif"/>
          <p:cNvPicPr>
            <a:picLocks noChangeAspect="1" noChangeArrowheads="1"/>
          </p:cNvPicPr>
          <p:nvPr/>
        </p:nvPicPr>
        <p:blipFill>
          <a:blip r:embed="rId6" cstate="print"/>
          <a:srcRect/>
          <a:stretch>
            <a:fillRect/>
          </a:stretch>
        </p:blipFill>
        <p:spPr bwMode="auto">
          <a:xfrm>
            <a:off x="5984248" y="2895600"/>
            <a:ext cx="2818440" cy="2524035"/>
          </a:xfrm>
          <a:prstGeom prst="rect">
            <a:avLst/>
          </a:prstGeom>
          <a:noFill/>
        </p:spPr>
      </p:pic>
      <p:pic>
        <p:nvPicPr>
          <p:cNvPr id="1031" name="Picture 7" descr="rsatpp5"/>
          <p:cNvPicPr>
            <a:picLocks noChangeAspect="1" noChangeArrowheads="1"/>
          </p:cNvPicPr>
          <p:nvPr/>
        </p:nvPicPr>
        <p:blipFill>
          <a:blip r:embed="rId7" cstate="print"/>
          <a:srcRect/>
          <a:stretch>
            <a:fillRect/>
          </a:stretch>
        </p:blipFill>
        <p:spPr bwMode="auto">
          <a:xfrm>
            <a:off x="304800" y="4038600"/>
            <a:ext cx="3073400" cy="2066565"/>
          </a:xfrm>
          <a:prstGeom prst="rect">
            <a:avLst/>
          </a:prstGeom>
          <a:noFill/>
        </p:spPr>
      </p:pic>
      <p:sp>
        <p:nvSpPr>
          <p:cNvPr id="11" name="Rectangle 10"/>
          <p:cNvSpPr/>
          <p:nvPr/>
        </p:nvSpPr>
        <p:spPr>
          <a:xfrm>
            <a:off x="381000" y="3276600"/>
            <a:ext cx="3505200" cy="646331"/>
          </a:xfrm>
          <a:prstGeom prst="rect">
            <a:avLst/>
          </a:prstGeom>
        </p:spPr>
        <p:txBody>
          <a:bodyPr wrap="square">
            <a:spAutoFit/>
          </a:bodyPr>
          <a:lstStyle/>
          <a:p>
            <a:pPr algn="l" eaLnBrk="1" fontAlgn="auto" hangingPunct="1">
              <a:spcBef>
                <a:spcPts val="0"/>
              </a:spcBef>
              <a:spcAft>
                <a:spcPts val="0"/>
              </a:spcAft>
            </a:pPr>
            <a:r>
              <a:rPr lang="en-US" sz="1800" u="none" dirty="0" smtClean="0">
                <a:solidFill>
                  <a:prstClr val="black"/>
                </a:solidFill>
                <a:latin typeface="Calibri"/>
              </a:rPr>
              <a:t>Improving reading by interactive teaching of reading strategies</a:t>
            </a:r>
          </a:p>
        </p:txBody>
      </p:sp>
      <p:sp>
        <p:nvSpPr>
          <p:cNvPr id="12" name="Rectangle 11"/>
          <p:cNvSpPr/>
          <p:nvPr/>
        </p:nvSpPr>
        <p:spPr>
          <a:xfrm>
            <a:off x="304800" y="6096000"/>
            <a:ext cx="3200400" cy="646331"/>
          </a:xfrm>
          <a:prstGeom prst="rect">
            <a:avLst/>
          </a:prstGeom>
        </p:spPr>
        <p:txBody>
          <a:bodyPr wrap="square">
            <a:spAutoFit/>
          </a:bodyPr>
          <a:lstStyle/>
          <a:p>
            <a:pPr algn="l" eaLnBrk="1" fontAlgn="auto" hangingPunct="1">
              <a:spcBef>
                <a:spcPts val="0"/>
              </a:spcBef>
              <a:spcAft>
                <a:spcPts val="0"/>
              </a:spcAft>
            </a:pPr>
            <a:r>
              <a:rPr lang="en-US" sz="1800" u="none" dirty="0" smtClean="0">
                <a:solidFill>
                  <a:prstClr val="black"/>
                </a:solidFill>
                <a:latin typeface="Calibri"/>
              </a:rPr>
              <a:t>Interactive assessment of reading strategies</a:t>
            </a:r>
          </a:p>
        </p:txBody>
      </p:sp>
      <p:sp>
        <p:nvSpPr>
          <p:cNvPr id="13" name="Rectangle 12"/>
          <p:cNvSpPr/>
          <p:nvPr/>
        </p:nvSpPr>
        <p:spPr>
          <a:xfrm>
            <a:off x="5257800" y="5867400"/>
            <a:ext cx="2480038" cy="369332"/>
          </a:xfrm>
          <a:prstGeom prst="rect">
            <a:avLst/>
          </a:prstGeom>
        </p:spPr>
        <p:txBody>
          <a:bodyPr wrap="none">
            <a:spAutoFit/>
          </a:bodyPr>
          <a:lstStyle/>
          <a:p>
            <a:pPr algn="l" eaLnBrk="1" fontAlgn="auto" hangingPunct="1">
              <a:spcBef>
                <a:spcPts val="0"/>
              </a:spcBef>
              <a:spcAft>
                <a:spcPts val="0"/>
              </a:spcAft>
            </a:pPr>
            <a:r>
              <a:rPr lang="en-US" sz="1800" u="none" dirty="0" smtClean="0">
                <a:solidFill>
                  <a:prstClr val="black"/>
                </a:solidFill>
                <a:latin typeface="Calibri"/>
              </a:rPr>
              <a:t>Use of games in tutoring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Line 10"/>
          <p:cNvSpPr>
            <a:spLocks noChangeShapeType="1"/>
          </p:cNvSpPr>
          <p:nvPr/>
        </p:nvSpPr>
        <p:spPr bwMode="auto">
          <a:xfrm>
            <a:off x="381000" y="762000"/>
            <a:ext cx="8382000" cy="0"/>
          </a:xfrm>
          <a:prstGeom prst="line">
            <a:avLst/>
          </a:prstGeom>
          <a:noFill/>
          <a:ln w="76200">
            <a:solidFill>
              <a:srgbClr val="0000FF"/>
            </a:solidFill>
            <a:round/>
            <a:headEnd/>
            <a:tailEnd/>
          </a:ln>
          <a:effectLst/>
        </p:spPr>
        <p:txBody>
          <a:bodyPr wrap="none" anchor="ctr"/>
          <a:lstStyle/>
          <a:p>
            <a:pPr algn="l"/>
            <a:endParaRPr lang="en-US" sz="2400" u="none">
              <a:solidFill>
                <a:srgbClr val="000000"/>
              </a:solidFill>
              <a:latin typeface="Times" pitchFamily="-80" charset="0"/>
            </a:endParaRPr>
          </a:p>
        </p:txBody>
      </p:sp>
      <p:sp>
        <p:nvSpPr>
          <p:cNvPr id="2059" name="Text Box 11"/>
          <p:cNvSpPr txBox="1">
            <a:spLocks noChangeArrowheads="1"/>
          </p:cNvSpPr>
          <p:nvPr/>
        </p:nvSpPr>
        <p:spPr bwMode="auto">
          <a:xfrm>
            <a:off x="2667000" y="2133600"/>
            <a:ext cx="5791200" cy="825500"/>
          </a:xfrm>
          <a:prstGeom prst="rect">
            <a:avLst/>
          </a:prstGeom>
          <a:noFill/>
          <a:ln w="9525">
            <a:noFill/>
            <a:miter lim="800000"/>
            <a:headEnd/>
            <a:tailEnd/>
          </a:ln>
          <a:effectLst/>
        </p:spPr>
        <p:txBody>
          <a:bodyPr>
            <a:spAutoFit/>
          </a:bodyPr>
          <a:lstStyle/>
          <a:p>
            <a:pPr algn="l">
              <a:buFontTx/>
              <a:buChar char="•"/>
            </a:pPr>
            <a:r>
              <a:rPr lang="en-US" sz="1600" u="none">
                <a:solidFill>
                  <a:srgbClr val="000000"/>
                </a:solidFill>
                <a:latin typeface="Helvetica" pitchFamily="-80" charset="0"/>
              </a:rPr>
              <a:t> web science, social media, semantic web</a:t>
            </a:r>
          </a:p>
          <a:p>
            <a:pPr algn="l">
              <a:buFontTx/>
              <a:buChar char="•"/>
            </a:pPr>
            <a:r>
              <a:rPr lang="en-US" sz="1600" u="none">
                <a:solidFill>
                  <a:srgbClr val="000000"/>
                </a:solidFill>
                <a:latin typeface="Helvetica" pitchFamily="-80" charset="0"/>
              </a:rPr>
              <a:t> interoperability, architecture, protocols</a:t>
            </a:r>
          </a:p>
          <a:p>
            <a:pPr algn="l">
              <a:buFontTx/>
              <a:buChar char="•"/>
            </a:pPr>
            <a:r>
              <a:rPr lang="en-US" sz="1600" u="none">
                <a:solidFill>
                  <a:srgbClr val="000000"/>
                </a:solidFill>
                <a:latin typeface="Helvetica" pitchFamily="-80" charset="0"/>
              </a:rPr>
              <a:t> digital libraries, preservation, repositories </a:t>
            </a:r>
          </a:p>
        </p:txBody>
      </p:sp>
      <p:sp>
        <p:nvSpPr>
          <p:cNvPr id="2060" name="Text Box 12"/>
          <p:cNvSpPr txBox="1">
            <a:spLocks noChangeArrowheads="1"/>
          </p:cNvSpPr>
          <p:nvPr/>
        </p:nvSpPr>
        <p:spPr bwMode="auto">
          <a:xfrm>
            <a:off x="2667000" y="3251200"/>
            <a:ext cx="5800725" cy="825500"/>
          </a:xfrm>
          <a:prstGeom prst="rect">
            <a:avLst/>
          </a:prstGeom>
          <a:noFill/>
          <a:ln w="9525">
            <a:noFill/>
            <a:miter lim="800000"/>
            <a:headEnd/>
            <a:tailEnd/>
          </a:ln>
          <a:effectLst/>
        </p:spPr>
        <p:txBody>
          <a:bodyPr wrap="none">
            <a:spAutoFit/>
          </a:bodyPr>
          <a:lstStyle/>
          <a:p>
            <a:pPr algn="l">
              <a:buFontTx/>
              <a:buChar char="•"/>
            </a:pPr>
            <a:r>
              <a:rPr lang="en-US" sz="1600" u="none">
                <a:solidFill>
                  <a:srgbClr val="000000"/>
                </a:solidFill>
                <a:latin typeface="Helvetica" pitchFamily="-80" charset="0"/>
              </a:rPr>
              <a:t> PI or Co-PI on 14 grants, &gt; $6.4M USD since 2001</a:t>
            </a:r>
          </a:p>
          <a:p>
            <a:pPr algn="l">
              <a:buFontTx/>
              <a:buChar char="•"/>
            </a:pPr>
            <a:r>
              <a:rPr lang="en-US" sz="1600" u="none">
                <a:solidFill>
                  <a:srgbClr val="000000"/>
                </a:solidFill>
                <a:latin typeface="Helvetica" pitchFamily="-80" charset="0"/>
              </a:rPr>
              <a:t> NASA, NSF, Library of Congress, Andrew Mellon Foundation</a:t>
            </a:r>
          </a:p>
          <a:p>
            <a:pPr algn="l">
              <a:buFontTx/>
              <a:buChar char="•"/>
            </a:pPr>
            <a:r>
              <a:rPr lang="en-US" sz="1600" u="none">
                <a:solidFill>
                  <a:srgbClr val="000000"/>
                </a:solidFill>
                <a:latin typeface="Helvetica" pitchFamily="-80" charset="0"/>
              </a:rPr>
              <a:t> NSF Career Award 2007-2011</a:t>
            </a:r>
          </a:p>
        </p:txBody>
      </p:sp>
      <p:sp>
        <p:nvSpPr>
          <p:cNvPr id="2062" name="Text Box 14"/>
          <p:cNvSpPr txBox="1">
            <a:spLocks noChangeArrowheads="1"/>
          </p:cNvSpPr>
          <p:nvPr/>
        </p:nvSpPr>
        <p:spPr bwMode="auto">
          <a:xfrm>
            <a:off x="382588" y="4267200"/>
            <a:ext cx="1725612" cy="822325"/>
          </a:xfrm>
          <a:prstGeom prst="rect">
            <a:avLst/>
          </a:prstGeom>
          <a:noFill/>
          <a:ln w="9525">
            <a:noFill/>
            <a:miter lim="800000"/>
            <a:headEnd/>
            <a:tailEnd/>
          </a:ln>
          <a:effectLst/>
        </p:spPr>
        <p:txBody>
          <a:bodyPr wrap="none">
            <a:spAutoFit/>
          </a:bodyPr>
          <a:lstStyle/>
          <a:p>
            <a:pPr algn="r"/>
            <a:r>
              <a:rPr lang="en-US" sz="2400" u="none">
                <a:solidFill>
                  <a:srgbClr val="000000"/>
                </a:solidFill>
                <a:latin typeface="Helvetica" pitchFamily="-80" charset="0"/>
              </a:rPr>
              <a:t>current phd</a:t>
            </a:r>
          </a:p>
          <a:p>
            <a:pPr algn="r"/>
            <a:r>
              <a:rPr lang="en-US" sz="2400" u="none">
                <a:solidFill>
                  <a:srgbClr val="000000"/>
                </a:solidFill>
                <a:latin typeface="Helvetica" pitchFamily="-80" charset="0"/>
              </a:rPr>
              <a:t>students:</a:t>
            </a:r>
          </a:p>
        </p:txBody>
      </p:sp>
      <p:sp>
        <p:nvSpPr>
          <p:cNvPr id="2067" name="Rectangle 19"/>
          <p:cNvSpPr>
            <a:spLocks noChangeArrowheads="1"/>
          </p:cNvSpPr>
          <p:nvPr/>
        </p:nvSpPr>
        <p:spPr bwMode="auto">
          <a:xfrm>
            <a:off x="762000" y="2286000"/>
            <a:ext cx="1539875" cy="457200"/>
          </a:xfrm>
          <a:prstGeom prst="rect">
            <a:avLst/>
          </a:prstGeom>
          <a:noFill/>
          <a:ln w="9525">
            <a:noFill/>
            <a:miter lim="800000"/>
            <a:headEnd/>
            <a:tailEnd/>
          </a:ln>
          <a:effectLst/>
        </p:spPr>
        <p:txBody>
          <a:bodyPr wrap="none">
            <a:spAutoFit/>
          </a:bodyPr>
          <a:lstStyle/>
          <a:p>
            <a:pPr algn="l"/>
            <a:r>
              <a:rPr lang="en-US" sz="2400" u="none">
                <a:solidFill>
                  <a:srgbClr val="000000"/>
                </a:solidFill>
                <a:latin typeface="Helvetica" pitchFamily="-80" charset="0"/>
              </a:rPr>
              <a:t>research: </a:t>
            </a:r>
          </a:p>
        </p:txBody>
      </p:sp>
      <p:sp>
        <p:nvSpPr>
          <p:cNvPr id="2068" name="Rectangle 20"/>
          <p:cNvSpPr>
            <a:spLocks noChangeArrowheads="1"/>
          </p:cNvSpPr>
          <p:nvPr/>
        </p:nvSpPr>
        <p:spPr bwMode="auto">
          <a:xfrm>
            <a:off x="914400" y="3352800"/>
            <a:ext cx="1268413" cy="457200"/>
          </a:xfrm>
          <a:prstGeom prst="rect">
            <a:avLst/>
          </a:prstGeom>
          <a:noFill/>
          <a:ln w="9525">
            <a:noFill/>
            <a:miter lim="800000"/>
            <a:headEnd/>
            <a:tailEnd/>
          </a:ln>
          <a:effectLst/>
        </p:spPr>
        <p:txBody>
          <a:bodyPr wrap="none">
            <a:spAutoFit/>
          </a:bodyPr>
          <a:lstStyle/>
          <a:p>
            <a:pPr algn="l"/>
            <a:r>
              <a:rPr lang="en-US" sz="2400" u="none">
                <a:solidFill>
                  <a:srgbClr val="000000"/>
                </a:solidFill>
                <a:latin typeface="Helvetica" pitchFamily="-80" charset="0"/>
              </a:rPr>
              <a:t>funding:</a:t>
            </a:r>
          </a:p>
        </p:txBody>
      </p:sp>
      <p:sp>
        <p:nvSpPr>
          <p:cNvPr id="2071" name="Line 23"/>
          <p:cNvSpPr>
            <a:spLocks noChangeShapeType="1"/>
          </p:cNvSpPr>
          <p:nvPr/>
        </p:nvSpPr>
        <p:spPr bwMode="auto">
          <a:xfrm flipH="1">
            <a:off x="2438400" y="1981200"/>
            <a:ext cx="0" cy="4267200"/>
          </a:xfrm>
          <a:prstGeom prst="line">
            <a:avLst/>
          </a:prstGeom>
          <a:noFill/>
          <a:ln w="76200">
            <a:solidFill>
              <a:srgbClr val="0000FF"/>
            </a:solidFill>
            <a:round/>
            <a:headEnd/>
            <a:tailEnd/>
          </a:ln>
          <a:effectLst/>
        </p:spPr>
        <p:txBody>
          <a:bodyPr wrap="none" anchor="ctr"/>
          <a:lstStyle/>
          <a:p>
            <a:pPr algn="l"/>
            <a:endParaRPr lang="en-US" sz="2400" u="none">
              <a:solidFill>
                <a:srgbClr val="000000"/>
              </a:solidFill>
              <a:latin typeface="Times" pitchFamily="-80" charset="0"/>
            </a:endParaRPr>
          </a:p>
        </p:txBody>
      </p:sp>
      <p:sp>
        <p:nvSpPr>
          <p:cNvPr id="2075" name="Text Box 27"/>
          <p:cNvSpPr txBox="1">
            <a:spLocks noChangeArrowheads="1"/>
          </p:cNvSpPr>
          <p:nvPr/>
        </p:nvSpPr>
        <p:spPr bwMode="auto">
          <a:xfrm>
            <a:off x="2667000" y="5410200"/>
            <a:ext cx="5688013" cy="825500"/>
          </a:xfrm>
          <a:prstGeom prst="rect">
            <a:avLst/>
          </a:prstGeom>
          <a:noFill/>
          <a:ln w="9525">
            <a:noFill/>
            <a:miter lim="800000"/>
            <a:headEnd/>
            <a:tailEnd/>
          </a:ln>
          <a:effectLst/>
        </p:spPr>
        <p:txBody>
          <a:bodyPr wrap="none">
            <a:spAutoFit/>
          </a:bodyPr>
          <a:lstStyle/>
          <a:p>
            <a:pPr algn="l">
              <a:buFontTx/>
              <a:buChar char="•"/>
            </a:pPr>
            <a:r>
              <a:rPr lang="en-US" sz="1600" u="none">
                <a:solidFill>
                  <a:srgbClr val="000000"/>
                </a:solidFill>
                <a:latin typeface="Helvetica" pitchFamily="-80" charset="0"/>
              </a:rPr>
              <a:t> publish in top conferences and travel to present your results</a:t>
            </a:r>
          </a:p>
          <a:p>
            <a:pPr algn="l">
              <a:buFontTx/>
              <a:buChar char="•"/>
            </a:pPr>
            <a:r>
              <a:rPr lang="en-US" sz="1600" u="none">
                <a:solidFill>
                  <a:srgbClr val="000000"/>
                </a:solidFill>
                <a:latin typeface="Helvetica" pitchFamily="-80" charset="0"/>
              </a:rPr>
              <a:t> collaborate with world renowned WS&amp;DL researchers</a:t>
            </a:r>
          </a:p>
          <a:p>
            <a:pPr algn="l">
              <a:buFontTx/>
              <a:buChar char="•"/>
            </a:pPr>
            <a:r>
              <a:rPr lang="en-US" sz="1600" u="none">
                <a:solidFill>
                  <a:srgbClr val="000000"/>
                </a:solidFill>
                <a:latin typeface="Helvetica" pitchFamily="-80" charset="0"/>
              </a:rPr>
              <a:t> find quality academic &amp; research positions after graduation</a:t>
            </a:r>
          </a:p>
        </p:txBody>
      </p:sp>
      <p:sp>
        <p:nvSpPr>
          <p:cNvPr id="2078" name="Line 30"/>
          <p:cNvSpPr>
            <a:spLocks noChangeShapeType="1"/>
          </p:cNvSpPr>
          <p:nvPr/>
        </p:nvSpPr>
        <p:spPr bwMode="auto">
          <a:xfrm>
            <a:off x="381000" y="1143000"/>
            <a:ext cx="8382000" cy="0"/>
          </a:xfrm>
          <a:prstGeom prst="line">
            <a:avLst/>
          </a:prstGeom>
          <a:noFill/>
          <a:ln w="76200">
            <a:solidFill>
              <a:srgbClr val="0000FF"/>
            </a:solidFill>
            <a:round/>
            <a:headEnd/>
            <a:tailEnd/>
          </a:ln>
          <a:effectLst/>
        </p:spPr>
        <p:txBody>
          <a:bodyPr wrap="none" anchor="ctr"/>
          <a:lstStyle/>
          <a:p>
            <a:pPr algn="l"/>
            <a:endParaRPr lang="en-US" sz="2400" u="none">
              <a:solidFill>
                <a:srgbClr val="000000"/>
              </a:solidFill>
              <a:latin typeface="Times" pitchFamily="-80" charset="0"/>
            </a:endParaRPr>
          </a:p>
        </p:txBody>
      </p:sp>
      <p:sp>
        <p:nvSpPr>
          <p:cNvPr id="2079" name="Line 31"/>
          <p:cNvSpPr>
            <a:spLocks noChangeShapeType="1"/>
          </p:cNvSpPr>
          <p:nvPr/>
        </p:nvSpPr>
        <p:spPr bwMode="auto">
          <a:xfrm>
            <a:off x="381000" y="1524000"/>
            <a:ext cx="8382000" cy="0"/>
          </a:xfrm>
          <a:prstGeom prst="line">
            <a:avLst/>
          </a:prstGeom>
          <a:noFill/>
          <a:ln w="76200">
            <a:solidFill>
              <a:srgbClr val="0000FF"/>
            </a:solidFill>
            <a:round/>
            <a:headEnd/>
            <a:tailEnd/>
          </a:ln>
          <a:effectLst/>
        </p:spPr>
        <p:txBody>
          <a:bodyPr wrap="none" anchor="ctr"/>
          <a:lstStyle/>
          <a:p>
            <a:pPr algn="l"/>
            <a:endParaRPr lang="en-US" sz="2400" u="none">
              <a:solidFill>
                <a:srgbClr val="000000"/>
              </a:solidFill>
              <a:latin typeface="Times" pitchFamily="-80" charset="0"/>
            </a:endParaRPr>
          </a:p>
        </p:txBody>
      </p:sp>
      <p:sp>
        <p:nvSpPr>
          <p:cNvPr id="2081" name="Text Box 33"/>
          <p:cNvSpPr txBox="1">
            <a:spLocks noChangeArrowheads="1"/>
          </p:cNvSpPr>
          <p:nvPr/>
        </p:nvSpPr>
        <p:spPr bwMode="auto">
          <a:xfrm>
            <a:off x="1982788" y="1295400"/>
            <a:ext cx="1370012" cy="457200"/>
          </a:xfrm>
          <a:prstGeom prst="rect">
            <a:avLst/>
          </a:prstGeom>
          <a:solidFill>
            <a:schemeClr val="bg1"/>
          </a:solidFill>
          <a:ln w="9525">
            <a:noFill/>
            <a:miter lim="800000"/>
            <a:headEnd/>
            <a:tailEnd/>
          </a:ln>
          <a:effectLst/>
        </p:spPr>
        <p:txBody>
          <a:bodyPr wrap="none">
            <a:spAutoFit/>
          </a:bodyPr>
          <a:lstStyle/>
          <a:p>
            <a:pPr algn="l"/>
            <a:r>
              <a:rPr lang="en-US" sz="2400" u="none">
                <a:solidFill>
                  <a:srgbClr val="000000"/>
                </a:solidFill>
                <a:latin typeface="Helvetica" pitchFamily="-80" charset="0"/>
              </a:rPr>
              <a:t>research</a:t>
            </a:r>
          </a:p>
        </p:txBody>
      </p:sp>
      <p:sp>
        <p:nvSpPr>
          <p:cNvPr id="2077" name="Rectangle 29"/>
          <p:cNvSpPr>
            <a:spLocks noChangeArrowheads="1"/>
          </p:cNvSpPr>
          <p:nvPr/>
        </p:nvSpPr>
        <p:spPr bwMode="auto">
          <a:xfrm>
            <a:off x="1143000" y="914400"/>
            <a:ext cx="1895475" cy="457200"/>
          </a:xfrm>
          <a:prstGeom prst="rect">
            <a:avLst/>
          </a:prstGeom>
          <a:solidFill>
            <a:schemeClr val="bg1"/>
          </a:solidFill>
          <a:ln w="9525">
            <a:noFill/>
            <a:miter lim="800000"/>
            <a:headEnd/>
            <a:tailEnd/>
          </a:ln>
          <a:effectLst/>
        </p:spPr>
        <p:txBody>
          <a:bodyPr wrap="none">
            <a:spAutoFit/>
          </a:bodyPr>
          <a:lstStyle/>
          <a:p>
            <a:pPr algn="l"/>
            <a:r>
              <a:rPr lang="en-US" sz="2400" u="none">
                <a:solidFill>
                  <a:srgbClr val="000000"/>
                </a:solidFill>
                <a:latin typeface="Helvetica" pitchFamily="-80" charset="0"/>
              </a:rPr>
              <a:t>digital library</a:t>
            </a:r>
          </a:p>
        </p:txBody>
      </p:sp>
      <p:sp>
        <p:nvSpPr>
          <p:cNvPr id="2070" name="Rectangle 22"/>
          <p:cNvSpPr>
            <a:spLocks noChangeArrowheads="1"/>
          </p:cNvSpPr>
          <p:nvPr/>
        </p:nvSpPr>
        <p:spPr bwMode="auto">
          <a:xfrm>
            <a:off x="758825" y="533400"/>
            <a:ext cx="2149475" cy="457200"/>
          </a:xfrm>
          <a:prstGeom prst="rect">
            <a:avLst/>
          </a:prstGeom>
          <a:solidFill>
            <a:schemeClr val="bg1"/>
          </a:solidFill>
          <a:ln w="9525">
            <a:noFill/>
            <a:miter lim="800000"/>
            <a:headEnd/>
            <a:tailEnd/>
          </a:ln>
          <a:effectLst/>
        </p:spPr>
        <p:txBody>
          <a:bodyPr wrap="none">
            <a:spAutoFit/>
          </a:bodyPr>
          <a:lstStyle/>
          <a:p>
            <a:pPr algn="r"/>
            <a:r>
              <a:rPr lang="en-US" sz="2400" u="none">
                <a:solidFill>
                  <a:srgbClr val="000000"/>
                </a:solidFill>
                <a:latin typeface="Helvetica" pitchFamily="-80" charset="0"/>
              </a:rPr>
              <a:t>web science &amp;</a:t>
            </a:r>
          </a:p>
        </p:txBody>
      </p:sp>
      <p:sp>
        <p:nvSpPr>
          <p:cNvPr id="2083" name="Text Box 35"/>
          <p:cNvSpPr txBox="1">
            <a:spLocks noChangeArrowheads="1"/>
          </p:cNvSpPr>
          <p:nvPr/>
        </p:nvSpPr>
        <p:spPr bwMode="auto">
          <a:xfrm>
            <a:off x="5565775" y="762000"/>
            <a:ext cx="1855788" cy="336550"/>
          </a:xfrm>
          <a:prstGeom prst="rect">
            <a:avLst/>
          </a:prstGeom>
          <a:noFill/>
          <a:ln w="9525">
            <a:noFill/>
            <a:miter lim="800000"/>
            <a:headEnd/>
            <a:tailEnd/>
          </a:ln>
          <a:effectLst/>
        </p:spPr>
        <p:txBody>
          <a:bodyPr wrap="none">
            <a:spAutoFit/>
          </a:bodyPr>
          <a:lstStyle/>
          <a:p>
            <a:pPr algn="r"/>
            <a:r>
              <a:rPr lang="en-US" sz="1600" u="none">
                <a:solidFill>
                  <a:srgbClr val="000000"/>
                </a:solidFill>
                <a:latin typeface="Helvetica" pitchFamily="-80" charset="0"/>
              </a:rPr>
              <a:t>Michael L. Nelson </a:t>
            </a:r>
            <a:endParaRPr lang="en-US" sz="2400" u="none">
              <a:solidFill>
                <a:srgbClr val="000000"/>
              </a:solidFill>
              <a:latin typeface="Times" pitchFamily="-80" charset="0"/>
            </a:endParaRPr>
          </a:p>
        </p:txBody>
      </p:sp>
      <p:sp>
        <p:nvSpPr>
          <p:cNvPr id="2084" name="Text Box 36"/>
          <p:cNvSpPr txBox="1">
            <a:spLocks noChangeArrowheads="1"/>
          </p:cNvSpPr>
          <p:nvPr/>
        </p:nvSpPr>
        <p:spPr bwMode="auto">
          <a:xfrm>
            <a:off x="5105400" y="1143000"/>
            <a:ext cx="2233613" cy="336550"/>
          </a:xfrm>
          <a:prstGeom prst="rect">
            <a:avLst/>
          </a:prstGeom>
          <a:noFill/>
          <a:ln w="9525">
            <a:noFill/>
            <a:miter lim="800000"/>
            <a:headEnd/>
            <a:tailEnd/>
          </a:ln>
          <a:effectLst/>
        </p:spPr>
        <p:txBody>
          <a:bodyPr wrap="none">
            <a:spAutoFit/>
          </a:bodyPr>
          <a:lstStyle/>
          <a:p>
            <a:pPr algn="r"/>
            <a:r>
              <a:rPr lang="en-US" sz="1600" u="none">
                <a:solidFill>
                  <a:srgbClr val="000000"/>
                </a:solidFill>
                <a:latin typeface="Helvetica" pitchFamily="-80" charset="0"/>
              </a:rPr>
              <a:t>www.cs.odu.edu/~mln/</a:t>
            </a:r>
            <a:endParaRPr lang="en-US" sz="2400" u="none">
              <a:solidFill>
                <a:srgbClr val="000000"/>
              </a:solidFill>
              <a:latin typeface="Times" pitchFamily="-80" charset="0"/>
            </a:endParaRPr>
          </a:p>
        </p:txBody>
      </p:sp>
      <p:pic>
        <p:nvPicPr>
          <p:cNvPr id="2085" name="Picture 37"/>
          <p:cNvPicPr>
            <a:picLocks noChangeAspect="1" noChangeArrowheads="1"/>
          </p:cNvPicPr>
          <p:nvPr/>
        </p:nvPicPr>
        <p:blipFill>
          <a:blip r:embed="rId2" cstate="print"/>
          <a:srcRect/>
          <a:stretch>
            <a:fillRect/>
          </a:stretch>
        </p:blipFill>
        <p:spPr bwMode="auto">
          <a:xfrm>
            <a:off x="7467600" y="533400"/>
            <a:ext cx="831850" cy="1238250"/>
          </a:xfrm>
          <a:prstGeom prst="rect">
            <a:avLst/>
          </a:prstGeom>
          <a:noFill/>
        </p:spPr>
      </p:pic>
      <p:sp>
        <p:nvSpPr>
          <p:cNvPr id="2086" name="Text Box 38"/>
          <p:cNvSpPr txBox="1">
            <a:spLocks noChangeArrowheads="1"/>
          </p:cNvSpPr>
          <p:nvPr/>
        </p:nvSpPr>
        <p:spPr bwMode="auto">
          <a:xfrm>
            <a:off x="538163" y="5359400"/>
            <a:ext cx="1557337" cy="822325"/>
          </a:xfrm>
          <a:prstGeom prst="rect">
            <a:avLst/>
          </a:prstGeom>
          <a:noFill/>
          <a:ln w="9525">
            <a:noFill/>
            <a:miter lim="800000"/>
            <a:headEnd/>
            <a:tailEnd/>
          </a:ln>
          <a:effectLst/>
        </p:spPr>
        <p:txBody>
          <a:bodyPr wrap="none">
            <a:spAutoFit/>
          </a:bodyPr>
          <a:lstStyle/>
          <a:p>
            <a:pPr algn="r"/>
            <a:r>
              <a:rPr lang="en-US" sz="2400" u="none">
                <a:solidFill>
                  <a:srgbClr val="000000"/>
                </a:solidFill>
                <a:latin typeface="Helvetica" pitchFamily="-80" charset="0"/>
              </a:rPr>
              <a:t>future phd</a:t>
            </a:r>
          </a:p>
          <a:p>
            <a:pPr algn="r"/>
            <a:r>
              <a:rPr lang="en-US" sz="2400" u="none">
                <a:solidFill>
                  <a:srgbClr val="000000"/>
                </a:solidFill>
                <a:latin typeface="Helvetica" pitchFamily="-80" charset="0"/>
              </a:rPr>
              <a:t>students:</a:t>
            </a:r>
          </a:p>
        </p:txBody>
      </p:sp>
      <p:sp>
        <p:nvSpPr>
          <p:cNvPr id="2087" name="Text Box 39"/>
          <p:cNvSpPr txBox="1">
            <a:spLocks noChangeArrowheads="1"/>
          </p:cNvSpPr>
          <p:nvPr/>
        </p:nvSpPr>
        <p:spPr bwMode="auto">
          <a:xfrm>
            <a:off x="2667000" y="4343400"/>
            <a:ext cx="6116638" cy="825500"/>
          </a:xfrm>
          <a:prstGeom prst="rect">
            <a:avLst/>
          </a:prstGeom>
          <a:noFill/>
          <a:ln w="9525">
            <a:noFill/>
            <a:miter lim="800000"/>
            <a:headEnd/>
            <a:tailEnd/>
          </a:ln>
          <a:effectLst/>
        </p:spPr>
        <p:txBody>
          <a:bodyPr wrap="none">
            <a:spAutoFit/>
          </a:bodyPr>
          <a:lstStyle/>
          <a:p>
            <a:pPr algn="l">
              <a:buFontTx/>
              <a:buChar char="•"/>
            </a:pPr>
            <a:r>
              <a:rPr lang="en-US" sz="1600" u="none">
                <a:solidFill>
                  <a:srgbClr val="000000"/>
                </a:solidFill>
                <a:latin typeface="Helvetica" pitchFamily="-80" charset="0"/>
              </a:rPr>
              <a:t> 2 graduated; employed at Harding University &amp; Emory University</a:t>
            </a:r>
          </a:p>
          <a:p>
            <a:pPr algn="l">
              <a:buFontTx/>
              <a:buChar char="•"/>
            </a:pPr>
            <a:r>
              <a:rPr lang="en-US" sz="1600" u="none">
                <a:solidFill>
                  <a:srgbClr val="000000"/>
                </a:solidFill>
                <a:latin typeface="Helvetica" pitchFamily="-80" charset="0"/>
              </a:rPr>
              <a:t> 7 current students in various stages</a:t>
            </a:r>
          </a:p>
          <a:p>
            <a:pPr algn="l">
              <a:buFontTx/>
              <a:buChar char="•"/>
            </a:pPr>
            <a:r>
              <a:rPr lang="en-US" sz="1600" u="none">
                <a:solidFill>
                  <a:srgbClr val="000000"/>
                </a:solidFill>
                <a:latin typeface="Helvetica" pitchFamily="-80" charset="0"/>
              </a:rPr>
              <a:t> research activity: ws-dl.blogspot.com</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2506</TotalTime>
  <Words>860</Words>
  <Application>Microsoft Office PowerPoint</Application>
  <PresentationFormat>On-screen Show (4:3)</PresentationFormat>
  <Paragraphs>179</Paragraphs>
  <Slides>20</Slides>
  <Notes>9</Notes>
  <HiddenSlides>0</HiddenSlides>
  <MMClips>0</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20</vt:i4>
      </vt:variant>
    </vt:vector>
  </HeadingPairs>
  <TitlesOfParts>
    <vt:vector size="34" baseType="lpstr">
      <vt:lpstr>Blank Presentation</vt:lpstr>
      <vt:lpstr>Office Theme</vt:lpstr>
      <vt:lpstr>1_Office Theme</vt:lpstr>
      <vt:lpstr>1_Blank Presentation</vt:lpstr>
      <vt:lpstr>2_Office Theme</vt:lpstr>
      <vt:lpstr>3_Office Theme</vt:lpstr>
      <vt:lpstr>4_Office Theme</vt:lpstr>
      <vt:lpstr>2_Blank Presentation</vt:lpstr>
      <vt:lpstr>4_Blank Presentation</vt:lpstr>
      <vt:lpstr>5_Office Theme</vt:lpstr>
      <vt:lpstr>3_Blank Presentation</vt:lpstr>
      <vt:lpstr>5_Blank Presentation</vt:lpstr>
      <vt:lpstr>SPW 4.0 Notebook</vt:lpstr>
      <vt:lpstr>Chart</vt:lpstr>
      <vt:lpstr>Slide 1</vt:lpstr>
      <vt:lpstr>Slide 2</vt:lpstr>
      <vt:lpstr>Slide 3</vt:lpstr>
      <vt:lpstr>Slide 4</vt:lpstr>
      <vt:lpstr>SCH/Semester Students</vt:lpstr>
      <vt:lpstr>Headcount Majors</vt:lpstr>
      <vt:lpstr>Slide 7</vt:lpstr>
      <vt:lpstr>Irwin Levinstein: Intelligent Tutoring</vt:lpstr>
      <vt:lpstr>Slide 9</vt:lpstr>
      <vt:lpstr>Slide 10</vt:lpstr>
      <vt:lpstr>Slide 11</vt:lpstr>
      <vt:lpstr>High-End Computing: Nikos  Chrisochoides </vt:lpstr>
      <vt:lpstr>First ever clinical study using volume tracking at BWH, Harvard Medical School and CRTC: Nikos Chrisochoides N Nikos Chrisochoides</vt:lpstr>
      <vt:lpstr>Parallel Mesh Generation: Nikos Chrisochoides</vt:lpstr>
      <vt:lpstr>Shuiwang Ji, Assistant Professor Computational Biology, Machine Learning,  Data Mining, Computer Vision  http://www.cs.odu.edu/~sji/</vt:lpstr>
      <vt:lpstr>Computational Biology Yaohang Li http://www.cs.odu.edu/~yaohang </vt:lpstr>
      <vt:lpstr>Vehicular Networking</vt:lpstr>
      <vt:lpstr>Ravi Mukkamala, Professor Security, Privacy, Data Mining, and Cloud Computing http://www.cs.odu.edu/~mukka/</vt:lpstr>
      <vt:lpstr>Slide 19</vt:lpstr>
      <vt:lpstr>Sensor networks</vt:lpstr>
    </vt:vector>
  </TitlesOfParts>
  <Company>Old Dominion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agordon</dc:creator>
  <cp:lastModifiedBy>maly</cp:lastModifiedBy>
  <cp:revision>85</cp:revision>
  <cp:lastPrinted>2000-11-16T21:16:15Z</cp:lastPrinted>
  <dcterms:created xsi:type="dcterms:W3CDTF">2000-10-06T18:48:10Z</dcterms:created>
  <dcterms:modified xsi:type="dcterms:W3CDTF">2010-10-26T17:07:35Z</dcterms:modified>
</cp:coreProperties>
</file>