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sldIdLst>
    <p:sldId id="256" r:id="rId5"/>
    <p:sldId id="258" r:id="rId6"/>
    <p:sldId id="259" r:id="rId7"/>
    <p:sldId id="260"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92" d="100"/>
          <a:sy n="92" d="100"/>
        </p:scale>
        <p:origin x="16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2/18/2021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00124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21845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2/18/2021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4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21051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2/18/2021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526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913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904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75801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2/18/2021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10489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2/18/2021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77791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2/18/2021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02712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2/18/2021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336229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3" r:id="rId7"/>
    <p:sldLayoutId id="2147483664" r:id="rId8"/>
    <p:sldLayoutId id="2147483665" r:id="rId9"/>
    <p:sldLayoutId id="2147483666" r:id="rId10"/>
    <p:sldLayoutId id="2147483668"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leadatanylevel.com/when" TargetMode="External"/><Relationship Id="rId2" Type="http://schemas.openxmlformats.org/officeDocument/2006/relationships/hyperlink" Target="https://tomprof.stanford.ed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picture containing colorful, knot, kite&#10;&#10;Description automatically generated">
            <a:extLst>
              <a:ext uri="{FF2B5EF4-FFF2-40B4-BE49-F238E27FC236}">
                <a16:creationId xmlns:a16="http://schemas.microsoft.com/office/drawing/2014/main" id="{D20388F0-1D02-4404-8808-0F49A542A01A}"/>
              </a:ext>
            </a:extLst>
          </p:cNvPr>
          <p:cNvPicPr>
            <a:picLocks noChangeAspect="1"/>
          </p:cNvPicPr>
          <p:nvPr/>
        </p:nvPicPr>
        <p:blipFill rotWithShape="1">
          <a:blip r:embed="rId2"/>
          <a:srcRect t="6854" b="8876"/>
          <a:stretch/>
        </p:blipFill>
        <p:spPr>
          <a:xfrm>
            <a:off x="-228580" y="-192507"/>
            <a:ext cx="12191980" cy="6858002"/>
          </a:xfrm>
          <a:prstGeom prst="rect">
            <a:avLst/>
          </a:prstGeom>
        </p:spPr>
      </p:pic>
      <p:sp>
        <p:nvSpPr>
          <p:cNvPr id="18" name="Rectangle 17">
            <a:extLst>
              <a:ext uri="{FF2B5EF4-FFF2-40B4-BE49-F238E27FC236}">
                <a16:creationId xmlns:a16="http://schemas.microsoft.com/office/drawing/2014/main" id="{11C4FED8-D85F-4B52-875F-AB6873B50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361" y="0"/>
            <a:ext cx="8168639" cy="6858000"/>
          </a:xfrm>
          <a:prstGeom prst="rect">
            <a:avLst/>
          </a:prstGeom>
          <a:gradFill>
            <a:gsLst>
              <a:gs pos="58000">
                <a:schemeClr val="tx1">
                  <a:alpha val="55000"/>
                </a:schemeClr>
              </a:gs>
              <a:gs pos="33000">
                <a:schemeClr val="tx1">
                  <a:alpha val="40000"/>
                </a:schemeClr>
              </a:gs>
              <a:gs pos="3000">
                <a:schemeClr val="tx1">
                  <a:alpha val="0"/>
                </a:schemeClr>
              </a:gs>
              <a:gs pos="100000">
                <a:schemeClr val="tx1">
                  <a:alpha val="5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DAF22F-66CD-420E-9051-FF6594001D9A}"/>
              </a:ext>
            </a:extLst>
          </p:cNvPr>
          <p:cNvSpPr>
            <a:spLocks noGrp="1"/>
          </p:cNvSpPr>
          <p:nvPr>
            <p:ph type="ctrTitle"/>
          </p:nvPr>
        </p:nvSpPr>
        <p:spPr>
          <a:xfrm>
            <a:off x="5329237" y="863600"/>
            <a:ext cx="6007100" cy="3366494"/>
          </a:xfrm>
        </p:spPr>
        <p:txBody>
          <a:bodyPr anchor="b">
            <a:normAutofit/>
          </a:bodyPr>
          <a:lstStyle/>
          <a:p>
            <a:pPr>
              <a:lnSpc>
                <a:spcPct val="115000"/>
              </a:lnSpc>
            </a:pPr>
            <a:r>
              <a:rPr lang="en-US" sz="4700" dirty="0">
                <a:solidFill>
                  <a:schemeClr val="bg1"/>
                </a:solidFill>
              </a:rPr>
              <a:t>Recruiting &amp; Retaining Diverse Faculty</a:t>
            </a:r>
          </a:p>
        </p:txBody>
      </p:sp>
      <p:sp>
        <p:nvSpPr>
          <p:cNvPr id="3" name="Subtitle 2">
            <a:extLst>
              <a:ext uri="{FF2B5EF4-FFF2-40B4-BE49-F238E27FC236}">
                <a16:creationId xmlns:a16="http://schemas.microsoft.com/office/drawing/2014/main" id="{72D5A666-71FB-4094-8431-F3AB97070E63}"/>
              </a:ext>
            </a:extLst>
          </p:cNvPr>
          <p:cNvSpPr>
            <a:spLocks noGrp="1"/>
          </p:cNvSpPr>
          <p:nvPr>
            <p:ph type="subTitle" idx="1"/>
          </p:nvPr>
        </p:nvSpPr>
        <p:spPr>
          <a:xfrm>
            <a:off x="5229726" y="4116049"/>
            <a:ext cx="6733674" cy="2340898"/>
          </a:xfrm>
        </p:spPr>
        <p:txBody>
          <a:bodyPr anchor="t">
            <a:noAutofit/>
          </a:bodyPr>
          <a:lstStyle/>
          <a:p>
            <a:pPr algn="ctr">
              <a:lnSpc>
                <a:spcPct val="140000"/>
              </a:lnSpc>
              <a:spcBef>
                <a:spcPts val="0"/>
              </a:spcBef>
            </a:pPr>
            <a:r>
              <a:rPr lang="en-US" sz="1800" i="1" dirty="0">
                <a:solidFill>
                  <a:schemeClr val="tx1"/>
                </a:solidFill>
              </a:rPr>
              <a:t>COS Workshop</a:t>
            </a:r>
          </a:p>
          <a:p>
            <a:pPr algn="ctr">
              <a:lnSpc>
                <a:spcPct val="140000"/>
              </a:lnSpc>
              <a:spcBef>
                <a:spcPts val="0"/>
              </a:spcBef>
            </a:pPr>
            <a:r>
              <a:rPr lang="en-US" sz="1800" i="1" dirty="0">
                <a:solidFill>
                  <a:schemeClr val="tx1"/>
                </a:solidFill>
              </a:rPr>
              <a:t>Thursday, September 24, 2020</a:t>
            </a:r>
          </a:p>
          <a:p>
            <a:pPr algn="ctr">
              <a:lnSpc>
                <a:spcPct val="140000"/>
              </a:lnSpc>
              <a:spcBef>
                <a:spcPts val="0"/>
              </a:spcBef>
            </a:pPr>
            <a:r>
              <a:rPr lang="en-US" sz="1800" i="1" dirty="0">
                <a:solidFill>
                  <a:schemeClr val="tx1"/>
                </a:solidFill>
              </a:rPr>
              <a:t>Barbara Hargrave, Professor</a:t>
            </a:r>
          </a:p>
          <a:p>
            <a:pPr algn="ctr">
              <a:lnSpc>
                <a:spcPct val="140000"/>
              </a:lnSpc>
              <a:spcBef>
                <a:spcPts val="0"/>
              </a:spcBef>
            </a:pPr>
            <a:r>
              <a:rPr lang="en-US" sz="1800" i="1" dirty="0">
                <a:solidFill>
                  <a:schemeClr val="tx1"/>
                </a:solidFill>
              </a:rPr>
              <a:t>Department of Biological Sciences and The Frank Reidy Center for </a:t>
            </a:r>
            <a:r>
              <a:rPr lang="en-US" sz="1800" i="1" dirty="0" err="1">
                <a:solidFill>
                  <a:schemeClr val="tx1"/>
                </a:solidFill>
              </a:rPr>
              <a:t>Bioelectrics</a:t>
            </a:r>
            <a:endParaRPr lang="en-US" sz="1800" i="1" dirty="0">
              <a:solidFill>
                <a:schemeClr val="tx1"/>
              </a:solidFill>
            </a:endParaRPr>
          </a:p>
        </p:txBody>
      </p:sp>
    </p:spTree>
    <p:extLst>
      <p:ext uri="{BB962C8B-B14F-4D97-AF65-F5344CB8AC3E}">
        <p14:creationId xmlns:p14="http://schemas.microsoft.com/office/powerpoint/2010/main" val="396636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ED1812-3DE9-4293-9125-FC4586948607}"/>
              </a:ext>
            </a:extLst>
          </p:cNvPr>
          <p:cNvSpPr txBox="1"/>
          <p:nvPr/>
        </p:nvSpPr>
        <p:spPr>
          <a:xfrm>
            <a:off x="545432" y="317772"/>
            <a:ext cx="9533522" cy="1117807"/>
          </a:xfrm>
          <a:prstGeom prst="rect">
            <a:avLst/>
          </a:prstGeom>
          <a:noFill/>
        </p:spPr>
        <p:txBody>
          <a:bodyPr wrap="square" rtlCol="0">
            <a:spAutoFit/>
          </a:bodyPr>
          <a:lstStyle/>
          <a:p>
            <a:pPr marL="0" marR="0" algn="ctr">
              <a:lnSpc>
                <a:spcPct val="107000"/>
              </a:lnSpc>
              <a:spcBef>
                <a:spcPts val="0"/>
              </a:spcBef>
              <a:spcAft>
                <a:spcPts val="800"/>
              </a:spcAft>
            </a:pPr>
            <a:r>
              <a:rPr lang="en-US" sz="3200" dirty="0">
                <a:effectLst/>
                <a:latin typeface="Tahoma" panose="020B0604030504040204" pitchFamily="34" charset="0"/>
                <a:ea typeface="Times New Roman" panose="02020603050405020304" pitchFamily="18" charset="0"/>
                <a:cs typeface="Times New Roman" panose="02020603050405020304" pitchFamily="18" charset="0"/>
              </a:rPr>
              <a:t>Several Reasons for </a:t>
            </a:r>
            <a:r>
              <a:rPr lang="en-US" sz="3200" dirty="0">
                <a:latin typeface="Tahoma" panose="020B0604030504040204" pitchFamily="34" charset="0"/>
                <a:ea typeface="Times New Roman" panose="02020603050405020304" pitchFamily="18" charset="0"/>
                <a:cs typeface="Times New Roman" panose="02020603050405020304" pitchFamily="18" charset="0"/>
              </a:rPr>
              <a:t>M</a:t>
            </a:r>
            <a:r>
              <a:rPr lang="en-US" sz="3200" dirty="0">
                <a:effectLst/>
                <a:latin typeface="Tahoma" panose="020B0604030504040204" pitchFamily="34" charset="0"/>
                <a:ea typeface="Times New Roman" panose="02020603050405020304" pitchFamily="18" charset="0"/>
                <a:cs typeface="Times New Roman" panose="02020603050405020304" pitchFamily="18" charset="0"/>
              </a:rPr>
              <a:t>inority </a:t>
            </a:r>
            <a:r>
              <a:rPr lang="en-US" sz="3200" dirty="0">
                <a:latin typeface="Tahoma" panose="020B0604030504040204" pitchFamily="34" charset="0"/>
                <a:ea typeface="Times New Roman" panose="02020603050405020304" pitchFamily="18" charset="0"/>
                <a:cs typeface="Times New Roman" panose="02020603050405020304" pitchFamily="18" charset="0"/>
              </a:rPr>
              <a:t>F</a:t>
            </a:r>
            <a:r>
              <a:rPr lang="en-US" sz="3200" dirty="0">
                <a:effectLst/>
                <a:latin typeface="Tahoma" panose="020B0604030504040204" pitchFamily="34" charset="0"/>
                <a:ea typeface="Times New Roman" panose="02020603050405020304" pitchFamily="18" charset="0"/>
                <a:cs typeface="Times New Roman" panose="02020603050405020304" pitchFamily="18" charset="0"/>
              </a:rPr>
              <a:t>aculty </a:t>
            </a:r>
            <a:r>
              <a:rPr lang="en-US" sz="3200" dirty="0">
                <a:latin typeface="Tahoma" panose="020B0604030504040204" pitchFamily="34" charset="0"/>
                <a:ea typeface="Times New Roman" panose="02020603050405020304" pitchFamily="18" charset="0"/>
                <a:cs typeface="Times New Roman" panose="02020603050405020304" pitchFamily="18" charset="0"/>
              </a:rPr>
              <a:t>A</a:t>
            </a:r>
            <a:r>
              <a:rPr lang="en-US" sz="3200" dirty="0">
                <a:effectLst/>
                <a:latin typeface="Tahoma" panose="020B0604030504040204" pitchFamily="34" charset="0"/>
                <a:ea typeface="Times New Roman" panose="02020603050405020304" pitchFamily="18" charset="0"/>
                <a:cs typeface="Times New Roman" panose="02020603050405020304" pitchFamily="18" charset="0"/>
              </a:rPr>
              <a:t>ttrition include (but are not limited to):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061B223E-477D-413E-8F8A-79051FDC91BA}"/>
              </a:ext>
            </a:extLst>
          </p:cNvPr>
          <p:cNvGrpSpPr/>
          <p:nvPr/>
        </p:nvGrpSpPr>
        <p:grpSpPr>
          <a:xfrm>
            <a:off x="839919" y="2605146"/>
            <a:ext cx="5159828" cy="3850799"/>
            <a:chOff x="565485" y="88576"/>
            <a:chExt cx="4335379" cy="3810019"/>
          </a:xfrm>
        </p:grpSpPr>
        <p:pic>
          <p:nvPicPr>
            <p:cNvPr id="6" name="Picture 5" descr="Excluded">
              <a:extLst>
                <a:ext uri="{FF2B5EF4-FFF2-40B4-BE49-F238E27FC236}">
                  <a16:creationId xmlns:a16="http://schemas.microsoft.com/office/drawing/2014/main" id="{C7D54FDF-81A6-4528-AE9F-F2450887D0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5485" y="88576"/>
              <a:ext cx="4335379" cy="3340424"/>
            </a:xfrm>
            <a:prstGeom prst="rect">
              <a:avLst/>
            </a:prstGeom>
            <a:noFill/>
            <a:ln>
              <a:noFill/>
            </a:ln>
          </p:spPr>
        </p:pic>
        <p:sp>
          <p:nvSpPr>
            <p:cNvPr id="7" name="TextBox 6">
              <a:extLst>
                <a:ext uri="{FF2B5EF4-FFF2-40B4-BE49-F238E27FC236}">
                  <a16:creationId xmlns:a16="http://schemas.microsoft.com/office/drawing/2014/main" id="{7905A426-D871-47E5-A87E-3558BCAFF23E}"/>
                </a:ext>
              </a:extLst>
            </p:cNvPr>
            <p:cNvSpPr txBox="1"/>
            <p:nvPr/>
          </p:nvSpPr>
          <p:spPr>
            <a:xfrm>
              <a:off x="565485" y="3529263"/>
              <a:ext cx="4335379" cy="369332"/>
            </a:xfrm>
            <a:prstGeom prst="rect">
              <a:avLst/>
            </a:prstGeom>
            <a:noFill/>
          </p:spPr>
          <p:txBody>
            <a:bodyPr wrap="square" rtlCol="0">
              <a:spAutoFit/>
            </a:bodyPr>
            <a:lstStyle/>
            <a:p>
              <a:pPr algn="ctr"/>
              <a:r>
                <a:rPr lang="en-US" dirty="0">
                  <a:solidFill>
                    <a:srgbClr val="FF0000"/>
                  </a:solidFill>
                </a:rPr>
                <a:t>How Does This Picture Make “YOU” Feel?</a:t>
              </a:r>
            </a:p>
          </p:txBody>
        </p:sp>
      </p:grpSp>
      <p:pic>
        <p:nvPicPr>
          <p:cNvPr id="10" name="Picture 9">
            <a:extLst>
              <a:ext uri="{FF2B5EF4-FFF2-40B4-BE49-F238E27FC236}">
                <a16:creationId xmlns:a16="http://schemas.microsoft.com/office/drawing/2014/main" id="{30D10AA5-BC80-406A-B32F-D26384A1F75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4779" y="2706482"/>
            <a:ext cx="4692316" cy="3376178"/>
          </a:xfrm>
          <a:prstGeom prst="rect">
            <a:avLst/>
          </a:prstGeom>
          <a:noFill/>
          <a:ln>
            <a:noFill/>
          </a:ln>
        </p:spPr>
      </p:pic>
      <p:sp>
        <p:nvSpPr>
          <p:cNvPr id="2" name="TextBox 1">
            <a:extLst>
              <a:ext uri="{FF2B5EF4-FFF2-40B4-BE49-F238E27FC236}">
                <a16:creationId xmlns:a16="http://schemas.microsoft.com/office/drawing/2014/main" id="{84B9B530-D308-478D-B50E-0B026F232437}"/>
              </a:ext>
            </a:extLst>
          </p:cNvPr>
          <p:cNvSpPr txBox="1"/>
          <p:nvPr/>
        </p:nvSpPr>
        <p:spPr>
          <a:xfrm>
            <a:off x="2743200" y="1835696"/>
            <a:ext cx="6713621"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latin typeface="Tahoma" panose="020B0604030504040204" pitchFamily="34" charset="0"/>
                <a:ea typeface="Tahoma" panose="020B0604030504040204" pitchFamily="34" charset="0"/>
                <a:cs typeface="Tahoma" panose="020B0604030504040204" pitchFamily="34" charset="0"/>
              </a:rPr>
              <a:t>Isolation and Lack of Inclusivity</a:t>
            </a:r>
          </a:p>
        </p:txBody>
      </p:sp>
    </p:spTree>
    <p:extLst>
      <p:ext uri="{BB962C8B-B14F-4D97-AF65-F5344CB8AC3E}">
        <p14:creationId xmlns:p14="http://schemas.microsoft.com/office/powerpoint/2010/main" val="96253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83" name="Rectangle 82">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5" name="Rectangle 84">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F2EAB6D7-610A-49F1-925C-910CC492FB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6764" y="0"/>
            <a:ext cx="1118523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C18BFC2-1A65-447D-8F0C-6BD0B36CCA10}"/>
              </a:ext>
            </a:extLst>
          </p:cNvPr>
          <p:cNvSpPr txBox="1"/>
          <p:nvPr/>
        </p:nvSpPr>
        <p:spPr>
          <a:xfrm>
            <a:off x="1635103" y="1064632"/>
            <a:ext cx="4797502" cy="1646763"/>
          </a:xfrm>
          <a:prstGeom prst="rect">
            <a:avLst/>
          </a:prstGeom>
        </p:spPr>
        <p:txBody>
          <a:bodyPr vert="horz" lIns="109728" tIns="109728" rIns="109728" bIns="91440" rtlCol="0" anchor="b">
            <a:normAutofit/>
          </a:bodyPr>
          <a:lstStyle/>
          <a:p>
            <a:pPr marL="457200" marR="0" lvl="0" indent="-457200">
              <a:lnSpc>
                <a:spcPct val="125000"/>
              </a:lnSpc>
              <a:spcBef>
                <a:spcPct val="0"/>
              </a:spcBef>
              <a:spcAft>
                <a:spcPts val="800"/>
              </a:spcAft>
            </a:pPr>
            <a:r>
              <a:rPr lang="en-US" sz="3600" cap="all" spc="150">
                <a:solidFill>
                  <a:schemeClr val="bg1"/>
                </a:solidFill>
                <a:effectLst/>
                <a:latin typeface="+mj-lt"/>
                <a:ea typeface="+mj-ea"/>
                <a:cs typeface="+mj-cs"/>
              </a:rPr>
              <a:t>Stereotyping (or racism)</a:t>
            </a:r>
          </a:p>
        </p:txBody>
      </p:sp>
      <p:sp>
        <p:nvSpPr>
          <p:cNvPr id="91" name="Rectangle 90">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This Pin is interesting because it is of a black woman holding a sign that says &quot;pro black inst anti white&quot;. The black lives matter movement was not about hating white people it was to show awareness of the racism that still exists today. Les Suffragettes, Protest Signs, Protest Posters, Protest Art, Power To The People, My Black Is Beautiful, Black Power, Social Justice, Human Rights">
            <a:extLst>
              <a:ext uri="{FF2B5EF4-FFF2-40B4-BE49-F238E27FC236}">
                <a16:creationId xmlns:a16="http://schemas.microsoft.com/office/drawing/2014/main" id="{262D097C-7839-4A3D-A050-79B329C9991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86639" y="522434"/>
            <a:ext cx="2402146" cy="23841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ffirmative action is discriminating against whites and claim it is to help end racism Black Tears, Affirmative Action, Racing, Comics, Cartoons, Image, Running, Cartoon, Animated Cartoons">
            <a:extLst>
              <a:ext uri="{FF2B5EF4-FFF2-40B4-BE49-F238E27FC236}">
                <a16:creationId xmlns:a16="http://schemas.microsoft.com/office/drawing/2014/main" id="{57D340D4-3A29-4D71-A50E-0316EA84693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24731" y="3658847"/>
            <a:ext cx="4618245" cy="3160385"/>
          </a:xfrm>
          <a:prstGeom prst="rect">
            <a:avLst/>
          </a:prstGeom>
          <a:noFill/>
          <a:extLst>
            <a:ext uri="{909E8E84-426E-40DD-AFC4-6F175D3DCCD1}">
              <a14:hiddenFill xmlns:a14="http://schemas.microsoft.com/office/drawing/2010/main">
                <a:solidFill>
                  <a:srgbClr val="FFFFFF"/>
                </a:solidFill>
              </a14:hiddenFill>
            </a:ext>
          </a:extLst>
        </p:spPr>
      </p:pic>
      <p:sp>
        <p:nvSpPr>
          <p:cNvPr id="95" name="Rectangle 94">
            <a:extLst>
              <a:ext uri="{FF2B5EF4-FFF2-40B4-BE49-F238E27FC236}">
                <a16:creationId xmlns:a16="http://schemas.microsoft.com/office/drawing/2014/main" id="{9B986E1E-DEE3-4E67-92C7-D1AE1EE79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5200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A0A2A356-639E-4340-ACBF-9DF27BFE0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3424" y="3396996"/>
            <a:ext cx="460857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Racism is taught, no one is born racist. Stop teaching racism Thats The Way, That Way, We Are The World, In This World, Equality Quotes, Feminist Quotes, By Any Means Necessary, Protest Signs, Outfits">
            <a:extLst>
              <a:ext uri="{FF2B5EF4-FFF2-40B4-BE49-F238E27FC236}">
                <a16:creationId xmlns:a16="http://schemas.microsoft.com/office/drawing/2014/main" id="{5013132A-3741-4807-B6C2-4F8F2BF7BCE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642316" y="3903259"/>
            <a:ext cx="2512486" cy="2512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73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5" name="Rectangle 14">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How Reverse Mentoring Can Lead to More Equitable Workplaces">
            <a:extLst>
              <a:ext uri="{FF2B5EF4-FFF2-40B4-BE49-F238E27FC236}">
                <a16:creationId xmlns:a16="http://schemas.microsoft.com/office/drawing/2014/main" id="{A67EB5AD-B653-46C9-BCC7-CC67CD0C6FC8}"/>
              </a:ext>
            </a:extLst>
          </p:cNvPr>
          <p:cNvPicPr/>
          <p:nvPr/>
        </p:nvPicPr>
        <p:blipFill rotWithShape="1">
          <a:blip r:embed="rId2">
            <a:extLst>
              <a:ext uri="{28A0092B-C50C-407E-A947-70E740481C1C}">
                <a14:useLocalDpi xmlns:a14="http://schemas.microsoft.com/office/drawing/2010/main" val="0"/>
              </a:ext>
            </a:extLst>
          </a:blip>
          <a:srcRect/>
          <a:stretch/>
        </p:blipFill>
        <p:spPr bwMode="auto">
          <a:xfrm>
            <a:off x="20" y="-2"/>
            <a:ext cx="12191980" cy="6858002"/>
          </a:xfrm>
          <a:prstGeom prst="rect">
            <a:avLst/>
          </a:prstGeom>
          <a:noFill/>
        </p:spPr>
      </p:pic>
      <p:sp>
        <p:nvSpPr>
          <p:cNvPr id="19" name="Rectangle 18">
            <a:extLst>
              <a:ext uri="{FF2B5EF4-FFF2-40B4-BE49-F238E27FC236}">
                <a16:creationId xmlns:a16="http://schemas.microsoft.com/office/drawing/2014/main" id="{11C4FED8-D85F-4B52-875F-AB6873B50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68639" cy="6858000"/>
          </a:xfrm>
          <a:prstGeom prst="rect">
            <a:avLst/>
          </a:prstGeom>
          <a:gradFill>
            <a:gsLst>
              <a:gs pos="58000">
                <a:schemeClr val="tx1">
                  <a:alpha val="55000"/>
                </a:schemeClr>
              </a:gs>
              <a:gs pos="33000">
                <a:schemeClr val="tx1">
                  <a:alpha val="40000"/>
                </a:schemeClr>
              </a:gs>
              <a:gs pos="3000">
                <a:schemeClr val="tx1">
                  <a:alpha val="0"/>
                </a:schemeClr>
              </a:gs>
              <a:gs pos="100000">
                <a:schemeClr val="tx1">
                  <a:alpha val="5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4B808C1-F199-4AC0-A99E-068BE26A8445}"/>
              </a:ext>
            </a:extLst>
          </p:cNvPr>
          <p:cNvSpPr txBox="1"/>
          <p:nvPr/>
        </p:nvSpPr>
        <p:spPr>
          <a:xfrm>
            <a:off x="836612" y="92076"/>
            <a:ext cx="10726734" cy="1122361"/>
          </a:xfrm>
          <a:prstGeom prst="rect">
            <a:avLst/>
          </a:prstGeom>
        </p:spPr>
        <p:txBody>
          <a:bodyPr vert="horz" lIns="109728" tIns="109728" rIns="109728" bIns="91440" rtlCol="0" anchor="b">
            <a:normAutofit fontScale="92500" lnSpcReduction="20000"/>
          </a:bodyPr>
          <a:lstStyle/>
          <a:p>
            <a:pPr marL="857250" indent="-857250">
              <a:lnSpc>
                <a:spcPct val="125000"/>
              </a:lnSpc>
              <a:spcBef>
                <a:spcPct val="0"/>
              </a:spcBef>
              <a:spcAft>
                <a:spcPts val="600"/>
              </a:spcAft>
              <a:buFont typeface="Wingdings" panose="05000000000000000000" pitchFamily="2" charset="2"/>
              <a:buChar char="Ø"/>
            </a:pPr>
            <a:r>
              <a:rPr lang="en-US" sz="6000" cap="all" spc="150" dirty="0">
                <a:solidFill>
                  <a:schemeClr val="bg1"/>
                </a:solidFill>
                <a:effectLst/>
                <a:latin typeface="+mj-lt"/>
                <a:ea typeface="+mj-ea"/>
                <a:cs typeface="+mj-cs"/>
              </a:rPr>
              <a:t>Lack of Mentorship </a:t>
            </a:r>
            <a:endParaRPr lang="en-US" sz="6000" cap="all" spc="150" dirty="0">
              <a:solidFill>
                <a:schemeClr val="bg1"/>
              </a:solidFill>
              <a:latin typeface="+mj-lt"/>
              <a:ea typeface="+mj-ea"/>
              <a:cs typeface="+mj-cs"/>
            </a:endParaRPr>
          </a:p>
        </p:txBody>
      </p:sp>
    </p:spTree>
    <p:extLst>
      <p:ext uri="{BB962C8B-B14F-4D97-AF65-F5344CB8AC3E}">
        <p14:creationId xmlns:p14="http://schemas.microsoft.com/office/powerpoint/2010/main" val="120898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4FE010-AA82-4C50-BA62-643DE56251FF}"/>
              </a:ext>
            </a:extLst>
          </p:cNvPr>
          <p:cNvSpPr txBox="1"/>
          <p:nvPr/>
        </p:nvSpPr>
        <p:spPr>
          <a:xfrm>
            <a:off x="416593" y="4510810"/>
            <a:ext cx="11661107" cy="2160143"/>
          </a:xfrm>
          <a:prstGeom prst="rect">
            <a:avLst/>
          </a:prstGeom>
          <a:noFill/>
        </p:spPr>
        <p:txBody>
          <a:bodyPr wrap="square">
            <a:spAutoFit/>
          </a:bodyPr>
          <a:lstStyle/>
          <a:p>
            <a:pPr marL="0" marR="0" indent="457200" algn="ctr">
              <a:lnSpc>
                <a:spcPct val="107000"/>
              </a:lnSpc>
              <a:spcBef>
                <a:spcPts val="0"/>
              </a:spcBef>
              <a:spcAft>
                <a:spcPts val="80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Resources: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
              <a:lnSpc>
                <a:spcPct val="107000"/>
              </a:lnSpc>
              <a:spcBef>
                <a:spcPts val="0"/>
              </a:spcBef>
              <a:spcAft>
                <a:spcPts val="0"/>
              </a:spcAft>
            </a:pPr>
            <a:r>
              <a:rPr lang="en-US" sz="1800" u="sng" dirty="0">
                <a:effectLst/>
                <a:latin typeface="Source Sans Pro" panose="020B0503030403020204" pitchFamily="34" charset="0"/>
                <a:ea typeface="Times New Roman" panose="02020603050405020304" pitchFamily="18" charset="0"/>
                <a:cs typeface="Times New Roman" panose="02020603050405020304" pitchFamily="18" charset="0"/>
                <a:hlinkClick r:id="rId2" tooltip="Home">
                  <a:extLst>
                    <a:ext uri="{A12FA001-AC4F-418D-AE19-62706E023703}">
                      <ahyp:hlinkClr xmlns:ahyp="http://schemas.microsoft.com/office/drawing/2018/hyperlinkcolor" val="tx"/>
                    </a:ext>
                  </a:extLst>
                </a:hlinkClick>
              </a:rPr>
              <a:t>Tomorrow's Professor Postings</a:t>
            </a:r>
            <a:r>
              <a:rPr lang="en-US" sz="1800" dirty="0">
                <a:effectLst/>
                <a:latin typeface="Source Sans Pro" panose="020B0503030403020204" pitchFamily="34" charset="0"/>
                <a:ea typeface="Times New Roman" panose="02020603050405020304" pitchFamily="18" charset="0"/>
                <a:cs typeface="Times New Roman" panose="02020603050405020304" pitchFamily="18" charset="0"/>
              </a:rPr>
              <a:t>,</a:t>
            </a:r>
            <a:r>
              <a:rPr lang="en-US" sz="1800" dirty="0">
                <a:solidFill>
                  <a:srgbClr val="3F3C30"/>
                </a:solidFill>
                <a:effectLst/>
                <a:latin typeface="Source Sans Pro" panose="020B0503030403020204" pitchFamily="34" charset="0"/>
                <a:ea typeface="Times New Roman" panose="02020603050405020304" pitchFamily="18" charset="0"/>
                <a:cs typeface="Times New Roman" panose="02020603050405020304" pitchFamily="18" charset="0"/>
              </a:rPr>
              <a:t> Stanford University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
              <a:lnSpc>
                <a:spcPct val="107000"/>
              </a:lnSpc>
              <a:spcBef>
                <a:spcPts val="0"/>
              </a:spcBef>
              <a:spcAft>
                <a:spcPts val="0"/>
              </a:spcAft>
            </a:pPr>
            <a:r>
              <a:rPr lang="en-US" sz="1800" dirty="0">
                <a:solidFill>
                  <a:srgbClr val="3F3C30"/>
                </a:solidFill>
                <a:effectLst/>
                <a:latin typeface="Source Sans Pro" panose="020B050303040302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
              <a:lnSpc>
                <a:spcPct val="107000"/>
              </a:lnSpc>
              <a:spcBef>
                <a:spcPts val="0"/>
              </a:spcBef>
              <a:spcAft>
                <a:spcPts val="0"/>
              </a:spcAft>
            </a:pPr>
            <a:r>
              <a:rPr lang="en-US" sz="1800" u="sng" dirty="0">
                <a:effectLst/>
                <a:latin typeface="Source Sans Pro" panose="020B0503030403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https://leadatanylevel.com/when</a:t>
            </a:r>
            <a:r>
              <a:rPr lang="en-US" sz="1800" dirty="0">
                <a:solidFill>
                  <a:srgbClr val="3F3C30"/>
                </a:solidFill>
                <a:effectLst/>
                <a:latin typeface="Source Sans Pro" panose="020B0503030403020204" pitchFamily="34" charset="0"/>
                <a:ea typeface="Times New Roman" panose="02020603050405020304" pitchFamily="18" charset="0"/>
                <a:cs typeface="Times New Roman" panose="02020603050405020304" pitchFamily="18" charset="0"/>
              </a:rPr>
              <a:t>=do you-feel-included/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
              <a:lnSpc>
                <a:spcPct val="107000"/>
              </a:lnSpc>
              <a:spcBef>
                <a:spcPts val="0"/>
              </a:spcBef>
              <a:spcAft>
                <a:spcPts val="0"/>
              </a:spcAft>
            </a:pPr>
            <a:r>
              <a:rPr lang="en-US" sz="1800" dirty="0">
                <a:solidFill>
                  <a:srgbClr val="3F3C30"/>
                </a:solidFill>
                <a:effectLst/>
                <a:latin typeface="Source Sans Pro" panose="020B050303040302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
              <a:lnSpc>
                <a:spcPct val="107000"/>
              </a:lnSpc>
              <a:spcBef>
                <a:spcPts val="0"/>
              </a:spcBef>
              <a:spcAft>
                <a:spcPts val="0"/>
              </a:spcAft>
            </a:pPr>
            <a:r>
              <a:rPr lang="en-US" sz="1800" dirty="0">
                <a:solidFill>
                  <a:srgbClr val="3F3C30"/>
                </a:solidFill>
                <a:effectLst/>
                <a:latin typeface="Source Sans Pro" panose="020B0503030403020204" pitchFamily="34" charset="0"/>
                <a:ea typeface="Times New Roman" panose="02020603050405020304" pitchFamily="18" charset="0"/>
                <a:cs typeface="Times New Roman" panose="02020603050405020304" pitchFamily="18" charset="0"/>
              </a:rPr>
              <a:t>Guide to Best Practices in Faculty Retention-Draft Online https://provost.columbia.edu/sites/default/files/content/RetentionGuide_0.pdf</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05BA22D-A21E-4322-9A81-0AA20B9923E7}"/>
              </a:ext>
            </a:extLst>
          </p:cNvPr>
          <p:cNvSpPr txBox="1"/>
          <p:nvPr/>
        </p:nvSpPr>
        <p:spPr>
          <a:xfrm>
            <a:off x="521368" y="329861"/>
            <a:ext cx="10547685" cy="3154005"/>
          </a:xfrm>
          <a:prstGeom prst="rect">
            <a:avLst/>
          </a:prstGeom>
          <a:noFill/>
        </p:spPr>
        <p:txBody>
          <a:bodyPr wrap="square">
            <a:spAutoFit/>
          </a:bodyPr>
          <a:lstStyle/>
          <a:p>
            <a:pPr marL="457200" marR="0" algn="just">
              <a:lnSpc>
                <a:spcPct val="107000"/>
              </a:lnSpc>
              <a:spcBef>
                <a:spcPts val="0"/>
              </a:spcBef>
              <a:spcAft>
                <a:spcPts val="0"/>
              </a:spcAft>
            </a:pPr>
            <a:r>
              <a:rPr lang="en-US" sz="1800" b="1" dirty="0">
                <a:effectLst/>
                <a:latin typeface="Tahoma" panose="020B0604030504040204" pitchFamily="34" charset="0"/>
                <a:ea typeface="Calibri" panose="020F0502020204030204" pitchFamily="34" charset="0"/>
                <a:cs typeface="Times New Roman" panose="02020603050405020304" pitchFamily="18" charset="0"/>
              </a:rPr>
              <a:t>Final Thoughts: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1800" dirty="0">
                <a:effectLst/>
                <a:latin typeface="Tahoma" panose="020B0604030504040204" pitchFamily="34" charset="0"/>
                <a:ea typeface="Calibri" panose="020F0502020204030204" pitchFamily="34" charset="0"/>
                <a:cs typeface="Times New Roman" panose="02020603050405020304" pitchFamily="18" charset="0"/>
              </a:rPr>
              <a:t>Creating a supportive and welcoming environment benefits all faculty; leadership should consider the challenges that members of underrepresented groups face</a:t>
            </a:r>
            <a:r>
              <a:rPr lang="en-US" sz="1800" b="1" dirty="0">
                <a:effectLst/>
                <a:latin typeface="Tahoma" panose="020B0604030504040204" pitchFamily="34" charset="0"/>
                <a:ea typeface="Calibri" panose="020F0502020204030204" pitchFamily="34" charset="0"/>
                <a:cs typeface="Times New Roman" panose="02020603050405020304" pitchFamily="18" charset="0"/>
              </a:rPr>
              <a:t> (Gasman, Kim and Nguyen 2011).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1800" spc="1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To build outstanding and diverse departments we need to take a page from competitive athletics and the world of business by aggressively pursuing diverse candidates.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US" sz="1800" spc="10" dirty="0">
                <a:solidFill>
                  <a:srgbClr val="333333"/>
                </a:solidFill>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1800" spc="10" dirty="0">
                <a:solidFill>
                  <a:srgbClr val="333333"/>
                </a:solidFill>
                <a:effectLst/>
                <a:latin typeface="Tahoma" panose="020B0604030504040204" pitchFamily="34" charset="0"/>
                <a:ea typeface="Calibri" panose="020F0502020204030204" pitchFamily="34" charset="0"/>
                <a:cs typeface="Times New Roman" panose="02020603050405020304" pitchFamily="18" charset="0"/>
              </a:rPr>
              <a:t>Indeed, we might have to help in developing these candidates when the potential is there.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32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51" name="Rectangle 50">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3" name="Rectangle 52">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84F8E3-F4AB-4C16-9B3B-3E29DEDC2F67}"/>
              </a:ext>
            </a:extLst>
          </p:cNvPr>
          <p:cNvSpPr>
            <a:spLocks noGrp="1"/>
          </p:cNvSpPr>
          <p:nvPr>
            <p:ph type="title"/>
          </p:nvPr>
        </p:nvSpPr>
        <p:spPr>
          <a:xfrm>
            <a:off x="1635103" y="1057522"/>
            <a:ext cx="4741843" cy="2173433"/>
          </a:xfrm>
        </p:spPr>
        <p:txBody>
          <a:bodyPr vert="horz" lIns="109728" tIns="109728" rIns="109728" bIns="91440" rtlCol="0" anchor="ctr">
            <a:normAutofit/>
          </a:bodyPr>
          <a:lstStyle/>
          <a:p>
            <a:pPr algn="l">
              <a:lnSpc>
                <a:spcPct val="115000"/>
              </a:lnSpc>
            </a:pPr>
            <a:r>
              <a:rPr lang="en-US" sz="3700" b="0" i="1" cap="all">
                <a:solidFill>
                  <a:schemeClr val="bg1"/>
                </a:solidFill>
              </a:rPr>
              <a:t>Thank You for Your Attention</a:t>
            </a:r>
          </a:p>
        </p:txBody>
      </p:sp>
      <p:sp>
        <p:nvSpPr>
          <p:cNvPr id="57" name="Rectangle 56">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D5A56255-4961-41E1-887B-7319F23C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E7CAD65F-AAC9-4CC9-B5F5-E963F24F4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9936" y="-1"/>
            <a:ext cx="533206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Smiling Face with No Fill">
            <a:extLst>
              <a:ext uri="{FF2B5EF4-FFF2-40B4-BE49-F238E27FC236}">
                <a16:creationId xmlns:a16="http://schemas.microsoft.com/office/drawing/2014/main" id="{A4DDAF8F-5941-4B79-8AEB-FB9230F3BC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4569" y="1215596"/>
            <a:ext cx="4362798" cy="4362798"/>
          </a:xfrm>
          <a:prstGeom prst="rect">
            <a:avLst/>
          </a:prstGeom>
        </p:spPr>
      </p:pic>
    </p:spTree>
    <p:extLst>
      <p:ext uri="{BB962C8B-B14F-4D97-AF65-F5344CB8AC3E}">
        <p14:creationId xmlns:p14="http://schemas.microsoft.com/office/powerpoint/2010/main" val="2476915440"/>
      </p:ext>
    </p:extLst>
  </p:cSld>
  <p:clrMapOvr>
    <a:masterClrMapping/>
  </p:clrMapOvr>
</p:sld>
</file>

<file path=ppt/theme/theme1.xml><?xml version="1.0" encoding="utf-8"?>
<a:theme xmlns:a="http://schemas.openxmlformats.org/drawingml/2006/main" name="ShojiVTI">
  <a:themeElements>
    <a:clrScheme name="AnalogousFromLightSeedRightStep">
      <a:dk1>
        <a:srgbClr val="000000"/>
      </a:dk1>
      <a:lt1>
        <a:srgbClr val="FFFFFF"/>
      </a:lt1>
      <a:dk2>
        <a:srgbClr val="412440"/>
      </a:dk2>
      <a:lt2>
        <a:srgbClr val="E3E8E2"/>
      </a:lt2>
      <a:accent1>
        <a:srgbClr val="D56EEE"/>
      </a:accent1>
      <a:accent2>
        <a:srgbClr val="EB4EC8"/>
      </a:accent2>
      <a:accent3>
        <a:srgbClr val="EE6E9C"/>
      </a:accent3>
      <a:accent4>
        <a:srgbClr val="EB564E"/>
      </a:accent4>
      <a:accent5>
        <a:srgbClr val="E98E3C"/>
      </a:accent5>
      <a:accent6>
        <a:srgbClr val="B2A53B"/>
      </a:accent6>
      <a:hlink>
        <a:srgbClr val="628F57"/>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EA6F12D10E274997D654489E850AAF" ma:contentTypeVersion="12" ma:contentTypeDescription="Create a new document." ma:contentTypeScope="" ma:versionID="630c5b0c766cf06781aec97c760d42d9">
  <xsd:schema xmlns:xsd="http://www.w3.org/2001/XMLSchema" xmlns:xs="http://www.w3.org/2001/XMLSchema" xmlns:p="http://schemas.microsoft.com/office/2006/metadata/properties" xmlns:ns3="4f2e1f09-25ed-4cb7-aa05-1baa1eee0fc4" xmlns:ns4="ae6f8b64-a7a2-48c5-9940-b53e0a3a2edd" targetNamespace="http://schemas.microsoft.com/office/2006/metadata/properties" ma:root="true" ma:fieldsID="2564f11312cfe8bf728c403d59e4a042" ns3:_="" ns4:_="">
    <xsd:import namespace="4f2e1f09-25ed-4cb7-aa05-1baa1eee0fc4"/>
    <xsd:import namespace="ae6f8b64-a7a2-48c5-9940-b53e0a3a2ed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2e1f09-25ed-4cb7-aa05-1baa1eee0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6f8b64-a7a2-48c5-9940-b53e0a3a2ed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66B2F1-FC2A-410A-BD29-9751236380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2e1f09-25ed-4cb7-aa05-1baa1eee0fc4"/>
    <ds:schemaRef ds:uri="ae6f8b64-a7a2-48c5-9940-b53e0a3a2e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184526-CDE5-4FA0-9B2C-C636FC902AC6}">
  <ds:schemaRefs>
    <ds:schemaRef ds:uri="http://schemas.microsoft.com/sharepoint/v3/contenttype/forms"/>
  </ds:schemaRefs>
</ds:datastoreItem>
</file>

<file path=customXml/itemProps3.xml><?xml version="1.0" encoding="utf-8"?>
<ds:datastoreItem xmlns:ds="http://schemas.openxmlformats.org/officeDocument/2006/customXml" ds:itemID="{C8BEEDE9-B9BE-456A-AB9A-70091D77799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TotalTime>
  <Words>197</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Meiryo</vt:lpstr>
      <vt:lpstr>Calibri</vt:lpstr>
      <vt:lpstr>Corbel</vt:lpstr>
      <vt:lpstr>Source Sans Pro</vt:lpstr>
      <vt:lpstr>Tahoma</vt:lpstr>
      <vt:lpstr>Wingdings</vt:lpstr>
      <vt:lpstr>ShojiVTI</vt:lpstr>
      <vt:lpstr>Recruiting &amp; Retaining Diverse Faculty</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&amp; Retaining Diverse Faculty</dc:title>
  <dc:creator>Hargrave, Barbara</dc:creator>
  <cp:lastModifiedBy>Waller, Deborah A.</cp:lastModifiedBy>
  <cp:revision>3</cp:revision>
  <dcterms:created xsi:type="dcterms:W3CDTF">2020-09-22T21:26:37Z</dcterms:created>
  <dcterms:modified xsi:type="dcterms:W3CDTF">2021-02-18T19:51:01Z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0x010100F8EA6F12D10E274997D654489E850AAF</vt:lpwstr>
  </property>
</Properties>
</file>