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6599-4541-4E04-9855-304596BD4A4A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7EDE-035A-4C84-ADD8-B6CC6746A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6599-4541-4E04-9855-304596BD4A4A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7EDE-035A-4C84-ADD8-B6CC6746A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6599-4541-4E04-9855-304596BD4A4A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87EDE-035A-4C84-ADD8-B6CC6746A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nlanders@odu.edu" TargetMode="External"/><Relationship Id="rId2" Type="http://schemas.openxmlformats.org/officeDocument/2006/relationships/hyperlink" Target="http://neoacademi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115005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/>
          <a:lstStyle/>
          <a:p>
            <a:r>
              <a:rPr lang="en-US" dirty="0" smtClean="0"/>
              <a:t>Integrating Social Media </a:t>
            </a:r>
            <a:br>
              <a:rPr lang="en-US" dirty="0" smtClean="0"/>
            </a:br>
            <a:r>
              <a:rPr lang="en-US" dirty="0" smtClean="0"/>
              <a:t>into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Richard N. Landers, Ph.D.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-447675"/>
            <a:ext cx="7372350" cy="75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Verdict?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Looks promising, but many implementation concerns with little research to guide them</a:t>
            </a:r>
          </a:p>
          <a:p>
            <a:endParaRPr lang="en-US" dirty="0" smtClean="0"/>
          </a:p>
          <a:p>
            <a:r>
              <a:rPr lang="en-US" dirty="0" smtClean="0"/>
              <a:t>Ethical boundaries are fuzzy</a:t>
            </a:r>
          </a:p>
          <a:p>
            <a:endParaRPr lang="en-US" dirty="0" smtClean="0"/>
          </a:p>
          <a:p>
            <a:r>
              <a:rPr lang="en-US" dirty="0" smtClean="0"/>
              <a:t>Student expectations are changing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Richard N. Landers, Ph.D.</a:t>
            </a:r>
            <a:br>
              <a:rPr lang="en-US" dirty="0" smtClean="0"/>
            </a:br>
            <a:r>
              <a:rPr lang="en-US" dirty="0" smtClean="0"/>
              <a:t>Industrial/Organizational Psychology</a:t>
            </a:r>
            <a:br>
              <a:rPr lang="en-US" dirty="0" smtClean="0"/>
            </a:br>
            <a:r>
              <a:rPr lang="en-US" dirty="0" smtClean="0"/>
              <a:t>Blog: </a:t>
            </a:r>
            <a:r>
              <a:rPr lang="en-US" dirty="0" smtClean="0">
                <a:hlinkClick r:id="rId2"/>
              </a:rPr>
              <a:t>http://neoacademic.com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rnlanders@odu.edu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socialPsych</a:t>
            </a:r>
            <a:r>
              <a:rPr lang="en-US" dirty="0" smtClean="0"/>
              <a:t> Introduction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http://vimeo.com/11500513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</a:t>
            </a:r>
            <a:br>
              <a:rPr lang="en-US" dirty="0" smtClean="0"/>
            </a:br>
            <a:r>
              <a:rPr lang="en-US" dirty="0" smtClean="0"/>
              <a:t>(as if you need an introduction)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Everyone’s Using It</a:t>
            </a:r>
          </a:p>
          <a:p>
            <a:pPr lvl="1"/>
            <a:r>
              <a:rPr lang="en-US" dirty="0" smtClean="0"/>
              <a:t>500+ million users on </a:t>
            </a:r>
            <a:r>
              <a:rPr lang="en-US" dirty="0" err="1" smtClean="0"/>
              <a:t>Facebook</a:t>
            </a:r>
            <a:r>
              <a:rPr lang="en-US" dirty="0" smtClean="0"/>
              <a:t> alone</a:t>
            </a:r>
          </a:p>
          <a:p>
            <a:pPr lvl="2"/>
            <a:r>
              <a:rPr lang="en-US" dirty="0" smtClean="0"/>
              <a:t>96% of college students in 2009 use it almost daily</a:t>
            </a:r>
          </a:p>
          <a:p>
            <a:pPr lvl="2"/>
            <a:r>
              <a:rPr lang="en-US" dirty="0" smtClean="0"/>
              <a:t>Correlation with GPA in the past, not so much now</a:t>
            </a:r>
          </a:p>
          <a:p>
            <a:pPr lvl="1"/>
            <a:r>
              <a:rPr lang="en-US" dirty="0" smtClean="0"/>
              <a:t>More time on </a:t>
            </a:r>
            <a:r>
              <a:rPr lang="en-US" dirty="0" err="1" smtClean="0"/>
              <a:t>Facebook</a:t>
            </a:r>
            <a:r>
              <a:rPr lang="en-US" dirty="0" smtClean="0"/>
              <a:t> than on Google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1400" i="1" dirty="0" smtClean="0"/>
              <a:t>(Sources: FB.com, 2009 UNH study, </a:t>
            </a:r>
            <a:r>
              <a:rPr lang="en-US" sz="1400" i="1" dirty="0" err="1" smtClean="0"/>
              <a:t>comScore</a:t>
            </a:r>
            <a:r>
              <a:rPr lang="en-US" sz="1400" i="1" dirty="0"/>
              <a:t> </a:t>
            </a:r>
            <a:r>
              <a:rPr lang="en-US" sz="1400" i="1" dirty="0" smtClean="0"/>
              <a:t>Inc)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Learning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Learning Happens in Businesses Too</a:t>
            </a:r>
          </a:p>
          <a:p>
            <a:pPr lvl="1"/>
            <a:r>
              <a:rPr lang="en-US" dirty="0" smtClean="0"/>
              <a:t>Most of it is informal, which is perceived as more valuable</a:t>
            </a:r>
          </a:p>
          <a:p>
            <a:pPr lvl="1"/>
            <a:r>
              <a:rPr lang="en-US" dirty="0" smtClean="0"/>
              <a:t>Informal learning supports scaffolding</a:t>
            </a:r>
          </a:p>
          <a:p>
            <a:pPr lvl="1"/>
            <a:r>
              <a:rPr lang="en-US" dirty="0" smtClean="0"/>
              <a:t>Affects perceived relevance, and ultimately learning/training motivation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Informal mechanisms of learning may be more valuable/effective at engaging learners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Capitalizes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interactions abound</a:t>
            </a:r>
          </a:p>
          <a:p>
            <a:endParaRPr lang="en-US" dirty="0" smtClean="0"/>
          </a:p>
          <a:p>
            <a:r>
              <a:rPr lang="en-US" dirty="0" smtClean="0"/>
              <a:t>Time students are spending anyway</a:t>
            </a:r>
          </a:p>
          <a:p>
            <a:endParaRPr lang="en-US" dirty="0" smtClean="0"/>
          </a:p>
          <a:p>
            <a:r>
              <a:rPr lang="en-US" dirty="0" smtClean="0"/>
              <a:t>Students are generally comfortable with technology (“digital natives”)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it Does Create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boundaries?</a:t>
            </a:r>
          </a:p>
          <a:p>
            <a:pPr lvl="1"/>
            <a:r>
              <a:rPr lang="en-US" dirty="0" err="1" smtClean="0"/>
              <a:t>Friending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What should be required/graded?</a:t>
            </a:r>
          </a:p>
          <a:p>
            <a:pPr lvl="1"/>
            <a:r>
              <a:rPr lang="en-US" dirty="0" smtClean="0"/>
              <a:t>General conversation</a:t>
            </a:r>
          </a:p>
          <a:p>
            <a:pPr lvl="1"/>
            <a:r>
              <a:rPr lang="en-US" dirty="0" smtClean="0"/>
              <a:t>The “extra credit”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it Does Create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medium should we use?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 Groups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err="1" smtClean="0"/>
              <a:t>Ning</a:t>
            </a:r>
            <a:endParaRPr lang="en-US" dirty="0"/>
          </a:p>
          <a:p>
            <a:pPr lvl="1"/>
            <a:r>
              <a:rPr lang="en-US" dirty="0" smtClean="0"/>
              <a:t>Something else?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socialPsych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437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0"/>
            <a:ext cx="7362825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-533400"/>
            <a:ext cx="7362825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209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Integrating Social Media  into the Classroom</vt:lpstr>
      <vt:lpstr>Social Media (as if you need an introduction)</vt:lpstr>
      <vt:lpstr>A Little Learning Theory</vt:lpstr>
      <vt:lpstr>Social Media Capitalizes On…</vt:lpstr>
      <vt:lpstr>…But it Does Create Problems</vt:lpstr>
      <vt:lpstr>…But it Does Create Problems</vt:lpstr>
      <vt:lpstr>socialPsych</vt:lpstr>
      <vt:lpstr>Slide 8</vt:lpstr>
      <vt:lpstr>Slide 9</vt:lpstr>
      <vt:lpstr>Slide 10</vt:lpstr>
      <vt:lpstr>The Verdict?</vt:lpstr>
      <vt:lpstr>Questions?</vt:lpstr>
    </vt:vector>
  </TitlesOfParts>
  <Company>Old Dominion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N. Landers</dc:creator>
  <cp:lastModifiedBy>EJustice</cp:lastModifiedBy>
  <cp:revision>8</cp:revision>
  <dcterms:created xsi:type="dcterms:W3CDTF">2010-09-23T20:49:51Z</dcterms:created>
  <dcterms:modified xsi:type="dcterms:W3CDTF">2010-10-08T15:03:17Z</dcterms:modified>
</cp:coreProperties>
</file>