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2" r:id="rId2"/>
    <p:sldId id="620" r:id="rId3"/>
    <p:sldId id="621" r:id="rId4"/>
    <p:sldId id="622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739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5B"/>
    <a:srgbClr val="EFCE5D"/>
    <a:srgbClr val="FFFFFF"/>
    <a:srgbClr val="9A8CB1"/>
    <a:srgbClr val="75BD7D"/>
    <a:srgbClr val="595959"/>
    <a:srgbClr val="82898F"/>
    <a:srgbClr val="79A9BF"/>
    <a:srgbClr val="003767"/>
    <a:srgbClr val="DA5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771" autoAdjust="0"/>
    <p:restoredTop sz="99620" autoAdjust="0"/>
  </p:normalViewPr>
  <p:slideViewPr>
    <p:cSldViewPr>
      <p:cViewPr varScale="1">
        <p:scale>
          <a:sx n="99" d="100"/>
          <a:sy n="99" d="100"/>
        </p:scale>
        <p:origin x="-77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C012C-F612-48BC-ADF6-7B5F9C8714CE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6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826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2B6A-F581-477C-91AE-7A95A8D72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0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6DB8F-8D93-49C3-8A5A-8642C70C008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33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2613B-CA78-49AF-8E1A-9725306EC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0" y="4761378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4767264"/>
            <a:ext cx="29718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3409951"/>
            <a:ext cx="5181600" cy="5334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019550"/>
            <a:ext cx="51816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BE32E9-CBD3-4652-96A9-AF8035B08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8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BE32E9-CBD3-4652-96A9-AF8035B08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2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BE32E9-CBD3-4652-96A9-AF8035B08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BE32E9-CBD3-4652-96A9-AF8035B08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BE32E9-CBD3-4652-96A9-AF8035B08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BE32E9-CBD3-4652-96A9-AF8035B08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639"/>
            <a:ext cx="9144000" cy="510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172" y="1928812"/>
            <a:ext cx="5854471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643" y="2800351"/>
            <a:ext cx="5852535" cy="1794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4676706"/>
            <a:ext cx="134839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E3BC9A-AE0D-FF47-82EA-A1E5DE1B0ED6}" type="datetimeFigureOut">
              <a:rPr lang="en-US" smtClean="0">
                <a:solidFill>
                  <a:prstClr val="white"/>
                </a:solidFill>
              </a:rPr>
              <a:pPr/>
              <a:t>1/13/2015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4676706"/>
            <a:ext cx="464810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7"/>
            <a:ext cx="554038" cy="273844"/>
          </a:xfrm>
          <a:prstGeom prst="rect">
            <a:avLst/>
          </a:prstGeom>
        </p:spPr>
        <p:txBody>
          <a:bodyPr/>
          <a:lstStyle/>
          <a:p>
            <a:fld id="{EA242A5F-7C04-9E41-A586-FB8100474B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939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190750"/>
            <a:ext cx="6781800" cy="85939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5365" y="3105150"/>
            <a:ext cx="6779557" cy="1769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67600" y="1809751"/>
            <a:ext cx="1521542" cy="1508017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467600" y="3486151"/>
            <a:ext cx="1521542" cy="1508017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6" y="6235700"/>
            <a:ext cx="997926" cy="270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D53567-10F0-4364-B8FA-787F4CD96098}" type="datetimeFigureOut">
              <a:rPr lang="en-US"/>
              <a:pPr/>
              <a:t>1/13/2015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2" y="6235700"/>
            <a:ext cx="3437561" cy="270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6" y="1"/>
            <a:ext cx="872013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3305176"/>
            <a:ext cx="6132513" cy="1021556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199" y="2180035"/>
            <a:ext cx="61325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85754" y="153523"/>
            <a:ext cx="212725" cy="4840289"/>
          </a:xfrm>
          <a:prstGeom prst="rect">
            <a:avLst/>
          </a:prstGeom>
          <a:solidFill>
            <a:srgbClr val="8D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08118"/>
            <a:ext cx="3873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0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2"/>
          </p:nvPr>
        </p:nvSpPr>
        <p:spPr>
          <a:xfrm>
            <a:off x="4953000" y="4258236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953000" y="3267636"/>
            <a:ext cx="4038600" cy="9334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3767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Block Style Variation 1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"/>
            <a:ext cx="6477000" cy="32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867400" y="133350"/>
            <a:ext cx="1480284" cy="1467126"/>
          </a:xfrm>
        </p:spPr>
        <p:txBody>
          <a:bodyPr rtlCol="0">
            <a:noAutofit/>
          </a:bodyPr>
          <a:lstStyle>
            <a:lvl1pPr algn="l">
              <a:buNone/>
              <a:defRPr sz="2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511316" y="1733550"/>
            <a:ext cx="1480284" cy="1467126"/>
          </a:xfrm>
        </p:spPr>
        <p:txBody>
          <a:bodyPr rtlCol="0">
            <a:noAutofit/>
          </a:bodyPr>
          <a:lstStyle>
            <a:lvl1pPr algn="l">
              <a:buNone/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13" name="Picture 12" descr="Block Style Variation 1-01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57150"/>
            <a:ext cx="5829300" cy="32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rown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285751"/>
            <a:ext cx="299209" cy="2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895351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3900">
                <a:solidFill>
                  <a:schemeClr val="bg1"/>
                </a:solidFill>
                <a:latin typeface="Trebuchet MS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92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ock Style Variation 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578" y="100355"/>
            <a:ext cx="8763292" cy="3266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2"/>
            <a:ext cx="4038600" cy="70008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376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2"/>
            <a:ext cx="4038600" cy="56141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230"/>
            <a:ext cx="1232647" cy="273844"/>
          </a:xfrm>
        </p:spPr>
        <p:txBody>
          <a:bodyPr/>
          <a:lstStyle>
            <a:lvl1pPr algn="l">
              <a:defRPr/>
            </a:lvl1pPr>
          </a:lstStyle>
          <a:p>
            <a:fld id="{70E3BC9A-AE0D-FF47-82EA-A1E5DE1B0ED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4819230"/>
            <a:ext cx="2617694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1"/>
            <a:ext cx="3086100" cy="1530679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kumimoji="0" lang="en-US" sz="3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0" lang="en-US" smtClean="0"/>
              <a:t>Click to edit Master text styles</a:t>
            </a:r>
          </a:p>
        </p:txBody>
      </p:sp>
      <p:pic>
        <p:nvPicPr>
          <p:cNvPr id="11" name="Picture 10" descr="Crown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5" y="299199"/>
            <a:ext cx="299209" cy="2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2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577" y="228493"/>
            <a:ext cx="3070225" cy="46292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8699" y="1608137"/>
            <a:ext cx="287790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5605" y="336759"/>
            <a:ext cx="404132" cy="3161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99237" y="2770187"/>
            <a:ext cx="2877365" cy="1858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7133668" y="4675189"/>
            <a:ext cx="1537447" cy="365125"/>
          </a:xfrm>
        </p:spPr>
        <p:txBody>
          <a:bodyPr/>
          <a:lstStyle/>
          <a:p>
            <a:fld id="{70E3BC9A-AE0D-FF47-82EA-A1E5DE1B0ED6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1573" y="4675189"/>
            <a:ext cx="3316941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6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11932"/>
            <a:ext cx="685800" cy="226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1"/>
            <a:ext cx="3108960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7" y="1773936"/>
            <a:ext cx="4240119" cy="3140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4817691"/>
            <a:ext cx="1537447" cy="273844"/>
          </a:xfrm>
        </p:spPr>
        <p:txBody>
          <a:bodyPr/>
          <a:lstStyle/>
          <a:p>
            <a:fld id="{70E3BC9A-AE0D-FF47-82EA-A1E5DE1B0ED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1/13/2015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691"/>
            <a:ext cx="3005138" cy="273844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181677"/>
            <a:ext cx="554038" cy="273844"/>
          </a:xfrm>
          <a:prstGeom prst="rect">
            <a:avLst/>
          </a:prstGeom>
        </p:spPr>
        <p:txBody>
          <a:bodyPr/>
          <a:lstStyle/>
          <a:p>
            <a:fld id="{EA242A5F-7C04-9E41-A586-FB8100474B9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3" name="Picture 12" descr="Crow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53002" y="1894796"/>
            <a:ext cx="378263" cy="2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151"/>
            <a:ext cx="8229600" cy="2632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24" y="1441452"/>
            <a:ext cx="4048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4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DA512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7546" y="285750"/>
            <a:ext cx="7557245" cy="85725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6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6BE32E9-CBD3-4652-96A9-AF8035B08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13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C675-4089-4497-A2AF-D48E42A6BE72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93" r:id="rId5"/>
    <p:sldLayoutId id="2147483656" r:id="rId6"/>
    <p:sldLayoutId id="214748369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7" r:id="rId13"/>
    <p:sldLayoutId id="2147483658" r:id="rId14"/>
    <p:sldLayoutId id="2147483659" r:id="rId15"/>
    <p:sldLayoutId id="214748374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767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767"/>
        </a:buClr>
        <a:buSzPct val="75000"/>
        <a:buFont typeface="Wingdings" pitchFamily="2" charset="2"/>
        <a:buChar char=""/>
        <a:defRPr sz="2400" kern="1200">
          <a:solidFill>
            <a:srgbClr val="00325B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ED8F8"/>
        </a:buClr>
        <a:buSzPct val="75000"/>
        <a:buFont typeface="Wingdings" pitchFamily="2" charset="2"/>
        <a:buChar char=""/>
        <a:defRPr sz="2000" kern="1200">
          <a:solidFill>
            <a:srgbClr val="00325B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3767"/>
        </a:buClr>
        <a:buSzPct val="75000"/>
        <a:buFont typeface="Wingdings" pitchFamily="2" charset="2"/>
        <a:buChar char=""/>
        <a:defRPr sz="2000" kern="1200">
          <a:solidFill>
            <a:srgbClr val="00325B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ED8F8"/>
        </a:buClr>
        <a:buSzPct val="75000"/>
        <a:buFont typeface="Wingdings" pitchFamily="2" charset="2"/>
        <a:buChar char=""/>
        <a:defRPr sz="2000" kern="1200">
          <a:solidFill>
            <a:srgbClr val="00325B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3767"/>
        </a:buClr>
        <a:buSzPct val="75000"/>
        <a:buFont typeface="Wingdings" pitchFamily="2" charset="2"/>
        <a:buChar char=""/>
        <a:defRPr sz="2000" kern="1200">
          <a:solidFill>
            <a:srgbClr val="00325B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Visitors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August 18, 2014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6706"/>
          <a:stretch>
            <a:fillRect/>
          </a:stretch>
        </p:blipFill>
        <p:spPr>
          <a:xfrm>
            <a:off x="6864791" y="1781205"/>
            <a:ext cx="2057400" cy="1529334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6864791" y="3401568"/>
            <a:ext cx="2057400" cy="1529334"/>
          </a:xfrm>
        </p:spPr>
      </p:pic>
    </p:spTree>
    <p:extLst>
      <p:ext uri="{BB962C8B-B14F-4D97-AF65-F5344CB8AC3E}">
        <p14:creationId xmlns:p14="http://schemas.microsoft.com/office/powerpoint/2010/main" val="35682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8188282" cy="3962400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Closed session authorized to discuss: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Personnel matters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Admission or discipline of identifiable student; or disclosure of scholastic record information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Acquisition or disposition of real property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Personal matters unrelated to business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Investing public funds </a:t>
            </a:r>
            <a:r>
              <a:rPr lang="en-US" sz="2000" spc="-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where competition or bargaining is involved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Matters in consultation with legal counsel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Fund-raising activities, and service contracts </a:t>
            </a:r>
          </a:p>
          <a:p>
            <a:pPr marL="685800" lvl="1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Honorary degrees or special awards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FOIA</a:t>
            </a:r>
          </a:p>
        </p:txBody>
      </p:sp>
    </p:spTree>
    <p:extLst>
      <p:ext uri="{BB962C8B-B14F-4D97-AF65-F5344CB8AC3E}">
        <p14:creationId xmlns:p14="http://schemas.microsoft.com/office/powerpoint/2010/main" val="2839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39624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3 days notice required for date, time and location of meeting</a:t>
            </a:r>
          </a:p>
          <a:p>
            <a:pPr marL="228600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Emergency meetings – unforeseen circumstances</a:t>
            </a:r>
          </a:p>
          <a:p>
            <a:pPr marL="228600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Minutes required for open meetings</a:t>
            </a:r>
          </a:p>
          <a:p>
            <a:pPr marL="228600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Board cannot vote by written or secret ballot</a:t>
            </a:r>
          </a:p>
          <a:p>
            <a:pPr marL="228600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Public may make their own record of open meetings if not disruptive</a:t>
            </a:r>
          </a:p>
          <a:p>
            <a:pPr marL="228600" indent="-228600"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Those who intentionally violate FOIA will be individually liable</a:t>
            </a:r>
          </a:p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FOIA</a:t>
            </a:r>
          </a:p>
        </p:txBody>
      </p:sp>
    </p:spTree>
    <p:extLst>
      <p:ext uri="{BB962C8B-B14F-4D97-AF65-F5344CB8AC3E}">
        <p14:creationId xmlns:p14="http://schemas.microsoft.com/office/powerpoint/2010/main" val="10951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3962400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Training is required every 2 years</a:t>
            </a:r>
          </a:p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Applies to BOV members</a:t>
            </a:r>
          </a:p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Officers generally may not have a personal interest in a contract with the University</a:t>
            </a:r>
          </a:p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Officers generally may not have a personal interest in a university transaction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COIA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7454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3962400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President and other administrators</a:t>
            </a:r>
          </a:p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General Counsel</a:t>
            </a:r>
          </a:p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University Auditor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Support and Assistance to the Board</a:t>
            </a:r>
          </a:p>
        </p:txBody>
      </p:sp>
    </p:spTree>
    <p:extLst>
      <p:ext uri="{BB962C8B-B14F-4D97-AF65-F5344CB8AC3E}">
        <p14:creationId xmlns:p14="http://schemas.microsoft.com/office/powerpoint/2010/main" val="10361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Visitors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August 18, 2014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6706"/>
          <a:stretch>
            <a:fillRect/>
          </a:stretch>
        </p:blipFill>
        <p:spPr>
          <a:xfrm>
            <a:off x="6864791" y="1781205"/>
            <a:ext cx="2057400" cy="1529334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6864791" y="3401568"/>
            <a:ext cx="2057400" cy="1529334"/>
          </a:xfrm>
        </p:spPr>
      </p:pic>
    </p:spTree>
    <p:extLst>
      <p:ext uri="{BB962C8B-B14F-4D97-AF65-F5344CB8AC3E}">
        <p14:creationId xmlns:p14="http://schemas.microsoft.com/office/powerpoint/2010/main" val="29333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>
          <a:xfrm>
            <a:off x="2286000" y="2190751"/>
            <a:ext cx="5638800" cy="1689497"/>
          </a:xfrm>
        </p:spPr>
        <p:txBody>
          <a:bodyPr/>
          <a:lstStyle/>
          <a:p>
            <a:r>
              <a:rPr lang="en-US" sz="4400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Legal Issues</a:t>
            </a:r>
            <a:br>
              <a:rPr lang="en-US" sz="4400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 Nance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Attorney General and General Counsel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9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4114800"/>
          </a:xfrm>
        </p:spPr>
        <p:txBody>
          <a:bodyPr/>
          <a:lstStyle/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Hold property of University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Accept gifts, grants and bequests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Control and expend university funds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Set policy, tuition and fees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Buy and sell property</a:t>
            </a:r>
          </a:p>
          <a:p>
            <a:pPr marL="228600" lvl="0" indent="-228600">
              <a:spcBef>
                <a:spcPts val="2000"/>
              </a:spcBef>
              <a:buClr>
                <a:srgbClr val="D54B4B"/>
              </a:buClr>
              <a:buFont typeface="Wingdings" pitchFamily="2" charset="2"/>
              <a:buChar char="n"/>
            </a:pPr>
            <a:endParaRPr lang="en-US" sz="2800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+mn-ea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solidFill>
                <a:srgbClr val="DA5120"/>
              </a:solidFill>
            </a:endParaRP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Powers of Board of Visitors</a:t>
            </a:r>
          </a:p>
        </p:txBody>
      </p:sp>
    </p:spTree>
    <p:extLst>
      <p:ext uri="{BB962C8B-B14F-4D97-AF65-F5344CB8AC3E}">
        <p14:creationId xmlns:p14="http://schemas.microsoft.com/office/powerpoint/2010/main" val="860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4114800"/>
          </a:xfrm>
        </p:spPr>
        <p:txBody>
          <a:bodyPr/>
          <a:lstStyle/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Hire and fire University President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Confer degrees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Jointly control Virginia Beach Higher Education Center with Norfolk State University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solidFill>
                <a:srgbClr val="DA5120"/>
              </a:solidFill>
            </a:endParaRP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Powers of Board of Visitors</a:t>
            </a:r>
          </a:p>
        </p:txBody>
      </p:sp>
    </p:spTree>
    <p:extLst>
      <p:ext uri="{BB962C8B-B14F-4D97-AF65-F5344CB8AC3E}">
        <p14:creationId xmlns:p14="http://schemas.microsoft.com/office/powerpoint/2010/main" val="18577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4114800"/>
          </a:xfrm>
        </p:spPr>
        <p:txBody>
          <a:bodyPr/>
          <a:lstStyle/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Common sense – Oversight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Good business judgment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No personal profit – Contracts &amp; Gifts – COIA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Avoid deficits – Personal Liability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Follow meetings law – FOIA – Closed Sessions – Personal Liability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Duties - Fiduciary</a:t>
            </a:r>
          </a:p>
        </p:txBody>
      </p:sp>
    </p:spTree>
    <p:extLst>
      <p:ext uri="{BB962C8B-B14F-4D97-AF65-F5344CB8AC3E}">
        <p14:creationId xmlns:p14="http://schemas.microsoft.com/office/powerpoint/2010/main" val="4305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4114800"/>
          </a:xfrm>
        </p:spPr>
        <p:txBody>
          <a:bodyPr/>
          <a:lstStyle/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None if acting in good faith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No personal liability for University’s contracts</a:t>
            </a:r>
          </a:p>
          <a:p>
            <a:pPr marL="228600" lvl="0" indent="-228600">
              <a:spcBef>
                <a:spcPts val="20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If sued, attorney general may defend; commonwealth pays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Liabilities</a:t>
            </a:r>
          </a:p>
        </p:txBody>
      </p:sp>
    </p:spTree>
    <p:extLst>
      <p:ext uri="{BB962C8B-B14F-4D97-AF65-F5344CB8AC3E}">
        <p14:creationId xmlns:p14="http://schemas.microsoft.com/office/powerpoint/2010/main" val="22023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3962400"/>
          </a:xfrm>
        </p:spPr>
        <p:txBody>
          <a:bodyPr/>
          <a:lstStyle/>
          <a:p>
            <a:pPr marL="228600" lvl="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Affirmative duty to read and be familiar with FOIA</a:t>
            </a:r>
          </a:p>
          <a:p>
            <a:pPr marL="228600" lvl="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Public meetings presumed open, unless exemption properly invoked</a:t>
            </a:r>
          </a:p>
          <a:p>
            <a:pPr marL="228600" lvl="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“Meeting” = 3 or more members conducting public business</a:t>
            </a:r>
          </a:p>
          <a:p>
            <a:pPr marL="228600" lvl="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ea"/>
                <a:cs typeface="+mn-cs"/>
              </a:rPr>
              <a:t>“Executive Session” = Obsolete; Now “Closed Meeting”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FOIA Issues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3125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3962400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Procedures to properly convene a closed session:</a:t>
            </a:r>
          </a:p>
          <a:p>
            <a:pPr marL="685800" lvl="1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Motion in a public meeting</a:t>
            </a:r>
          </a:p>
          <a:p>
            <a:pPr marL="1143000" lvl="2" indent="-2286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Identifies subject matter and purpose</a:t>
            </a:r>
          </a:p>
          <a:p>
            <a:pPr marL="1143000" lvl="2" indent="-2286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States specific statutory exception</a:t>
            </a:r>
          </a:p>
          <a:p>
            <a:pPr marL="1143000" lvl="2" indent="-2286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Minutes must reflect motion</a:t>
            </a:r>
          </a:p>
          <a:p>
            <a:pPr marL="685800" lvl="1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During closed meeting</a:t>
            </a:r>
          </a:p>
          <a:p>
            <a:pPr marL="1143000" lvl="2" indent="-2286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Only discuss matters identified</a:t>
            </a:r>
          </a:p>
          <a:p>
            <a:pPr marL="1143000" lvl="2" indent="-2286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No votes nor decisions</a:t>
            </a:r>
          </a:p>
          <a:p>
            <a:pPr marL="1143000" lvl="2" indent="-2286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Minutes are not open for public inspection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FOIA</a:t>
            </a:r>
          </a:p>
        </p:txBody>
      </p:sp>
    </p:spTree>
    <p:extLst>
      <p:ext uri="{BB962C8B-B14F-4D97-AF65-F5344CB8AC3E}">
        <p14:creationId xmlns:p14="http://schemas.microsoft.com/office/powerpoint/2010/main" val="41432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47750"/>
            <a:ext cx="7558960" cy="3962400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Procedures to properly convene a closed session:</a:t>
            </a:r>
          </a:p>
          <a:p>
            <a:pPr marL="685800" lvl="1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Board must reconvene in open session and  record votes with individual certification</a:t>
            </a:r>
          </a:p>
          <a:p>
            <a:pPr marL="685800" lvl="1" indent="-2286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</a:rPr>
              <a:t>Decisions only effective if Board votes upon them in open meeting</a:t>
            </a:r>
          </a:p>
        </p:txBody>
      </p:sp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28600" y="101601"/>
            <a:ext cx="7556500" cy="7461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25" charset="-128"/>
              </a:rPr>
              <a:t>FOIA</a:t>
            </a:r>
          </a:p>
        </p:txBody>
      </p:sp>
    </p:spTree>
    <p:extLst>
      <p:ext uri="{BB962C8B-B14F-4D97-AF65-F5344CB8AC3E}">
        <p14:creationId xmlns:p14="http://schemas.microsoft.com/office/powerpoint/2010/main" val="21818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DU Branded (EMG)">
      <a:dk1>
        <a:sysClr val="windowText" lastClr="000000"/>
      </a:dk1>
      <a:lt1>
        <a:sysClr val="window" lastClr="FFFFFF"/>
      </a:lt1>
      <a:dk2>
        <a:srgbClr val="2B142D"/>
      </a:dk2>
      <a:lt2>
        <a:srgbClr val="BD971F"/>
      </a:lt2>
      <a:accent1>
        <a:srgbClr val="003767"/>
      </a:accent1>
      <a:accent2>
        <a:srgbClr val="7EC8E4"/>
      </a:accent2>
      <a:accent3>
        <a:srgbClr val="DA5120"/>
      </a:accent3>
      <a:accent4>
        <a:srgbClr val="8D8E8D"/>
      </a:accent4>
      <a:accent5>
        <a:srgbClr val="DA5120"/>
      </a:accent5>
      <a:accent6>
        <a:srgbClr val="5B9029"/>
      </a:accent6>
      <a:hlink>
        <a:srgbClr val="003767"/>
      </a:hlink>
      <a:folHlink>
        <a:srgbClr val="4D39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10857</TotalTime>
  <Words>414</Words>
  <Application>Microsoft Office PowerPoint</Application>
  <PresentationFormat>On-screen Show (16:9)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Board of Visitors Orientation</vt:lpstr>
      <vt:lpstr>Legal Issues Earl Nance Assistant Attorney General and General Counsel </vt:lpstr>
      <vt:lpstr>Powers of Board of Visitors</vt:lpstr>
      <vt:lpstr>Powers of Board of Visitors</vt:lpstr>
      <vt:lpstr>Duties - Fiduciary</vt:lpstr>
      <vt:lpstr>Liabilities</vt:lpstr>
      <vt:lpstr>FOIA Issues and Responsibilities</vt:lpstr>
      <vt:lpstr>FOIA</vt:lpstr>
      <vt:lpstr>FOIA</vt:lpstr>
      <vt:lpstr>FOIA</vt:lpstr>
      <vt:lpstr>FOIA</vt:lpstr>
      <vt:lpstr>COIA Responsibilities</vt:lpstr>
      <vt:lpstr>Support and Assistance to the Board</vt:lpstr>
      <vt:lpstr>Board of Visitors Orientation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Phenicie</dc:creator>
  <cp:lastModifiedBy>Meeks, Donna W.</cp:lastModifiedBy>
  <cp:revision>275</cp:revision>
  <cp:lastPrinted>2014-08-14T19:39:36Z</cp:lastPrinted>
  <dcterms:created xsi:type="dcterms:W3CDTF">2012-08-27T19:17:30Z</dcterms:created>
  <dcterms:modified xsi:type="dcterms:W3CDTF">2015-01-13T14:06:11Z</dcterms:modified>
</cp:coreProperties>
</file>