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svg" ContentType="image/svg+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35"/>
  </p:notesMasterIdLst>
  <p:sldIdLst>
    <p:sldId id="256" r:id="rId2"/>
    <p:sldId id="257" r:id="rId3"/>
    <p:sldId id="258" r:id="rId4"/>
    <p:sldId id="259" r:id="rId5"/>
    <p:sldId id="260" r:id="rId6"/>
    <p:sldId id="263" r:id="rId7"/>
    <p:sldId id="264" r:id="rId8"/>
    <p:sldId id="261" r:id="rId9"/>
    <p:sldId id="262" r:id="rId10"/>
    <p:sldId id="265" r:id="rId11"/>
    <p:sldId id="266" r:id="rId12"/>
    <p:sldId id="267" r:id="rId13"/>
    <p:sldId id="273" r:id="rId14"/>
    <p:sldId id="268" r:id="rId15"/>
    <p:sldId id="269" r:id="rId16"/>
    <p:sldId id="271" r:id="rId17"/>
    <p:sldId id="274" r:id="rId18"/>
    <p:sldId id="275" r:id="rId19"/>
    <p:sldId id="282" r:id="rId20"/>
    <p:sldId id="276" r:id="rId21"/>
    <p:sldId id="277" r:id="rId22"/>
    <p:sldId id="280" r:id="rId23"/>
    <p:sldId id="287" r:id="rId24"/>
    <p:sldId id="278" r:id="rId25"/>
    <p:sldId id="281" r:id="rId26"/>
    <p:sldId id="279" r:id="rId27"/>
    <p:sldId id="283" r:id="rId28"/>
    <p:sldId id="284" r:id="rId29"/>
    <p:sldId id="285" r:id="rId30"/>
    <p:sldId id="286" r:id="rId31"/>
    <p:sldId id="289" r:id="rId32"/>
    <p:sldId id="288" r:id="rId33"/>
    <p:sldId id="290"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6" autoAdjust="0"/>
    <p:restoredTop sz="94660"/>
  </p:normalViewPr>
  <p:slideViewPr>
    <p:cSldViewPr snapToGrid="0">
      <p:cViewPr varScale="1">
        <p:scale>
          <a:sx n="97" d="100"/>
          <a:sy n="97" d="100"/>
        </p:scale>
        <p:origin x="32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2F9C8D-ACFD-D142-97D9-A364A08A5337}" type="datetimeFigureOut">
              <a:rPr lang="en-US" smtClean="0"/>
              <a:t>5/14/19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C89086-BC09-3040-BA9D-93CA0DA0C53A}" type="slidenum">
              <a:rPr lang="en-US" smtClean="0"/>
              <a:t>‹#›</a:t>
            </a:fld>
            <a:endParaRPr lang="en-US"/>
          </a:p>
        </p:txBody>
      </p:sp>
    </p:spTree>
    <p:extLst>
      <p:ext uri="{BB962C8B-B14F-4D97-AF65-F5344CB8AC3E}">
        <p14:creationId xmlns:p14="http://schemas.microsoft.com/office/powerpoint/2010/main" val="135596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B9F178-E1FE-4363-ADC2-F0BD25093B93}" type="datetimeFigureOut">
              <a:rPr lang="en-US" smtClean="0"/>
              <a:t>5/14/19</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F80004A-2BE8-406F-A52F-1DFB6DD95137}" type="slidenum">
              <a:rPr lang="en-US" smtClean="0"/>
              <a:t>‹#›</a:t>
            </a:fld>
            <a:endParaRPr lang="en-US"/>
          </a:p>
        </p:txBody>
      </p:sp>
    </p:spTree>
    <p:extLst>
      <p:ext uri="{BB962C8B-B14F-4D97-AF65-F5344CB8AC3E}">
        <p14:creationId xmlns:p14="http://schemas.microsoft.com/office/powerpoint/2010/main" val="971301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B9F178-E1FE-4363-ADC2-F0BD25093B93}" type="datetimeFigureOut">
              <a:rPr lang="en-US" smtClean="0"/>
              <a:t>5/14/19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F80004A-2BE8-406F-A52F-1DFB6DD95137}" type="slidenum">
              <a:rPr lang="en-US" smtClean="0"/>
              <a:t>‹#›</a:t>
            </a:fld>
            <a:endParaRPr lang="en-US"/>
          </a:p>
        </p:txBody>
      </p:sp>
    </p:spTree>
    <p:extLst>
      <p:ext uri="{BB962C8B-B14F-4D97-AF65-F5344CB8AC3E}">
        <p14:creationId xmlns:p14="http://schemas.microsoft.com/office/powerpoint/2010/main" val="3627287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B9F178-E1FE-4363-ADC2-F0BD25093B93}" type="datetimeFigureOut">
              <a:rPr lang="en-US" smtClean="0"/>
              <a:t>5/14/19</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F80004A-2BE8-406F-A52F-1DFB6DD95137}"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53536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0B9F178-E1FE-4363-ADC2-F0BD25093B93}" type="datetimeFigureOut">
              <a:rPr lang="en-US" smtClean="0"/>
              <a:t>5/14/19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F80004A-2BE8-406F-A52F-1DFB6DD95137}" type="slidenum">
              <a:rPr lang="en-US" smtClean="0"/>
              <a:t>‹#›</a:t>
            </a:fld>
            <a:endParaRPr lang="en-US"/>
          </a:p>
        </p:txBody>
      </p:sp>
    </p:spTree>
    <p:extLst>
      <p:ext uri="{BB962C8B-B14F-4D97-AF65-F5344CB8AC3E}">
        <p14:creationId xmlns:p14="http://schemas.microsoft.com/office/powerpoint/2010/main" val="1416689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0B9F178-E1FE-4363-ADC2-F0BD25093B93}" type="datetimeFigureOut">
              <a:rPr lang="en-US" smtClean="0"/>
              <a:t>5/14/19</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F80004A-2BE8-406F-A52F-1DFB6DD95137}"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39757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0B9F178-E1FE-4363-ADC2-F0BD25093B93}" type="datetimeFigureOut">
              <a:rPr lang="en-US" smtClean="0"/>
              <a:t>5/14/19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F80004A-2BE8-406F-A52F-1DFB6DD95137}" type="slidenum">
              <a:rPr lang="en-US" smtClean="0"/>
              <a:t>‹#›</a:t>
            </a:fld>
            <a:endParaRPr lang="en-US"/>
          </a:p>
        </p:txBody>
      </p:sp>
    </p:spTree>
    <p:extLst>
      <p:ext uri="{BB962C8B-B14F-4D97-AF65-F5344CB8AC3E}">
        <p14:creationId xmlns:p14="http://schemas.microsoft.com/office/powerpoint/2010/main" val="1522938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B9F178-E1FE-4363-ADC2-F0BD25093B93}" type="datetimeFigureOut">
              <a:rPr lang="en-US" smtClean="0"/>
              <a:t>5/14/19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F80004A-2BE8-406F-A52F-1DFB6DD95137}" type="slidenum">
              <a:rPr lang="en-US" smtClean="0"/>
              <a:t>‹#›</a:t>
            </a:fld>
            <a:endParaRPr lang="en-US"/>
          </a:p>
        </p:txBody>
      </p:sp>
    </p:spTree>
    <p:extLst>
      <p:ext uri="{BB962C8B-B14F-4D97-AF65-F5344CB8AC3E}">
        <p14:creationId xmlns:p14="http://schemas.microsoft.com/office/powerpoint/2010/main" val="110864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B9F178-E1FE-4363-ADC2-F0BD25093B93}" type="datetimeFigureOut">
              <a:rPr lang="en-US" smtClean="0"/>
              <a:t>5/14/19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F80004A-2BE8-406F-A52F-1DFB6DD95137}" type="slidenum">
              <a:rPr lang="en-US" smtClean="0"/>
              <a:t>‹#›</a:t>
            </a:fld>
            <a:endParaRPr lang="en-US"/>
          </a:p>
        </p:txBody>
      </p:sp>
    </p:spTree>
    <p:extLst>
      <p:ext uri="{BB962C8B-B14F-4D97-AF65-F5344CB8AC3E}">
        <p14:creationId xmlns:p14="http://schemas.microsoft.com/office/powerpoint/2010/main" val="2129891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B9F178-E1FE-4363-ADC2-F0BD25093B93}" type="datetimeFigureOut">
              <a:rPr lang="en-US" smtClean="0"/>
              <a:t>5/14/19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F80004A-2BE8-406F-A52F-1DFB6DD95137}" type="slidenum">
              <a:rPr lang="en-US" smtClean="0"/>
              <a:t>‹#›</a:t>
            </a:fld>
            <a:endParaRPr lang="en-US"/>
          </a:p>
        </p:txBody>
      </p:sp>
    </p:spTree>
    <p:extLst>
      <p:ext uri="{BB962C8B-B14F-4D97-AF65-F5344CB8AC3E}">
        <p14:creationId xmlns:p14="http://schemas.microsoft.com/office/powerpoint/2010/main" val="1968979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B9F178-E1FE-4363-ADC2-F0BD25093B93}" type="datetimeFigureOut">
              <a:rPr lang="en-US" smtClean="0"/>
              <a:t>5/14/19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F80004A-2BE8-406F-A52F-1DFB6DD95137}" type="slidenum">
              <a:rPr lang="en-US" smtClean="0"/>
              <a:t>‹#›</a:t>
            </a:fld>
            <a:endParaRPr lang="en-US"/>
          </a:p>
        </p:txBody>
      </p:sp>
    </p:spTree>
    <p:extLst>
      <p:ext uri="{BB962C8B-B14F-4D97-AF65-F5344CB8AC3E}">
        <p14:creationId xmlns:p14="http://schemas.microsoft.com/office/powerpoint/2010/main" val="127220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B9F178-E1FE-4363-ADC2-F0BD25093B93}" type="datetimeFigureOut">
              <a:rPr lang="en-US" smtClean="0"/>
              <a:t>5/14/19</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F80004A-2BE8-406F-A52F-1DFB6DD95137}" type="slidenum">
              <a:rPr lang="en-US" smtClean="0"/>
              <a:t>‹#›</a:t>
            </a:fld>
            <a:endParaRPr lang="en-US"/>
          </a:p>
        </p:txBody>
      </p:sp>
    </p:spTree>
    <p:extLst>
      <p:ext uri="{BB962C8B-B14F-4D97-AF65-F5344CB8AC3E}">
        <p14:creationId xmlns:p14="http://schemas.microsoft.com/office/powerpoint/2010/main" val="2952294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B9F178-E1FE-4363-ADC2-F0BD25093B93}" type="datetimeFigureOut">
              <a:rPr lang="en-US" smtClean="0"/>
              <a:t>5/14/19</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F80004A-2BE8-406F-A52F-1DFB6DD95137}" type="slidenum">
              <a:rPr lang="en-US" smtClean="0"/>
              <a:t>‹#›</a:t>
            </a:fld>
            <a:endParaRPr lang="en-US"/>
          </a:p>
        </p:txBody>
      </p:sp>
    </p:spTree>
    <p:extLst>
      <p:ext uri="{BB962C8B-B14F-4D97-AF65-F5344CB8AC3E}">
        <p14:creationId xmlns:p14="http://schemas.microsoft.com/office/powerpoint/2010/main" val="1194024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B9F178-E1FE-4363-ADC2-F0BD25093B93}" type="datetimeFigureOut">
              <a:rPr lang="en-US" smtClean="0"/>
              <a:t>5/14/19</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F80004A-2BE8-406F-A52F-1DFB6DD95137}" type="slidenum">
              <a:rPr lang="en-US" smtClean="0"/>
              <a:t>‹#›</a:t>
            </a:fld>
            <a:endParaRPr lang="en-US"/>
          </a:p>
        </p:txBody>
      </p:sp>
    </p:spTree>
    <p:extLst>
      <p:ext uri="{BB962C8B-B14F-4D97-AF65-F5344CB8AC3E}">
        <p14:creationId xmlns:p14="http://schemas.microsoft.com/office/powerpoint/2010/main" val="4080451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B9F178-E1FE-4363-ADC2-F0BD25093B93}" type="datetimeFigureOut">
              <a:rPr lang="en-US" smtClean="0"/>
              <a:t>5/14/19</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F80004A-2BE8-406F-A52F-1DFB6DD95137}" type="slidenum">
              <a:rPr lang="en-US" smtClean="0"/>
              <a:t>‹#›</a:t>
            </a:fld>
            <a:endParaRPr lang="en-US"/>
          </a:p>
        </p:txBody>
      </p:sp>
    </p:spTree>
    <p:extLst>
      <p:ext uri="{BB962C8B-B14F-4D97-AF65-F5344CB8AC3E}">
        <p14:creationId xmlns:p14="http://schemas.microsoft.com/office/powerpoint/2010/main" val="1981727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B9F178-E1FE-4363-ADC2-F0BD25093B93}" type="datetimeFigureOut">
              <a:rPr lang="en-US" smtClean="0"/>
              <a:t>5/14/19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F80004A-2BE8-406F-A52F-1DFB6DD95137}" type="slidenum">
              <a:rPr lang="en-US" smtClean="0"/>
              <a:t>‹#›</a:t>
            </a:fld>
            <a:endParaRPr lang="en-US"/>
          </a:p>
        </p:txBody>
      </p:sp>
    </p:spTree>
    <p:extLst>
      <p:ext uri="{BB962C8B-B14F-4D97-AF65-F5344CB8AC3E}">
        <p14:creationId xmlns:p14="http://schemas.microsoft.com/office/powerpoint/2010/main" val="532689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B9F178-E1FE-4363-ADC2-F0BD25093B93}" type="datetimeFigureOut">
              <a:rPr lang="en-US" smtClean="0"/>
              <a:t>5/14/19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F80004A-2BE8-406F-A52F-1DFB6DD95137}" type="slidenum">
              <a:rPr lang="en-US" smtClean="0"/>
              <a:t>‹#›</a:t>
            </a:fld>
            <a:endParaRPr lang="en-US"/>
          </a:p>
        </p:txBody>
      </p:sp>
    </p:spTree>
    <p:extLst>
      <p:ext uri="{BB962C8B-B14F-4D97-AF65-F5344CB8AC3E}">
        <p14:creationId xmlns:p14="http://schemas.microsoft.com/office/powerpoint/2010/main" val="25529134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0B9F178-E1FE-4363-ADC2-F0BD25093B93}" type="datetimeFigureOut">
              <a:rPr lang="en-US" smtClean="0"/>
              <a:t>5/14/19</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F80004A-2BE8-406F-A52F-1DFB6DD95137}" type="slidenum">
              <a:rPr lang="en-US" smtClean="0"/>
              <a:t>‹#›</a:t>
            </a:fld>
            <a:endParaRPr lang="en-US"/>
          </a:p>
        </p:txBody>
      </p:sp>
    </p:spTree>
    <p:extLst>
      <p:ext uri="{BB962C8B-B14F-4D97-AF65-F5344CB8AC3E}">
        <p14:creationId xmlns:p14="http://schemas.microsoft.com/office/powerpoint/2010/main" val="161407396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hyperlink" Target="https://clasweb.jlab.org/wiki/index.php/CLAS12_DSTs_-_Bank_Link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hyperlink" Target="https://clasweb.jlab.org/wiki/index.php/CLAS12_Software_Center#tab=Distribution"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 Id="rId3" Type="http://schemas.openxmlformats.org/officeDocument/2006/relationships/image" Target="../media/image3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 Id="rId3"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hyperlink" Target="https://commons.wikimedia.org/w/index.php?curid=13358930" TargetMode="External"/><Relationship Id="rId4" Type="http://schemas.openxmlformats.org/officeDocument/2006/relationships/hyperlink" Target="https://root.cern.ch/img/logos/ROOT_Logo/misc/logo_full-plus-text-hor.png" TargetMode="External"/><Relationship Id="rId1" Type="http://schemas.openxmlformats.org/officeDocument/2006/relationships/slideLayout" Target="../slideLayouts/slideLayout2.xml"/><Relationship Id="rId2" Type="http://schemas.openxmlformats.org/officeDocument/2006/relationships/hyperlink" Target="https://clasweb.jlab.org/wiki/index.php/CLAS12_Software_Center"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19D5EA-0757-4D9F-A624-A6CA42465CDA}"/>
              </a:ext>
            </a:extLst>
          </p:cNvPr>
          <p:cNvSpPr>
            <a:spLocks noGrp="1"/>
          </p:cNvSpPr>
          <p:nvPr>
            <p:ph type="ctrTitle"/>
          </p:nvPr>
        </p:nvSpPr>
        <p:spPr/>
        <p:txBody>
          <a:bodyPr/>
          <a:lstStyle/>
          <a:p>
            <a:r>
              <a:rPr lang="en-US" dirty="0"/>
              <a:t>Analyzing CLAS12 Data</a:t>
            </a:r>
          </a:p>
        </p:txBody>
      </p:sp>
      <p:sp>
        <p:nvSpPr>
          <p:cNvPr id="3" name="Subtitle 2">
            <a:extLst>
              <a:ext uri="{FF2B5EF4-FFF2-40B4-BE49-F238E27FC236}">
                <a16:creationId xmlns:a16="http://schemas.microsoft.com/office/drawing/2014/main" xmlns="" id="{16B2C57A-657C-4EB3-AEAE-B6198897DEC7}"/>
              </a:ext>
            </a:extLst>
          </p:cNvPr>
          <p:cNvSpPr>
            <a:spLocks noGrp="1"/>
          </p:cNvSpPr>
          <p:nvPr>
            <p:ph type="subTitle" idx="1"/>
          </p:nvPr>
        </p:nvSpPr>
        <p:spPr/>
        <p:txBody>
          <a:bodyPr/>
          <a:lstStyle/>
          <a:p>
            <a:r>
              <a:rPr lang="en-US" dirty="0"/>
              <a:t>David Payette</a:t>
            </a:r>
          </a:p>
        </p:txBody>
      </p:sp>
    </p:spTree>
    <p:extLst>
      <p:ext uri="{BB962C8B-B14F-4D97-AF65-F5344CB8AC3E}">
        <p14:creationId xmlns:p14="http://schemas.microsoft.com/office/powerpoint/2010/main" val="853519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7AEE20-AB1B-44E6-ABE9-4F2F5E6A1783}"/>
              </a:ext>
            </a:extLst>
          </p:cNvPr>
          <p:cNvSpPr>
            <a:spLocks noGrp="1"/>
          </p:cNvSpPr>
          <p:nvPr>
            <p:ph type="title"/>
          </p:nvPr>
        </p:nvSpPr>
        <p:spPr/>
        <p:txBody>
          <a:bodyPr/>
          <a:lstStyle/>
          <a:p>
            <a:r>
              <a:rPr lang="en-US" dirty="0"/>
              <a:t>Groovy Advantages/Disadvantages</a:t>
            </a:r>
          </a:p>
        </p:txBody>
      </p:sp>
      <p:sp>
        <p:nvSpPr>
          <p:cNvPr id="3" name="Content Placeholder 2">
            <a:extLst>
              <a:ext uri="{FF2B5EF4-FFF2-40B4-BE49-F238E27FC236}">
                <a16:creationId xmlns:a16="http://schemas.microsoft.com/office/drawing/2014/main" xmlns="" id="{6DF4C9F3-F485-456D-A487-9284DD139471}"/>
              </a:ext>
            </a:extLst>
          </p:cNvPr>
          <p:cNvSpPr>
            <a:spLocks noGrp="1"/>
          </p:cNvSpPr>
          <p:nvPr>
            <p:ph idx="1"/>
          </p:nvPr>
        </p:nvSpPr>
        <p:spPr>
          <a:xfrm>
            <a:off x="2589212" y="2133600"/>
            <a:ext cx="8915400" cy="3936460"/>
          </a:xfrm>
        </p:spPr>
        <p:txBody>
          <a:bodyPr>
            <a:normAutofit/>
          </a:bodyPr>
          <a:lstStyle/>
          <a:p>
            <a:r>
              <a:rPr lang="en-US" dirty="0"/>
              <a:t>Advantages</a:t>
            </a:r>
          </a:p>
          <a:p>
            <a:pPr lvl="1"/>
            <a:r>
              <a:rPr lang="en-US" dirty="0"/>
              <a:t>Compile and Execute with all libraries included as part of the COATJAVA installation</a:t>
            </a:r>
          </a:p>
          <a:p>
            <a:pPr lvl="1"/>
            <a:r>
              <a:rPr lang="en-US" dirty="0"/>
              <a:t>Syntax light</a:t>
            </a:r>
          </a:p>
          <a:p>
            <a:pPr lvl="1"/>
            <a:r>
              <a:rPr lang="en-US" dirty="0"/>
              <a:t>Several examples in the Software Center</a:t>
            </a:r>
          </a:p>
          <a:p>
            <a:pPr lvl="1"/>
            <a:r>
              <a:rPr lang="en-US" dirty="0"/>
              <a:t>Less work needed to process HIPO files as input</a:t>
            </a:r>
          </a:p>
          <a:p>
            <a:r>
              <a:rPr lang="en-US" dirty="0"/>
              <a:t>Disadvantages</a:t>
            </a:r>
          </a:p>
          <a:p>
            <a:pPr lvl="1"/>
            <a:r>
              <a:rPr lang="en-US" dirty="0"/>
              <a:t>Having to use GROOT means not having all the plotting and fitting power associated with ROOT as GROOT is a smaller subset of ROOT’s plotting and fitting</a:t>
            </a:r>
          </a:p>
          <a:p>
            <a:pPr lvl="1"/>
            <a:r>
              <a:rPr lang="en-US" dirty="0"/>
              <a:t>Need to know JAVA which is less common for physics-based analysis </a:t>
            </a:r>
          </a:p>
        </p:txBody>
      </p:sp>
    </p:spTree>
    <p:extLst>
      <p:ext uri="{BB962C8B-B14F-4D97-AF65-F5344CB8AC3E}">
        <p14:creationId xmlns:p14="http://schemas.microsoft.com/office/powerpoint/2010/main" val="23630475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EC4B05-2799-4A77-9E25-26C4BA189EB1}"/>
              </a:ext>
            </a:extLst>
          </p:cNvPr>
          <p:cNvSpPr>
            <a:spLocks noGrp="1"/>
          </p:cNvSpPr>
          <p:nvPr>
            <p:ph type="title"/>
          </p:nvPr>
        </p:nvSpPr>
        <p:spPr/>
        <p:txBody>
          <a:bodyPr/>
          <a:lstStyle/>
          <a:p>
            <a:r>
              <a:rPr lang="en-US" dirty="0"/>
              <a:t>ROOT</a:t>
            </a:r>
          </a:p>
        </p:txBody>
      </p:sp>
      <p:sp>
        <p:nvSpPr>
          <p:cNvPr id="3" name="Content Placeholder 2">
            <a:extLst>
              <a:ext uri="{FF2B5EF4-FFF2-40B4-BE49-F238E27FC236}">
                <a16:creationId xmlns:a16="http://schemas.microsoft.com/office/drawing/2014/main" xmlns="" id="{B630FF52-D01E-4358-A424-11F1B0190527}"/>
              </a:ext>
            </a:extLst>
          </p:cNvPr>
          <p:cNvSpPr>
            <a:spLocks noGrp="1"/>
          </p:cNvSpPr>
          <p:nvPr>
            <p:ph idx="1"/>
          </p:nvPr>
        </p:nvSpPr>
        <p:spPr/>
        <p:txBody>
          <a:bodyPr/>
          <a:lstStyle/>
          <a:p>
            <a:r>
              <a:rPr lang="en-US" dirty="0"/>
              <a:t>C++ syntax compatible</a:t>
            </a:r>
          </a:p>
          <a:p>
            <a:r>
              <a:rPr lang="en-US" dirty="0"/>
              <a:t>In order to read HIPO files as input using a ROOT script you can execute the following command from the </a:t>
            </a:r>
            <a:r>
              <a:rPr lang="en-US" dirty="0" err="1"/>
              <a:t>Jlab</a:t>
            </a:r>
            <a:r>
              <a:rPr lang="en-US" dirty="0"/>
              <a:t> farm: </a:t>
            </a:r>
          </a:p>
          <a:p>
            <a:pPr marL="457200" lvl="1" indent="0">
              <a:buNone/>
            </a:pPr>
            <a:r>
              <a:rPr lang="en-US" altLang="en-US" dirty="0">
                <a:solidFill>
                  <a:srgbClr val="404040"/>
                </a:solidFill>
                <a:latin typeface="Consolas" panose="020B0609020204030204" pitchFamily="49" charset="0"/>
              </a:rPr>
              <a:t>/group/clas12/packages/</a:t>
            </a:r>
            <a:r>
              <a:rPr lang="en-US" altLang="en-US" dirty="0" err="1">
                <a:solidFill>
                  <a:srgbClr val="404040"/>
                </a:solidFill>
                <a:latin typeface="Consolas" panose="020B0609020204030204" pitchFamily="49" charset="0"/>
              </a:rPr>
              <a:t>hipo-io</a:t>
            </a:r>
            <a:r>
              <a:rPr lang="en-US" altLang="en-US" dirty="0">
                <a:solidFill>
                  <a:srgbClr val="404040"/>
                </a:solidFill>
                <a:latin typeface="Consolas" panose="020B0609020204030204" pitchFamily="49" charset="0"/>
              </a:rPr>
              <a:t>/bin/</a:t>
            </a:r>
            <a:r>
              <a:rPr lang="en-US" altLang="en-US" dirty="0" err="1">
                <a:solidFill>
                  <a:srgbClr val="404040"/>
                </a:solidFill>
                <a:latin typeface="Consolas" panose="020B0609020204030204" pitchFamily="49" charset="0"/>
              </a:rPr>
              <a:t>hipo</a:t>
            </a:r>
            <a:r>
              <a:rPr lang="en-US" altLang="en-US" dirty="0">
                <a:solidFill>
                  <a:srgbClr val="404040"/>
                </a:solidFill>
                <a:latin typeface="Consolas" panose="020B0609020204030204" pitchFamily="49" charset="0"/>
              </a:rPr>
              <a:t> --code </a:t>
            </a:r>
            <a:r>
              <a:rPr lang="en-US" altLang="en-US" dirty="0" err="1">
                <a:solidFill>
                  <a:srgbClr val="404040"/>
                </a:solidFill>
                <a:latin typeface="Consolas" panose="020B0609020204030204" pitchFamily="49" charset="0"/>
              </a:rPr>
              <a:t>myfile.hipo</a:t>
            </a:r>
            <a:r>
              <a:rPr lang="en-US" altLang="en-US" sz="1400" dirty="0">
                <a:solidFill>
                  <a:schemeClr val="tx1"/>
                </a:solidFill>
              </a:rPr>
              <a:t> </a:t>
            </a:r>
          </a:p>
          <a:p>
            <a:pPr marL="457200" lvl="1" indent="0">
              <a:buNone/>
            </a:pPr>
            <a:endParaRPr lang="en-US" altLang="en-US" sz="1400" dirty="0">
              <a:solidFill>
                <a:schemeClr val="tx1"/>
              </a:solidFill>
            </a:endParaRPr>
          </a:p>
          <a:p>
            <a:r>
              <a:rPr lang="en-US" altLang="en-US" sz="1600" dirty="0">
                <a:solidFill>
                  <a:schemeClr val="tx1"/>
                </a:solidFill>
              </a:rPr>
              <a:t>This creates a script automatically which will allow you to read all the banks in your </a:t>
            </a:r>
            <a:r>
              <a:rPr lang="en-US" altLang="en-US" sz="1600" dirty="0" err="1">
                <a:solidFill>
                  <a:schemeClr val="tx1"/>
                </a:solidFill>
              </a:rPr>
              <a:t>hipo</a:t>
            </a:r>
            <a:r>
              <a:rPr lang="en-US" altLang="en-US" sz="1600" dirty="0">
                <a:solidFill>
                  <a:schemeClr val="tx1"/>
                </a:solidFill>
              </a:rPr>
              <a:t> file and store them into branches</a:t>
            </a:r>
          </a:p>
          <a:p>
            <a:r>
              <a:rPr lang="en-US" altLang="en-US" sz="1600" dirty="0">
                <a:solidFill>
                  <a:schemeClr val="tx1"/>
                </a:solidFill>
              </a:rPr>
              <a:t>The full tutorial for this can be found at the software center page</a:t>
            </a:r>
          </a:p>
        </p:txBody>
      </p:sp>
      <p:pic>
        <p:nvPicPr>
          <p:cNvPr id="4" name="Picture 3" descr="A close up of a logo&#10;&#10;Description automatically generated">
            <a:extLst>
              <a:ext uri="{FF2B5EF4-FFF2-40B4-BE49-F238E27FC236}">
                <a16:creationId xmlns:a16="http://schemas.microsoft.com/office/drawing/2014/main" xmlns="" id="{C542ECE5-B387-4838-9DB8-F5938A4773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16884"/>
            <a:ext cx="5638800" cy="1927324"/>
          </a:xfrm>
          <a:prstGeom prst="rect">
            <a:avLst/>
          </a:prstGeom>
        </p:spPr>
      </p:pic>
    </p:spTree>
    <p:extLst>
      <p:ext uri="{BB962C8B-B14F-4D97-AF65-F5344CB8AC3E}">
        <p14:creationId xmlns:p14="http://schemas.microsoft.com/office/powerpoint/2010/main" val="30744076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551E2C-5EED-446E-A14A-9AAC17B47974}"/>
              </a:ext>
            </a:extLst>
          </p:cNvPr>
          <p:cNvSpPr>
            <a:spLocks noGrp="1"/>
          </p:cNvSpPr>
          <p:nvPr>
            <p:ph type="title"/>
          </p:nvPr>
        </p:nvSpPr>
        <p:spPr/>
        <p:txBody>
          <a:bodyPr/>
          <a:lstStyle/>
          <a:p>
            <a:r>
              <a:rPr lang="en-US" dirty="0"/>
              <a:t>ROOT Advantages/Disadvantages</a:t>
            </a:r>
          </a:p>
        </p:txBody>
      </p:sp>
      <p:sp>
        <p:nvSpPr>
          <p:cNvPr id="3" name="Content Placeholder 2">
            <a:extLst>
              <a:ext uri="{FF2B5EF4-FFF2-40B4-BE49-F238E27FC236}">
                <a16:creationId xmlns:a16="http://schemas.microsoft.com/office/drawing/2014/main" xmlns="" id="{7DF0A3DB-7998-4C3D-8439-63899FE809A1}"/>
              </a:ext>
            </a:extLst>
          </p:cNvPr>
          <p:cNvSpPr>
            <a:spLocks noGrp="1"/>
          </p:cNvSpPr>
          <p:nvPr>
            <p:ph idx="1"/>
          </p:nvPr>
        </p:nvSpPr>
        <p:spPr>
          <a:xfrm>
            <a:off x="2589212" y="2133600"/>
            <a:ext cx="8915400" cy="4724400"/>
          </a:xfrm>
        </p:spPr>
        <p:txBody>
          <a:bodyPr/>
          <a:lstStyle/>
          <a:p>
            <a:r>
              <a:rPr lang="en-US" dirty="0"/>
              <a:t>Advantages</a:t>
            </a:r>
          </a:p>
          <a:p>
            <a:pPr lvl="1"/>
            <a:r>
              <a:rPr lang="en-US" dirty="0"/>
              <a:t>Robust fitting and plotting tools</a:t>
            </a:r>
          </a:p>
          <a:p>
            <a:pPr lvl="1"/>
            <a:r>
              <a:rPr lang="en-US" dirty="0"/>
              <a:t>Highly optimized for Data Analysis</a:t>
            </a:r>
          </a:p>
          <a:p>
            <a:pPr lvl="1"/>
            <a:r>
              <a:rPr lang="en-US" dirty="0"/>
              <a:t>Tons of online </a:t>
            </a:r>
            <a:r>
              <a:rPr lang="en-US" dirty="0" smtClean="0"/>
              <a:t>support</a:t>
            </a:r>
            <a:endParaRPr lang="en-US" dirty="0"/>
          </a:p>
          <a:p>
            <a:pPr lvl="1"/>
            <a:r>
              <a:rPr lang="en-US" dirty="0"/>
              <a:t>More commonly used for Physics-based analysis </a:t>
            </a:r>
          </a:p>
          <a:p>
            <a:r>
              <a:rPr lang="en-US" dirty="0" smtClean="0"/>
              <a:t>Disadvantages</a:t>
            </a:r>
          </a:p>
          <a:p>
            <a:pPr lvl="1"/>
            <a:r>
              <a:rPr lang="en-US" dirty="0" smtClean="0"/>
              <a:t>Reading </a:t>
            </a:r>
            <a:r>
              <a:rPr lang="en-US" dirty="0"/>
              <a:t>HIPO files is slightly more complicated, without the auto-script it would be much more </a:t>
            </a:r>
            <a:r>
              <a:rPr lang="en-US" dirty="0" smtClean="0"/>
              <a:t>challenging</a:t>
            </a:r>
            <a:r>
              <a:rPr lang="en-US" dirty="0"/>
              <a:t> </a:t>
            </a:r>
            <a:r>
              <a:rPr lang="en-US" dirty="0" smtClean="0"/>
              <a:t>(outdated)</a:t>
            </a:r>
            <a:endParaRPr lang="en-US" dirty="0"/>
          </a:p>
        </p:txBody>
      </p:sp>
    </p:spTree>
    <p:extLst>
      <p:ext uri="{BB962C8B-B14F-4D97-AF65-F5344CB8AC3E}">
        <p14:creationId xmlns:p14="http://schemas.microsoft.com/office/powerpoint/2010/main" val="39892038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find data</a:t>
            </a:r>
            <a:endParaRPr lang="en-US" dirty="0"/>
          </a:p>
        </p:txBody>
      </p:sp>
      <p:sp>
        <p:nvSpPr>
          <p:cNvPr id="3" name="Content Placeholder 2"/>
          <p:cNvSpPr>
            <a:spLocks noGrp="1"/>
          </p:cNvSpPr>
          <p:nvPr>
            <p:ph idx="1"/>
          </p:nvPr>
        </p:nvSpPr>
        <p:spPr/>
        <p:txBody>
          <a:bodyPr/>
          <a:lstStyle/>
          <a:p>
            <a:r>
              <a:rPr lang="en-US" dirty="0" smtClean="0"/>
              <a:t>On the </a:t>
            </a:r>
            <a:r>
              <a:rPr lang="en-US" dirty="0" err="1" smtClean="0"/>
              <a:t>jlab</a:t>
            </a:r>
            <a:r>
              <a:rPr lang="en-US" dirty="0" smtClean="0"/>
              <a:t> farm, cooked data can be found at: /work/clas12/</a:t>
            </a:r>
            <a:r>
              <a:rPr lang="en-US" dirty="0" err="1" smtClean="0"/>
              <a:t>rg</a:t>
            </a:r>
            <a:r>
              <a:rPr lang="en-US" dirty="0" smtClean="0"/>
              <a:t>-a/</a:t>
            </a:r>
          </a:p>
          <a:p>
            <a:r>
              <a:rPr lang="en-US" dirty="0" smtClean="0"/>
              <a:t>Here you can use either full data files in /data/ or you can use the various trains they have under /trains/ </a:t>
            </a:r>
          </a:p>
          <a:p>
            <a:r>
              <a:rPr lang="en-US" dirty="0" smtClean="0"/>
              <a:t>Keep in mind this data moves fairly often and sometimes files will disappear and reappear as new versions of the reconstruction are used to re-cook the data</a:t>
            </a:r>
            <a:endParaRPr lang="en-US" dirty="0"/>
          </a:p>
        </p:txBody>
      </p:sp>
    </p:spTree>
    <p:extLst>
      <p:ext uri="{BB962C8B-B14F-4D97-AF65-F5344CB8AC3E}">
        <p14:creationId xmlns:p14="http://schemas.microsoft.com/office/powerpoint/2010/main" val="12017351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CFB81F-E1CE-4DF7-8FC3-73279A9E1820}"/>
              </a:ext>
            </a:extLst>
          </p:cNvPr>
          <p:cNvSpPr>
            <a:spLocks noGrp="1"/>
          </p:cNvSpPr>
          <p:nvPr>
            <p:ph type="title"/>
          </p:nvPr>
        </p:nvSpPr>
        <p:spPr/>
        <p:txBody>
          <a:bodyPr/>
          <a:lstStyle/>
          <a:p>
            <a:r>
              <a:rPr lang="en-US" dirty="0" smtClean="0"/>
              <a:t>Using HIPO Banks</a:t>
            </a:r>
            <a:br>
              <a:rPr lang="en-US" dirty="0" smtClean="0"/>
            </a:br>
            <a:r>
              <a:rPr lang="en-US" dirty="0" smtClean="0"/>
              <a:t>/bin/</a:t>
            </a:r>
            <a:r>
              <a:rPr lang="en-US" dirty="0" err="1" smtClean="0"/>
              <a:t>hipo-utils</a:t>
            </a:r>
            <a:r>
              <a:rPr lang="en-US" dirty="0" smtClean="0"/>
              <a:t> </a:t>
            </a:r>
            <a:r>
              <a:rPr lang="mr-IN" dirty="0" smtClean="0"/>
              <a:t>–</a:t>
            </a:r>
            <a:r>
              <a:rPr lang="en-US" dirty="0" smtClean="0"/>
              <a:t>dump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7537" y="1850607"/>
            <a:ext cx="7858358" cy="244526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7537" y="4320794"/>
            <a:ext cx="9123796" cy="2537206"/>
          </a:xfrm>
          <a:prstGeom prst="rect">
            <a:avLst/>
          </a:prstGeom>
        </p:spPr>
      </p:pic>
      <p:sp>
        <p:nvSpPr>
          <p:cNvPr id="6" name="TextBox 5"/>
          <p:cNvSpPr txBox="1"/>
          <p:nvPr/>
        </p:nvSpPr>
        <p:spPr>
          <a:xfrm rot="5400000">
            <a:off x="9011285" y="3604681"/>
            <a:ext cx="1709218" cy="646331"/>
          </a:xfrm>
          <a:prstGeom prst="rect">
            <a:avLst/>
          </a:prstGeom>
          <a:noFill/>
        </p:spPr>
        <p:txBody>
          <a:bodyPr wrap="square" rtlCol="0">
            <a:spAutoFit/>
          </a:bodyPr>
          <a:lstStyle/>
          <a:p>
            <a:r>
              <a:rPr lang="en-US" dirty="0" err="1" smtClean="0"/>
              <a:t>Event.json</a:t>
            </a:r>
            <a:endParaRPr lang="en-US" dirty="0" smtClean="0"/>
          </a:p>
          <a:p>
            <a:endParaRPr lang="en-US" dirty="0"/>
          </a:p>
        </p:txBody>
      </p:sp>
    </p:spTree>
    <p:extLst>
      <p:ext uri="{BB962C8B-B14F-4D97-AF65-F5344CB8AC3E}">
        <p14:creationId xmlns:p14="http://schemas.microsoft.com/office/powerpoint/2010/main" val="5177903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CFB81F-E1CE-4DF7-8FC3-73279A9E1820}"/>
              </a:ext>
            </a:extLst>
          </p:cNvPr>
          <p:cNvSpPr>
            <a:spLocks noGrp="1"/>
          </p:cNvSpPr>
          <p:nvPr>
            <p:ph type="title"/>
          </p:nvPr>
        </p:nvSpPr>
        <p:spPr/>
        <p:txBody>
          <a:bodyPr/>
          <a:lstStyle/>
          <a:p>
            <a:r>
              <a:rPr lang="en-US" dirty="0" smtClean="0"/>
              <a:t>Using HIPO Banks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9568" y="1263317"/>
            <a:ext cx="8663336" cy="269574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9568" y="3959058"/>
            <a:ext cx="10058400" cy="2797107"/>
          </a:xfrm>
          <a:prstGeom prst="rect">
            <a:avLst/>
          </a:prstGeom>
        </p:spPr>
      </p:pic>
      <p:sp>
        <p:nvSpPr>
          <p:cNvPr id="6" name="TextBox 5"/>
          <p:cNvSpPr txBox="1"/>
          <p:nvPr/>
        </p:nvSpPr>
        <p:spPr>
          <a:xfrm rot="5400000">
            <a:off x="9699388" y="3322739"/>
            <a:ext cx="2069432" cy="646331"/>
          </a:xfrm>
          <a:prstGeom prst="rect">
            <a:avLst/>
          </a:prstGeom>
          <a:noFill/>
        </p:spPr>
        <p:txBody>
          <a:bodyPr wrap="square" rtlCol="0">
            <a:spAutoFit/>
          </a:bodyPr>
          <a:lstStyle/>
          <a:p>
            <a:r>
              <a:rPr lang="en-US" dirty="0" err="1" smtClean="0"/>
              <a:t>Event.json</a:t>
            </a:r>
            <a:endParaRPr lang="en-US" dirty="0" smtClean="0"/>
          </a:p>
          <a:p>
            <a:endParaRPr lang="en-US" dirty="0"/>
          </a:p>
        </p:txBody>
      </p:sp>
      <p:cxnSp>
        <p:nvCxnSpPr>
          <p:cNvPr id="7" name="Straight Arrow Connector 6"/>
          <p:cNvCxnSpPr/>
          <p:nvPr/>
        </p:nvCxnSpPr>
        <p:spPr>
          <a:xfrm>
            <a:off x="1600200" y="4848726"/>
            <a:ext cx="992725" cy="4812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879570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CFB81F-E1CE-4DF7-8FC3-73279A9E1820}"/>
              </a:ext>
            </a:extLst>
          </p:cNvPr>
          <p:cNvSpPr>
            <a:spLocks noGrp="1"/>
          </p:cNvSpPr>
          <p:nvPr>
            <p:ph type="title"/>
          </p:nvPr>
        </p:nvSpPr>
        <p:spPr/>
        <p:txBody>
          <a:bodyPr/>
          <a:lstStyle/>
          <a:p>
            <a:r>
              <a:rPr lang="en-US" dirty="0" smtClean="0"/>
              <a:t>Using HIPO Banks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9568" y="1263317"/>
            <a:ext cx="8663336" cy="2695742"/>
          </a:xfrm>
          <a:prstGeom prst="rect">
            <a:avLst/>
          </a:prstGeom>
        </p:spPr>
      </p:pic>
      <p:sp>
        <p:nvSpPr>
          <p:cNvPr id="6" name="TextBox 5"/>
          <p:cNvSpPr txBox="1"/>
          <p:nvPr/>
        </p:nvSpPr>
        <p:spPr>
          <a:xfrm rot="5400000">
            <a:off x="9699388" y="3322739"/>
            <a:ext cx="2069432" cy="646331"/>
          </a:xfrm>
          <a:prstGeom prst="rect">
            <a:avLst/>
          </a:prstGeom>
          <a:noFill/>
        </p:spPr>
        <p:txBody>
          <a:bodyPr wrap="square" rtlCol="0">
            <a:spAutoFit/>
          </a:bodyPr>
          <a:lstStyle/>
          <a:p>
            <a:r>
              <a:rPr lang="en-US" dirty="0" err="1" smtClean="0"/>
              <a:t>Event.json</a:t>
            </a:r>
            <a:endParaRPr lang="en-US" dirty="0" smtClean="0"/>
          </a:p>
          <a:p>
            <a:endParaRPr lang="en-US" dirty="0"/>
          </a:p>
        </p:txBody>
      </p:sp>
      <p:sp>
        <p:nvSpPr>
          <p:cNvPr id="8" name="Content Placeholder 2"/>
          <p:cNvSpPr>
            <a:spLocks noGrp="1"/>
          </p:cNvSpPr>
          <p:nvPr>
            <p:ph idx="1"/>
          </p:nvPr>
        </p:nvSpPr>
        <p:spPr>
          <a:xfrm>
            <a:off x="2589212" y="4598266"/>
            <a:ext cx="8915400" cy="3777622"/>
          </a:xfrm>
          <a:noFill/>
        </p:spPr>
        <p:txBody>
          <a:bodyPr/>
          <a:lstStyle/>
          <a:p>
            <a:endParaRPr lang="en-US" dirty="0" smtClean="0">
              <a:hlinkClick r:id="rId3"/>
            </a:endParaRPr>
          </a:p>
          <a:p>
            <a:pPr marL="0" indent="0">
              <a:buNone/>
            </a:pPr>
            <a:r>
              <a:rPr lang="en-US" dirty="0" smtClean="0">
                <a:hlinkClick r:id="rId3"/>
              </a:rPr>
              <a:t>https</a:t>
            </a:r>
            <a:r>
              <a:rPr lang="en-US" dirty="0">
                <a:hlinkClick r:id="rId3"/>
              </a:rPr>
              <a:t>://</a:t>
            </a:r>
            <a:r>
              <a:rPr lang="en-US" dirty="0" smtClean="0">
                <a:hlinkClick r:id="rId3"/>
              </a:rPr>
              <a:t>clasweb.jlab.org/wiki/index.php/CLAS12_DSTs</a:t>
            </a:r>
            <a:r>
              <a:rPr lang="en-US" dirty="0">
                <a:hlinkClick r:id="rId3"/>
              </a:rPr>
              <a:t>_-_Bank_Links</a:t>
            </a:r>
            <a:endParaRPr lang="en-US" dirty="0"/>
          </a:p>
        </p:txBody>
      </p:sp>
      <p:sp>
        <p:nvSpPr>
          <p:cNvPr id="9" name="TextBox 8"/>
          <p:cNvSpPr txBox="1"/>
          <p:nvPr/>
        </p:nvSpPr>
        <p:spPr>
          <a:xfrm>
            <a:off x="2589212" y="4598266"/>
            <a:ext cx="5853243" cy="369332"/>
          </a:xfrm>
          <a:prstGeom prst="rect">
            <a:avLst/>
          </a:prstGeom>
          <a:noFill/>
        </p:spPr>
        <p:txBody>
          <a:bodyPr wrap="square" rtlCol="0">
            <a:spAutoFit/>
          </a:bodyPr>
          <a:lstStyle/>
          <a:p>
            <a:r>
              <a:rPr lang="en-US" dirty="0" smtClean="0"/>
              <a:t>For a tutorial on </a:t>
            </a:r>
            <a:r>
              <a:rPr lang="en-US" smtClean="0"/>
              <a:t>reverse index mapping: </a:t>
            </a:r>
            <a:endParaRPr lang="en-US"/>
          </a:p>
        </p:txBody>
      </p:sp>
    </p:spTree>
    <p:extLst>
      <p:ext uri="{BB962C8B-B14F-4D97-AF65-F5344CB8AC3E}">
        <p14:creationId xmlns:p14="http://schemas.microsoft.com/office/powerpoint/2010/main" val="9700384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Cuts</a:t>
            </a:r>
            <a:endParaRPr lang="en-US" dirty="0"/>
          </a:p>
        </p:txBody>
      </p:sp>
      <p:sp>
        <p:nvSpPr>
          <p:cNvPr id="3" name="Content Placeholder 2"/>
          <p:cNvSpPr>
            <a:spLocks noGrp="1"/>
          </p:cNvSpPr>
          <p:nvPr>
            <p:ph idx="1"/>
          </p:nvPr>
        </p:nvSpPr>
        <p:spPr>
          <a:xfrm>
            <a:off x="2589212" y="1435768"/>
            <a:ext cx="8915400" cy="4724400"/>
          </a:xfrm>
        </p:spPr>
        <p:txBody>
          <a:bodyPr>
            <a:normAutofit/>
          </a:bodyPr>
          <a:lstStyle/>
          <a:p>
            <a:r>
              <a:rPr lang="en-US" dirty="0" smtClean="0"/>
              <a:t>Global Cuts: </a:t>
            </a:r>
          </a:p>
          <a:p>
            <a:pPr lvl="1"/>
            <a:r>
              <a:rPr lang="en-US" dirty="0" smtClean="0"/>
              <a:t>Electron-Proton Coincidence</a:t>
            </a:r>
          </a:p>
          <a:p>
            <a:pPr lvl="1"/>
            <a:r>
              <a:rPr lang="en-US" dirty="0" smtClean="0"/>
              <a:t>Number of Photoelectrons &gt; 2</a:t>
            </a:r>
          </a:p>
          <a:p>
            <a:pPr lvl="1"/>
            <a:r>
              <a:rPr lang="en-US" dirty="0"/>
              <a:t>Electron in the forward detector (5 &lt; Theta &lt; 40) with energy &gt; 10% beam </a:t>
            </a:r>
            <a:r>
              <a:rPr lang="en-US" dirty="0" smtClean="0"/>
              <a:t>energy</a:t>
            </a:r>
          </a:p>
          <a:p>
            <a:r>
              <a:rPr lang="en-US" dirty="0" smtClean="0"/>
              <a:t>Elastic Cuts: </a:t>
            </a:r>
          </a:p>
          <a:p>
            <a:pPr lvl="1"/>
            <a:r>
              <a:rPr lang="en-US" dirty="0" smtClean="0"/>
              <a:t>Proton in the central detector (Theta &gt; 40) </a:t>
            </a:r>
          </a:p>
          <a:p>
            <a:pPr lvl="1"/>
            <a:r>
              <a:rPr lang="en-US" dirty="0" smtClean="0"/>
              <a:t>Delta Phi between proton and electron (175 </a:t>
            </a:r>
            <a:r>
              <a:rPr lang="mr-IN" dirty="0" smtClean="0"/>
              <a:t>–</a:t>
            </a:r>
            <a:r>
              <a:rPr lang="en-US" dirty="0" smtClean="0"/>
              <a:t> 185)</a:t>
            </a:r>
          </a:p>
          <a:p>
            <a:pPr lvl="1"/>
            <a:r>
              <a:rPr lang="en-US" dirty="0" smtClean="0"/>
              <a:t>Proton Mass + Beam Energy </a:t>
            </a:r>
            <a:r>
              <a:rPr lang="mr-IN" dirty="0" smtClean="0"/>
              <a:t>–</a:t>
            </a:r>
            <a:r>
              <a:rPr lang="en-US" dirty="0" smtClean="0"/>
              <a:t> (Ep + </a:t>
            </a:r>
            <a:r>
              <a:rPr lang="en-US" dirty="0" err="1" smtClean="0"/>
              <a:t>Ee</a:t>
            </a:r>
            <a:r>
              <a:rPr lang="en-US" dirty="0" smtClean="0"/>
              <a:t>) &lt; 0.5</a:t>
            </a:r>
          </a:p>
          <a:p>
            <a:pPr lvl="1"/>
            <a:r>
              <a:rPr lang="en-US" dirty="0" smtClean="0"/>
              <a:t>Invariant Mass W &lt; 1</a:t>
            </a:r>
          </a:p>
          <a:p>
            <a:r>
              <a:rPr lang="en-US" dirty="0" smtClean="0"/>
              <a:t>Spectator Proton Cuts: </a:t>
            </a:r>
          </a:p>
          <a:p>
            <a:pPr lvl="1"/>
            <a:r>
              <a:rPr lang="en-US" dirty="0" smtClean="0"/>
              <a:t>Proton with backward angles (Theta &gt; 90) </a:t>
            </a:r>
          </a:p>
          <a:p>
            <a:pPr lvl="1"/>
            <a:r>
              <a:rPr lang="en-US" dirty="0" smtClean="0"/>
              <a:t>W &gt; 1.5</a:t>
            </a:r>
            <a:endParaRPr lang="en-US" dirty="0"/>
          </a:p>
        </p:txBody>
      </p:sp>
    </p:spTree>
    <p:extLst>
      <p:ext uri="{BB962C8B-B14F-4D97-AF65-F5344CB8AC3E}">
        <p14:creationId xmlns:p14="http://schemas.microsoft.com/office/powerpoint/2010/main" val="14803389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t>
            </a:r>
            <a:r>
              <a:rPr lang="mr-IN" dirty="0" smtClean="0"/>
              <a:t>–</a:t>
            </a:r>
            <a:r>
              <a:rPr lang="en-US" dirty="0"/>
              <a:t> </a:t>
            </a:r>
            <a:r>
              <a:rPr lang="en-US" dirty="0" smtClean="0"/>
              <a:t>Electron momentum</a:t>
            </a:r>
            <a:br>
              <a:rPr lang="en-US" dirty="0" smtClean="0"/>
            </a:b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4021" y="1756610"/>
            <a:ext cx="5101390" cy="510139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631" y="1756610"/>
            <a:ext cx="5101389" cy="5101389"/>
          </a:xfrm>
          <a:prstGeom prst="rect">
            <a:avLst/>
          </a:prstGeom>
        </p:spPr>
      </p:pic>
      <p:sp>
        <p:nvSpPr>
          <p:cNvPr id="7" name="TextBox 6"/>
          <p:cNvSpPr txBox="1"/>
          <p:nvPr/>
        </p:nvSpPr>
        <p:spPr>
          <a:xfrm>
            <a:off x="3095332" y="1433443"/>
            <a:ext cx="2105526" cy="646331"/>
          </a:xfrm>
          <a:prstGeom prst="rect">
            <a:avLst/>
          </a:prstGeom>
          <a:noFill/>
        </p:spPr>
        <p:txBody>
          <a:bodyPr wrap="square" rtlCol="0">
            <a:spAutoFit/>
          </a:bodyPr>
          <a:lstStyle/>
          <a:p>
            <a:r>
              <a:rPr lang="en-US" smtClean="0"/>
              <a:t>Elastic</a:t>
            </a:r>
          </a:p>
          <a:p>
            <a:endParaRPr lang="en-US" dirty="0"/>
          </a:p>
        </p:txBody>
      </p:sp>
      <p:sp>
        <p:nvSpPr>
          <p:cNvPr id="10" name="TextBox 9"/>
          <p:cNvSpPr txBox="1"/>
          <p:nvPr/>
        </p:nvSpPr>
        <p:spPr>
          <a:xfrm>
            <a:off x="7694314" y="1433443"/>
            <a:ext cx="2105526" cy="646331"/>
          </a:xfrm>
          <a:prstGeom prst="rect">
            <a:avLst/>
          </a:prstGeom>
          <a:noFill/>
        </p:spPr>
        <p:txBody>
          <a:bodyPr wrap="square" rtlCol="0">
            <a:spAutoFit/>
          </a:bodyPr>
          <a:lstStyle/>
          <a:p>
            <a:r>
              <a:rPr lang="en-US" dirty="0" smtClean="0"/>
              <a:t>Spectator Proton</a:t>
            </a:r>
          </a:p>
          <a:p>
            <a:endParaRPr lang="en-US" dirty="0"/>
          </a:p>
        </p:txBody>
      </p:sp>
    </p:spTree>
    <p:extLst>
      <p:ext uri="{BB962C8B-B14F-4D97-AF65-F5344CB8AC3E}">
        <p14:creationId xmlns:p14="http://schemas.microsoft.com/office/powerpoint/2010/main" val="10934268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t>
            </a:r>
            <a:r>
              <a:rPr lang="mr-IN" dirty="0" smtClean="0"/>
              <a:t>–</a:t>
            </a:r>
            <a:r>
              <a:rPr lang="en-US" dirty="0" smtClean="0"/>
              <a:t> Proton momentum</a:t>
            </a:r>
            <a:br>
              <a:rPr lang="en-US" dirty="0" smtClean="0"/>
            </a:b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4021" y="1756610"/>
            <a:ext cx="5101390" cy="510139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072" y="1756610"/>
            <a:ext cx="5088506" cy="5101389"/>
          </a:xfrm>
          <a:prstGeom prst="rect">
            <a:avLst/>
          </a:prstGeom>
        </p:spPr>
      </p:pic>
      <p:sp>
        <p:nvSpPr>
          <p:cNvPr id="7" name="TextBox 6"/>
          <p:cNvSpPr txBox="1"/>
          <p:nvPr/>
        </p:nvSpPr>
        <p:spPr>
          <a:xfrm>
            <a:off x="3095332" y="1433443"/>
            <a:ext cx="2105526" cy="646331"/>
          </a:xfrm>
          <a:prstGeom prst="rect">
            <a:avLst/>
          </a:prstGeom>
          <a:noFill/>
        </p:spPr>
        <p:txBody>
          <a:bodyPr wrap="square" rtlCol="0">
            <a:spAutoFit/>
          </a:bodyPr>
          <a:lstStyle/>
          <a:p>
            <a:r>
              <a:rPr lang="en-US" dirty="0" smtClean="0"/>
              <a:t>EP Coincidence</a:t>
            </a:r>
          </a:p>
          <a:p>
            <a:endParaRPr lang="en-US" dirty="0"/>
          </a:p>
        </p:txBody>
      </p:sp>
      <p:sp>
        <p:nvSpPr>
          <p:cNvPr id="9" name="TextBox 8"/>
          <p:cNvSpPr txBox="1"/>
          <p:nvPr/>
        </p:nvSpPr>
        <p:spPr>
          <a:xfrm>
            <a:off x="7694314" y="1433443"/>
            <a:ext cx="2105526" cy="646331"/>
          </a:xfrm>
          <a:prstGeom prst="rect">
            <a:avLst/>
          </a:prstGeom>
          <a:noFill/>
        </p:spPr>
        <p:txBody>
          <a:bodyPr wrap="square" rtlCol="0">
            <a:spAutoFit/>
          </a:bodyPr>
          <a:lstStyle/>
          <a:p>
            <a:r>
              <a:rPr lang="en-US" dirty="0" smtClean="0"/>
              <a:t>Spectator Proton</a:t>
            </a:r>
          </a:p>
          <a:p>
            <a:endParaRPr lang="en-US" dirty="0"/>
          </a:p>
        </p:txBody>
      </p:sp>
    </p:spTree>
    <p:extLst>
      <p:ext uri="{BB962C8B-B14F-4D97-AF65-F5344CB8AC3E}">
        <p14:creationId xmlns:p14="http://schemas.microsoft.com/office/powerpoint/2010/main" val="14026207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FBA7F0-4071-4C38-9A6A-59AAA85122DD}"/>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xmlns="" id="{77E40E06-9854-46CC-80F9-20E0A5386C49}"/>
              </a:ext>
            </a:extLst>
          </p:cNvPr>
          <p:cNvSpPr>
            <a:spLocks noGrp="1"/>
          </p:cNvSpPr>
          <p:nvPr>
            <p:ph idx="1"/>
          </p:nvPr>
        </p:nvSpPr>
        <p:spPr/>
        <p:txBody>
          <a:bodyPr/>
          <a:lstStyle/>
          <a:p>
            <a:r>
              <a:rPr lang="en-US" dirty="0"/>
              <a:t>CLAS12 Software Scheme </a:t>
            </a:r>
          </a:p>
          <a:p>
            <a:r>
              <a:rPr lang="en-US" dirty="0"/>
              <a:t>Groovy vs ROOT </a:t>
            </a:r>
          </a:p>
          <a:p>
            <a:pPr lvl="1"/>
            <a:r>
              <a:rPr lang="en-US" dirty="0"/>
              <a:t>Groovy process and useful documentation and tools</a:t>
            </a:r>
          </a:p>
          <a:p>
            <a:pPr lvl="1"/>
            <a:r>
              <a:rPr lang="en-US" dirty="0"/>
              <a:t>Groovy Advantages/Disadvantages </a:t>
            </a:r>
          </a:p>
          <a:p>
            <a:pPr lvl="1"/>
            <a:r>
              <a:rPr lang="en-US" dirty="0"/>
              <a:t>ROOT process and useful documentation and tools</a:t>
            </a:r>
          </a:p>
          <a:p>
            <a:pPr lvl="1"/>
            <a:r>
              <a:rPr lang="en-US" dirty="0"/>
              <a:t>ROOT Advantages/Disadvantages </a:t>
            </a:r>
          </a:p>
          <a:p>
            <a:r>
              <a:rPr lang="en-US" dirty="0" smtClean="0"/>
              <a:t>Results</a:t>
            </a:r>
          </a:p>
          <a:p>
            <a:pPr lvl="1"/>
            <a:r>
              <a:rPr lang="en-US" dirty="0" smtClean="0"/>
              <a:t>Cuts</a:t>
            </a:r>
          </a:p>
          <a:p>
            <a:pPr lvl="1"/>
            <a:r>
              <a:rPr lang="en-US" dirty="0" smtClean="0"/>
              <a:t>Elastic and Spectator Proton Results</a:t>
            </a:r>
            <a:endParaRPr lang="en-US" dirty="0"/>
          </a:p>
          <a:p>
            <a:endParaRPr lang="en-US" dirty="0"/>
          </a:p>
        </p:txBody>
      </p:sp>
    </p:spTree>
    <p:extLst>
      <p:ext uri="{BB962C8B-B14F-4D97-AF65-F5344CB8AC3E}">
        <p14:creationId xmlns:p14="http://schemas.microsoft.com/office/powerpoint/2010/main" val="33575621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t>
            </a:r>
            <a:r>
              <a:rPr lang="mr-IN" dirty="0" smtClean="0"/>
              <a:t>–</a:t>
            </a:r>
            <a:r>
              <a:rPr lang="en-US" dirty="0" smtClean="0"/>
              <a:t> Invariant Mass W</a:t>
            </a:r>
            <a:br>
              <a:rPr lang="en-US" dirty="0" smtClean="0"/>
            </a:b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4021" y="1756610"/>
            <a:ext cx="5101390" cy="510139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631" y="1756610"/>
            <a:ext cx="5101389" cy="5101389"/>
          </a:xfrm>
          <a:prstGeom prst="rect">
            <a:avLst/>
          </a:prstGeom>
        </p:spPr>
      </p:pic>
      <p:sp>
        <p:nvSpPr>
          <p:cNvPr id="7" name="TextBox 6"/>
          <p:cNvSpPr txBox="1"/>
          <p:nvPr/>
        </p:nvSpPr>
        <p:spPr>
          <a:xfrm>
            <a:off x="3095332" y="1433443"/>
            <a:ext cx="2105526" cy="646331"/>
          </a:xfrm>
          <a:prstGeom prst="rect">
            <a:avLst/>
          </a:prstGeom>
          <a:noFill/>
        </p:spPr>
        <p:txBody>
          <a:bodyPr wrap="square" rtlCol="0">
            <a:spAutoFit/>
          </a:bodyPr>
          <a:lstStyle/>
          <a:p>
            <a:r>
              <a:rPr lang="en-US" smtClean="0"/>
              <a:t>Elastic</a:t>
            </a:r>
          </a:p>
          <a:p>
            <a:endParaRPr lang="en-US" dirty="0"/>
          </a:p>
        </p:txBody>
      </p:sp>
      <p:sp>
        <p:nvSpPr>
          <p:cNvPr id="9" name="TextBox 8"/>
          <p:cNvSpPr txBox="1"/>
          <p:nvPr/>
        </p:nvSpPr>
        <p:spPr>
          <a:xfrm>
            <a:off x="7694314" y="1433443"/>
            <a:ext cx="2105526" cy="646331"/>
          </a:xfrm>
          <a:prstGeom prst="rect">
            <a:avLst/>
          </a:prstGeom>
          <a:noFill/>
        </p:spPr>
        <p:txBody>
          <a:bodyPr wrap="square" rtlCol="0">
            <a:spAutoFit/>
          </a:bodyPr>
          <a:lstStyle/>
          <a:p>
            <a:r>
              <a:rPr lang="en-US" dirty="0" smtClean="0"/>
              <a:t>Spectator Proton</a:t>
            </a:r>
          </a:p>
          <a:p>
            <a:endParaRPr lang="en-US" dirty="0"/>
          </a:p>
        </p:txBody>
      </p:sp>
    </p:spTree>
    <p:extLst>
      <p:ext uri="{BB962C8B-B14F-4D97-AF65-F5344CB8AC3E}">
        <p14:creationId xmlns:p14="http://schemas.microsoft.com/office/powerpoint/2010/main" val="10209087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p:txBody>
              <a:bodyPr>
                <a:normAutofit/>
              </a:bodyPr>
              <a:lstStyle/>
              <a:p>
                <a:r>
                  <a:rPr lang="en-US" dirty="0" smtClean="0"/>
                  <a:t>Results - </a:t>
                </a:r>
                <a14:m>
                  <m:oMath xmlns:m="http://schemas.openxmlformats.org/officeDocument/2006/math">
                    <m:sSup>
                      <m:sSupPr>
                        <m:ctrlPr>
                          <a:rPr lang="en-US" i="1" smtClean="0">
                            <a:latin typeface="Cambria Math" charset="0"/>
                          </a:rPr>
                        </m:ctrlPr>
                      </m:sSupPr>
                      <m:e>
                        <m:r>
                          <a:rPr lang="en-US" b="0" i="1" smtClean="0">
                            <a:latin typeface="Cambria Math" charset="0"/>
                          </a:rPr>
                          <m:t>𝑄</m:t>
                        </m:r>
                      </m:e>
                      <m:sup>
                        <m:r>
                          <a:rPr lang="en-US" b="0" i="1" smtClean="0">
                            <a:latin typeface="Cambria Math" charset="0"/>
                          </a:rPr>
                          <m:t>2</m:t>
                        </m:r>
                      </m:sup>
                    </m:sSup>
                  </m:oMath>
                </a14:m>
                <a:r>
                  <a:rPr lang="en-US" dirty="0" smtClean="0"/>
                  <a:t/>
                </a:r>
                <a:br>
                  <a:rPr lang="en-US" dirty="0" smtClean="0"/>
                </a:br>
                <a:endParaRPr lang="en-US" dirty="0"/>
              </a:p>
            </p:txBody>
          </p:sp>
        </mc:Choice>
        <mc:Fallback>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2052" t="-7109"/>
                </a:stretch>
              </a:blipFill>
            </p:spPr>
            <p:txBody>
              <a:bodyPr/>
              <a:lstStyle/>
              <a:p>
                <a:r>
                  <a:rPr lang="en-US">
                    <a:noFill/>
                  </a:rPr>
                  <a:t> </a:t>
                </a:r>
              </a:p>
            </p:txBody>
          </p:sp>
        </mc:Fallback>
      </mc:AlternateContent>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4021" y="1756610"/>
            <a:ext cx="5101390" cy="510139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631" y="1756610"/>
            <a:ext cx="5101389" cy="5101389"/>
          </a:xfrm>
          <a:prstGeom prst="rect">
            <a:avLst/>
          </a:prstGeom>
        </p:spPr>
      </p:pic>
      <p:sp>
        <p:nvSpPr>
          <p:cNvPr id="7" name="TextBox 6"/>
          <p:cNvSpPr txBox="1"/>
          <p:nvPr/>
        </p:nvSpPr>
        <p:spPr>
          <a:xfrm>
            <a:off x="3095332" y="1433443"/>
            <a:ext cx="2105526" cy="646331"/>
          </a:xfrm>
          <a:prstGeom prst="rect">
            <a:avLst/>
          </a:prstGeom>
          <a:noFill/>
        </p:spPr>
        <p:txBody>
          <a:bodyPr wrap="square" rtlCol="0">
            <a:spAutoFit/>
          </a:bodyPr>
          <a:lstStyle/>
          <a:p>
            <a:r>
              <a:rPr lang="en-US" smtClean="0"/>
              <a:t>Elastic</a:t>
            </a:r>
          </a:p>
          <a:p>
            <a:endParaRPr lang="en-US" dirty="0"/>
          </a:p>
        </p:txBody>
      </p:sp>
      <p:sp>
        <p:nvSpPr>
          <p:cNvPr id="9" name="TextBox 8"/>
          <p:cNvSpPr txBox="1"/>
          <p:nvPr/>
        </p:nvSpPr>
        <p:spPr>
          <a:xfrm>
            <a:off x="7694314" y="1433443"/>
            <a:ext cx="2105526" cy="646331"/>
          </a:xfrm>
          <a:prstGeom prst="rect">
            <a:avLst/>
          </a:prstGeom>
          <a:noFill/>
        </p:spPr>
        <p:txBody>
          <a:bodyPr wrap="square" rtlCol="0">
            <a:spAutoFit/>
          </a:bodyPr>
          <a:lstStyle/>
          <a:p>
            <a:r>
              <a:rPr lang="en-US" dirty="0" smtClean="0"/>
              <a:t>Spectator Proton</a:t>
            </a:r>
          </a:p>
          <a:p>
            <a:endParaRPr lang="en-US" dirty="0"/>
          </a:p>
        </p:txBody>
      </p:sp>
    </p:spTree>
    <p:extLst>
      <p:ext uri="{BB962C8B-B14F-4D97-AF65-F5344CB8AC3E}">
        <p14:creationId xmlns:p14="http://schemas.microsoft.com/office/powerpoint/2010/main" val="190553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p:txBody>
              <a:bodyPr>
                <a:normAutofit/>
              </a:bodyPr>
              <a:lstStyle/>
              <a:p>
                <a:r>
                  <a:rPr lang="en-US" dirty="0" smtClean="0"/>
                  <a:t>Results </a:t>
                </a:r>
                <a:r>
                  <a:rPr lang="mr-IN" dirty="0" smtClean="0"/>
                  <a:t>–</a:t>
                </a:r>
                <a:r>
                  <a:rPr lang="en-US" dirty="0" smtClean="0"/>
                  <a:t> W vs </a:t>
                </a:r>
                <a14:m>
                  <m:oMath xmlns:m="http://schemas.openxmlformats.org/officeDocument/2006/math">
                    <m:sSup>
                      <m:sSupPr>
                        <m:ctrlPr>
                          <a:rPr lang="en-US" i="1" smtClean="0">
                            <a:latin typeface="Cambria Math" charset="0"/>
                          </a:rPr>
                        </m:ctrlPr>
                      </m:sSupPr>
                      <m:e>
                        <m:r>
                          <a:rPr lang="en-US" b="0" i="1" smtClean="0">
                            <a:latin typeface="Cambria Math" charset="0"/>
                          </a:rPr>
                          <m:t>𝑄</m:t>
                        </m:r>
                      </m:e>
                      <m:sup>
                        <m:r>
                          <a:rPr lang="en-US" b="0" i="1" smtClean="0">
                            <a:latin typeface="Cambria Math" charset="0"/>
                          </a:rPr>
                          <m:t>2</m:t>
                        </m:r>
                      </m:sup>
                    </m:sSup>
                  </m:oMath>
                </a14:m>
                <a:r>
                  <a:rPr lang="en-US" dirty="0" smtClean="0"/>
                  <a:t/>
                </a:r>
                <a:br>
                  <a:rPr lang="en-US" dirty="0" smtClean="0"/>
                </a:br>
                <a:endParaRPr lang="en-US" dirty="0"/>
              </a:p>
            </p:txBody>
          </p:sp>
        </mc:Choice>
        <mc:Fallback>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2052" t="-7109"/>
                </a:stretch>
              </a:blipFill>
            </p:spPr>
            <p:txBody>
              <a:bodyPr/>
              <a:lstStyle/>
              <a:p>
                <a:r>
                  <a:rPr lang="en-US">
                    <a:noFill/>
                  </a:rPr>
                  <a:t> </a:t>
                </a:r>
              </a:p>
            </p:txBody>
          </p:sp>
        </mc:Fallback>
      </mc:AlternateContent>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4021" y="1756610"/>
            <a:ext cx="5101390" cy="510139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631" y="1756610"/>
            <a:ext cx="5101389" cy="5101389"/>
          </a:xfrm>
          <a:prstGeom prst="rect">
            <a:avLst/>
          </a:prstGeom>
        </p:spPr>
      </p:pic>
      <p:sp>
        <p:nvSpPr>
          <p:cNvPr id="7" name="TextBox 6"/>
          <p:cNvSpPr txBox="1"/>
          <p:nvPr/>
        </p:nvSpPr>
        <p:spPr>
          <a:xfrm>
            <a:off x="3095332" y="1433443"/>
            <a:ext cx="2105526" cy="646331"/>
          </a:xfrm>
          <a:prstGeom prst="rect">
            <a:avLst/>
          </a:prstGeom>
          <a:noFill/>
        </p:spPr>
        <p:txBody>
          <a:bodyPr wrap="square" rtlCol="0">
            <a:spAutoFit/>
          </a:bodyPr>
          <a:lstStyle/>
          <a:p>
            <a:r>
              <a:rPr lang="en-US" smtClean="0"/>
              <a:t>Elastic</a:t>
            </a:r>
          </a:p>
          <a:p>
            <a:endParaRPr lang="en-US" dirty="0"/>
          </a:p>
        </p:txBody>
      </p:sp>
      <p:sp>
        <p:nvSpPr>
          <p:cNvPr id="9" name="TextBox 8"/>
          <p:cNvSpPr txBox="1"/>
          <p:nvPr/>
        </p:nvSpPr>
        <p:spPr>
          <a:xfrm>
            <a:off x="7694314" y="1433443"/>
            <a:ext cx="2105526" cy="646331"/>
          </a:xfrm>
          <a:prstGeom prst="rect">
            <a:avLst/>
          </a:prstGeom>
          <a:noFill/>
        </p:spPr>
        <p:txBody>
          <a:bodyPr wrap="square" rtlCol="0">
            <a:spAutoFit/>
          </a:bodyPr>
          <a:lstStyle/>
          <a:p>
            <a:r>
              <a:rPr lang="en-US" dirty="0" smtClean="0"/>
              <a:t>Spectator Proton</a:t>
            </a:r>
          </a:p>
          <a:p>
            <a:endParaRPr lang="en-US" dirty="0"/>
          </a:p>
        </p:txBody>
      </p:sp>
    </p:spTree>
    <p:extLst>
      <p:ext uri="{BB962C8B-B14F-4D97-AF65-F5344CB8AC3E}">
        <p14:creationId xmlns:p14="http://schemas.microsoft.com/office/powerpoint/2010/main" val="16892191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t>
            </a:r>
            <a:r>
              <a:rPr lang="mr-IN" dirty="0" smtClean="0"/>
              <a:t>–</a:t>
            </a:r>
            <a:r>
              <a:rPr lang="en-US" dirty="0" smtClean="0"/>
              <a:t> Phi vs W</a:t>
            </a:r>
            <a:br>
              <a:rPr lang="en-US" dirty="0" smtClean="0"/>
            </a:b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4021" y="1756610"/>
            <a:ext cx="5101390" cy="510139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631" y="1756610"/>
            <a:ext cx="5101389" cy="5101389"/>
          </a:xfrm>
          <a:prstGeom prst="rect">
            <a:avLst/>
          </a:prstGeom>
        </p:spPr>
      </p:pic>
      <p:sp>
        <p:nvSpPr>
          <p:cNvPr id="7" name="TextBox 6"/>
          <p:cNvSpPr txBox="1"/>
          <p:nvPr/>
        </p:nvSpPr>
        <p:spPr>
          <a:xfrm>
            <a:off x="3095332" y="1433443"/>
            <a:ext cx="2105526" cy="646331"/>
          </a:xfrm>
          <a:prstGeom prst="rect">
            <a:avLst/>
          </a:prstGeom>
          <a:noFill/>
        </p:spPr>
        <p:txBody>
          <a:bodyPr wrap="square" rtlCol="0">
            <a:spAutoFit/>
          </a:bodyPr>
          <a:lstStyle/>
          <a:p>
            <a:r>
              <a:rPr lang="en-US" smtClean="0"/>
              <a:t>Elastic</a:t>
            </a:r>
          </a:p>
          <a:p>
            <a:endParaRPr lang="en-US" dirty="0"/>
          </a:p>
        </p:txBody>
      </p:sp>
      <p:sp>
        <p:nvSpPr>
          <p:cNvPr id="9" name="TextBox 8"/>
          <p:cNvSpPr txBox="1"/>
          <p:nvPr/>
        </p:nvSpPr>
        <p:spPr>
          <a:xfrm>
            <a:off x="7694314" y="1433443"/>
            <a:ext cx="2105526" cy="646331"/>
          </a:xfrm>
          <a:prstGeom prst="rect">
            <a:avLst/>
          </a:prstGeom>
          <a:noFill/>
        </p:spPr>
        <p:txBody>
          <a:bodyPr wrap="square" rtlCol="0">
            <a:spAutoFit/>
          </a:bodyPr>
          <a:lstStyle/>
          <a:p>
            <a:r>
              <a:rPr lang="en-US" dirty="0" smtClean="0"/>
              <a:t>Spectator Proton</a:t>
            </a:r>
          </a:p>
          <a:p>
            <a:endParaRPr lang="en-US" dirty="0"/>
          </a:p>
        </p:txBody>
      </p:sp>
    </p:spTree>
    <p:extLst>
      <p:ext uri="{BB962C8B-B14F-4D97-AF65-F5344CB8AC3E}">
        <p14:creationId xmlns:p14="http://schemas.microsoft.com/office/powerpoint/2010/main" val="14787156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t>
            </a:r>
            <a:r>
              <a:rPr lang="mr-IN" dirty="0" smtClean="0"/>
              <a:t>–</a:t>
            </a:r>
            <a:r>
              <a:rPr lang="en-US" dirty="0" smtClean="0"/>
              <a:t> Vertex difference</a:t>
            </a:r>
            <a:br>
              <a:rPr lang="en-US" dirty="0" smtClean="0"/>
            </a:b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4021" y="1756610"/>
            <a:ext cx="5101390" cy="510139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631" y="1756610"/>
            <a:ext cx="5101389" cy="5101389"/>
          </a:xfrm>
          <a:prstGeom prst="rect">
            <a:avLst/>
          </a:prstGeom>
        </p:spPr>
      </p:pic>
      <p:sp>
        <p:nvSpPr>
          <p:cNvPr id="7" name="TextBox 6"/>
          <p:cNvSpPr txBox="1"/>
          <p:nvPr/>
        </p:nvSpPr>
        <p:spPr>
          <a:xfrm>
            <a:off x="3095332" y="1433443"/>
            <a:ext cx="2105526" cy="646331"/>
          </a:xfrm>
          <a:prstGeom prst="rect">
            <a:avLst/>
          </a:prstGeom>
          <a:noFill/>
        </p:spPr>
        <p:txBody>
          <a:bodyPr wrap="square" rtlCol="0">
            <a:spAutoFit/>
          </a:bodyPr>
          <a:lstStyle/>
          <a:p>
            <a:r>
              <a:rPr lang="en-US" smtClean="0"/>
              <a:t>Elastic</a:t>
            </a:r>
          </a:p>
          <a:p>
            <a:endParaRPr lang="en-US" dirty="0"/>
          </a:p>
        </p:txBody>
      </p:sp>
      <p:sp>
        <p:nvSpPr>
          <p:cNvPr id="9" name="TextBox 8"/>
          <p:cNvSpPr txBox="1"/>
          <p:nvPr/>
        </p:nvSpPr>
        <p:spPr>
          <a:xfrm>
            <a:off x="7694314" y="1433443"/>
            <a:ext cx="2105526" cy="646331"/>
          </a:xfrm>
          <a:prstGeom prst="rect">
            <a:avLst/>
          </a:prstGeom>
          <a:noFill/>
        </p:spPr>
        <p:txBody>
          <a:bodyPr wrap="square" rtlCol="0">
            <a:spAutoFit/>
          </a:bodyPr>
          <a:lstStyle/>
          <a:p>
            <a:r>
              <a:rPr lang="en-US" dirty="0" smtClean="0"/>
              <a:t>Spectator Proton</a:t>
            </a:r>
          </a:p>
          <a:p>
            <a:endParaRPr lang="en-US" dirty="0"/>
          </a:p>
        </p:txBody>
      </p:sp>
    </p:spTree>
    <p:extLst>
      <p:ext uri="{BB962C8B-B14F-4D97-AF65-F5344CB8AC3E}">
        <p14:creationId xmlns:p14="http://schemas.microsoft.com/office/powerpoint/2010/main" val="2879351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t>
            </a:r>
            <a:r>
              <a:rPr lang="mr-IN" dirty="0" smtClean="0"/>
              <a:t>–</a:t>
            </a:r>
            <a:r>
              <a:rPr lang="en-US" dirty="0" smtClean="0"/>
              <a:t> Vertex Proton vs Electron</a:t>
            </a:r>
            <a:br>
              <a:rPr lang="en-US" dirty="0" smtClean="0"/>
            </a:b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4021" y="1756610"/>
            <a:ext cx="5101390" cy="510139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631" y="1756610"/>
            <a:ext cx="5101389" cy="5101389"/>
          </a:xfrm>
          <a:prstGeom prst="rect">
            <a:avLst/>
          </a:prstGeom>
        </p:spPr>
      </p:pic>
      <p:sp>
        <p:nvSpPr>
          <p:cNvPr id="7" name="TextBox 6"/>
          <p:cNvSpPr txBox="1"/>
          <p:nvPr/>
        </p:nvSpPr>
        <p:spPr>
          <a:xfrm>
            <a:off x="3095332" y="1433443"/>
            <a:ext cx="2105526" cy="646331"/>
          </a:xfrm>
          <a:prstGeom prst="rect">
            <a:avLst/>
          </a:prstGeom>
          <a:noFill/>
        </p:spPr>
        <p:txBody>
          <a:bodyPr wrap="square" rtlCol="0">
            <a:spAutoFit/>
          </a:bodyPr>
          <a:lstStyle/>
          <a:p>
            <a:r>
              <a:rPr lang="en-US" smtClean="0"/>
              <a:t>Elastic</a:t>
            </a:r>
          </a:p>
          <a:p>
            <a:endParaRPr lang="en-US" dirty="0"/>
          </a:p>
        </p:txBody>
      </p:sp>
      <p:sp>
        <p:nvSpPr>
          <p:cNvPr id="9" name="TextBox 8"/>
          <p:cNvSpPr txBox="1"/>
          <p:nvPr/>
        </p:nvSpPr>
        <p:spPr>
          <a:xfrm>
            <a:off x="7694314" y="1433443"/>
            <a:ext cx="2105526" cy="646331"/>
          </a:xfrm>
          <a:prstGeom prst="rect">
            <a:avLst/>
          </a:prstGeom>
          <a:noFill/>
        </p:spPr>
        <p:txBody>
          <a:bodyPr wrap="square" rtlCol="0">
            <a:spAutoFit/>
          </a:bodyPr>
          <a:lstStyle/>
          <a:p>
            <a:r>
              <a:rPr lang="en-US" dirty="0" smtClean="0"/>
              <a:t>Spectator Proton</a:t>
            </a:r>
          </a:p>
          <a:p>
            <a:endParaRPr lang="en-US" dirty="0"/>
          </a:p>
        </p:txBody>
      </p:sp>
    </p:spTree>
    <p:extLst>
      <p:ext uri="{BB962C8B-B14F-4D97-AF65-F5344CB8AC3E}">
        <p14:creationId xmlns:p14="http://schemas.microsoft.com/office/powerpoint/2010/main" val="9726928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t>
            </a:r>
            <a:r>
              <a:rPr lang="mr-IN" dirty="0" smtClean="0"/>
              <a:t>–</a:t>
            </a:r>
            <a:r>
              <a:rPr lang="en-US" dirty="0" smtClean="0"/>
              <a:t> Z vs Theta</a:t>
            </a:r>
            <a:br>
              <a:rPr lang="en-US" dirty="0" smtClean="0"/>
            </a:b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4021" y="1756610"/>
            <a:ext cx="5101390" cy="510139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631" y="1756610"/>
            <a:ext cx="5101389" cy="5101389"/>
          </a:xfrm>
          <a:prstGeom prst="rect">
            <a:avLst/>
          </a:prstGeom>
        </p:spPr>
      </p:pic>
      <p:sp>
        <p:nvSpPr>
          <p:cNvPr id="7" name="TextBox 6"/>
          <p:cNvSpPr txBox="1"/>
          <p:nvPr/>
        </p:nvSpPr>
        <p:spPr>
          <a:xfrm>
            <a:off x="3095332" y="1433443"/>
            <a:ext cx="2105526" cy="646331"/>
          </a:xfrm>
          <a:prstGeom prst="rect">
            <a:avLst/>
          </a:prstGeom>
          <a:noFill/>
        </p:spPr>
        <p:txBody>
          <a:bodyPr wrap="square" rtlCol="0">
            <a:spAutoFit/>
          </a:bodyPr>
          <a:lstStyle/>
          <a:p>
            <a:r>
              <a:rPr lang="en-US" smtClean="0"/>
              <a:t>Elastic</a:t>
            </a:r>
          </a:p>
          <a:p>
            <a:endParaRPr lang="en-US" dirty="0"/>
          </a:p>
        </p:txBody>
      </p:sp>
      <p:sp>
        <p:nvSpPr>
          <p:cNvPr id="9" name="TextBox 8"/>
          <p:cNvSpPr txBox="1"/>
          <p:nvPr/>
        </p:nvSpPr>
        <p:spPr>
          <a:xfrm>
            <a:off x="7694314" y="1433443"/>
            <a:ext cx="2105526" cy="646331"/>
          </a:xfrm>
          <a:prstGeom prst="rect">
            <a:avLst/>
          </a:prstGeom>
          <a:noFill/>
        </p:spPr>
        <p:txBody>
          <a:bodyPr wrap="square" rtlCol="0">
            <a:spAutoFit/>
          </a:bodyPr>
          <a:lstStyle/>
          <a:p>
            <a:r>
              <a:rPr lang="en-US" dirty="0" smtClean="0"/>
              <a:t>Spectator Proton</a:t>
            </a:r>
          </a:p>
          <a:p>
            <a:endParaRPr lang="en-US" dirty="0"/>
          </a:p>
        </p:txBody>
      </p:sp>
    </p:spTree>
    <p:extLst>
      <p:ext uri="{BB962C8B-B14F-4D97-AF65-F5344CB8AC3E}">
        <p14:creationId xmlns:p14="http://schemas.microsoft.com/office/powerpoint/2010/main" val="10451572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t>
            </a:r>
            <a:r>
              <a:rPr lang="mr-IN" dirty="0" smtClean="0"/>
              <a:t>–</a:t>
            </a:r>
            <a:r>
              <a:rPr lang="en-US" dirty="0" smtClean="0"/>
              <a:t> Beam Energy + </a:t>
            </a:r>
            <a:r>
              <a:rPr lang="en-US" dirty="0" err="1" smtClean="0"/>
              <a:t>Mp</a:t>
            </a:r>
            <a:r>
              <a:rPr lang="en-US" dirty="0" smtClean="0"/>
              <a:t> </a:t>
            </a:r>
            <a:r>
              <a:rPr lang="mr-IN" dirty="0" smtClean="0"/>
              <a:t>–</a:t>
            </a:r>
            <a:r>
              <a:rPr lang="en-US" dirty="0" smtClean="0"/>
              <a:t> (Ep + </a:t>
            </a:r>
            <a:r>
              <a:rPr lang="en-US" dirty="0" err="1" smtClean="0"/>
              <a:t>Ee</a:t>
            </a:r>
            <a:r>
              <a:rPr lang="en-US" dirty="0" smtClean="0"/>
              <a:t>)</a:t>
            </a:r>
            <a:br>
              <a:rPr lang="en-US" dirty="0" smtClean="0"/>
            </a:b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4021" y="1756610"/>
            <a:ext cx="5101390" cy="510139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631" y="1756610"/>
            <a:ext cx="5101389" cy="5101389"/>
          </a:xfrm>
          <a:prstGeom prst="rect">
            <a:avLst/>
          </a:prstGeom>
        </p:spPr>
      </p:pic>
      <p:sp>
        <p:nvSpPr>
          <p:cNvPr id="7" name="TextBox 6"/>
          <p:cNvSpPr txBox="1"/>
          <p:nvPr/>
        </p:nvSpPr>
        <p:spPr>
          <a:xfrm>
            <a:off x="3095332" y="1433443"/>
            <a:ext cx="2105526" cy="646331"/>
          </a:xfrm>
          <a:prstGeom prst="rect">
            <a:avLst/>
          </a:prstGeom>
          <a:noFill/>
        </p:spPr>
        <p:txBody>
          <a:bodyPr wrap="square" rtlCol="0">
            <a:spAutoFit/>
          </a:bodyPr>
          <a:lstStyle/>
          <a:p>
            <a:r>
              <a:rPr lang="en-US" smtClean="0"/>
              <a:t>Elastic</a:t>
            </a:r>
          </a:p>
          <a:p>
            <a:endParaRPr lang="en-US" dirty="0"/>
          </a:p>
        </p:txBody>
      </p:sp>
      <p:sp>
        <p:nvSpPr>
          <p:cNvPr id="10" name="TextBox 9"/>
          <p:cNvSpPr txBox="1"/>
          <p:nvPr/>
        </p:nvSpPr>
        <p:spPr>
          <a:xfrm>
            <a:off x="7694314" y="1433443"/>
            <a:ext cx="2105526" cy="646331"/>
          </a:xfrm>
          <a:prstGeom prst="rect">
            <a:avLst/>
          </a:prstGeom>
          <a:noFill/>
        </p:spPr>
        <p:txBody>
          <a:bodyPr wrap="square" rtlCol="0">
            <a:spAutoFit/>
          </a:bodyPr>
          <a:lstStyle/>
          <a:p>
            <a:r>
              <a:rPr lang="en-US" dirty="0" smtClean="0"/>
              <a:t>Spectator Proton</a:t>
            </a:r>
          </a:p>
          <a:p>
            <a:endParaRPr lang="en-US" dirty="0"/>
          </a:p>
        </p:txBody>
      </p:sp>
    </p:spTree>
    <p:extLst>
      <p:ext uri="{BB962C8B-B14F-4D97-AF65-F5344CB8AC3E}">
        <p14:creationId xmlns:p14="http://schemas.microsoft.com/office/powerpoint/2010/main" val="13912163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t>
            </a:r>
            <a:r>
              <a:rPr lang="mr-IN" dirty="0" smtClean="0"/>
              <a:t>–</a:t>
            </a:r>
            <a:r>
              <a:rPr lang="en-US" dirty="0" smtClean="0"/>
              <a:t> Energy Proton vs Electron</a:t>
            </a:r>
            <a:br>
              <a:rPr lang="en-US" dirty="0" smtClean="0"/>
            </a:b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4021" y="1756610"/>
            <a:ext cx="5101390" cy="510139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631" y="1756610"/>
            <a:ext cx="5101389" cy="5101389"/>
          </a:xfrm>
          <a:prstGeom prst="rect">
            <a:avLst/>
          </a:prstGeom>
        </p:spPr>
      </p:pic>
      <p:sp>
        <p:nvSpPr>
          <p:cNvPr id="7" name="TextBox 6"/>
          <p:cNvSpPr txBox="1"/>
          <p:nvPr/>
        </p:nvSpPr>
        <p:spPr>
          <a:xfrm>
            <a:off x="3095332" y="1433443"/>
            <a:ext cx="2105526" cy="646331"/>
          </a:xfrm>
          <a:prstGeom prst="rect">
            <a:avLst/>
          </a:prstGeom>
          <a:noFill/>
        </p:spPr>
        <p:txBody>
          <a:bodyPr wrap="square" rtlCol="0">
            <a:spAutoFit/>
          </a:bodyPr>
          <a:lstStyle/>
          <a:p>
            <a:r>
              <a:rPr lang="en-US" smtClean="0"/>
              <a:t>Elastic</a:t>
            </a:r>
          </a:p>
          <a:p>
            <a:endParaRPr lang="en-US" dirty="0"/>
          </a:p>
        </p:txBody>
      </p:sp>
      <p:sp>
        <p:nvSpPr>
          <p:cNvPr id="8" name="TextBox 7"/>
          <p:cNvSpPr txBox="1"/>
          <p:nvPr/>
        </p:nvSpPr>
        <p:spPr>
          <a:xfrm>
            <a:off x="7694314" y="1433443"/>
            <a:ext cx="2105526" cy="646331"/>
          </a:xfrm>
          <a:prstGeom prst="rect">
            <a:avLst/>
          </a:prstGeom>
          <a:noFill/>
        </p:spPr>
        <p:txBody>
          <a:bodyPr wrap="square" rtlCol="0">
            <a:spAutoFit/>
          </a:bodyPr>
          <a:lstStyle/>
          <a:p>
            <a:r>
              <a:rPr lang="en-US" dirty="0" smtClean="0"/>
              <a:t>Spectator Proton</a:t>
            </a:r>
          </a:p>
          <a:p>
            <a:endParaRPr lang="en-US" dirty="0"/>
          </a:p>
        </p:txBody>
      </p:sp>
    </p:spTree>
    <p:extLst>
      <p:ext uri="{BB962C8B-B14F-4D97-AF65-F5344CB8AC3E}">
        <p14:creationId xmlns:p14="http://schemas.microsoft.com/office/powerpoint/2010/main" val="18277580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t>
            </a:r>
            <a:r>
              <a:rPr lang="mr-IN" dirty="0" smtClean="0"/>
              <a:t>–</a:t>
            </a:r>
            <a:r>
              <a:rPr lang="en-US" dirty="0" smtClean="0"/>
              <a:t> E’ electron vs Theta</a:t>
            </a:r>
            <a:br>
              <a:rPr lang="en-US" dirty="0" smtClean="0"/>
            </a:b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4021" y="1756610"/>
            <a:ext cx="5101390" cy="510139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631" y="1756610"/>
            <a:ext cx="5101389" cy="5101389"/>
          </a:xfrm>
          <a:prstGeom prst="rect">
            <a:avLst/>
          </a:prstGeom>
        </p:spPr>
      </p:pic>
      <p:sp>
        <p:nvSpPr>
          <p:cNvPr id="7" name="TextBox 6"/>
          <p:cNvSpPr txBox="1"/>
          <p:nvPr/>
        </p:nvSpPr>
        <p:spPr>
          <a:xfrm>
            <a:off x="3095332" y="1433443"/>
            <a:ext cx="2105526" cy="646331"/>
          </a:xfrm>
          <a:prstGeom prst="rect">
            <a:avLst/>
          </a:prstGeom>
          <a:noFill/>
        </p:spPr>
        <p:txBody>
          <a:bodyPr wrap="square" rtlCol="0">
            <a:spAutoFit/>
          </a:bodyPr>
          <a:lstStyle/>
          <a:p>
            <a:r>
              <a:rPr lang="en-US" smtClean="0"/>
              <a:t>Elastic</a:t>
            </a:r>
          </a:p>
          <a:p>
            <a:endParaRPr lang="en-US" dirty="0"/>
          </a:p>
        </p:txBody>
      </p:sp>
      <p:sp>
        <p:nvSpPr>
          <p:cNvPr id="9" name="TextBox 8"/>
          <p:cNvSpPr txBox="1"/>
          <p:nvPr/>
        </p:nvSpPr>
        <p:spPr>
          <a:xfrm>
            <a:off x="7694314" y="1433443"/>
            <a:ext cx="2105526" cy="646331"/>
          </a:xfrm>
          <a:prstGeom prst="rect">
            <a:avLst/>
          </a:prstGeom>
          <a:noFill/>
        </p:spPr>
        <p:txBody>
          <a:bodyPr wrap="square" rtlCol="0">
            <a:spAutoFit/>
          </a:bodyPr>
          <a:lstStyle/>
          <a:p>
            <a:r>
              <a:rPr lang="en-US" dirty="0" smtClean="0"/>
              <a:t>Spectator Proton</a:t>
            </a:r>
          </a:p>
          <a:p>
            <a:endParaRPr lang="en-US" dirty="0"/>
          </a:p>
        </p:txBody>
      </p:sp>
    </p:spTree>
    <p:extLst>
      <p:ext uri="{BB962C8B-B14F-4D97-AF65-F5344CB8AC3E}">
        <p14:creationId xmlns:p14="http://schemas.microsoft.com/office/powerpoint/2010/main" val="15239806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807F94-4E12-4651-B0E4-E66F1B8B25FF}"/>
              </a:ext>
            </a:extLst>
          </p:cNvPr>
          <p:cNvSpPr>
            <a:spLocks noGrp="1"/>
          </p:cNvSpPr>
          <p:nvPr>
            <p:ph type="title"/>
          </p:nvPr>
        </p:nvSpPr>
        <p:spPr/>
        <p:txBody>
          <a:bodyPr/>
          <a:lstStyle/>
          <a:p>
            <a:r>
              <a:rPr lang="en-US" dirty="0"/>
              <a:t>CLAS12 Software</a:t>
            </a:r>
          </a:p>
        </p:txBody>
      </p:sp>
      <p:pic>
        <p:nvPicPr>
          <p:cNvPr id="5" name="Picture 4" descr="A screenshot of a social media post&#10;&#10;Description automatically generated">
            <a:extLst>
              <a:ext uri="{FF2B5EF4-FFF2-40B4-BE49-F238E27FC236}">
                <a16:creationId xmlns:a16="http://schemas.microsoft.com/office/drawing/2014/main" xmlns="" id="{B6CC91E3-B1B5-45B1-BA8F-F56D6D911E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5805" y="1264555"/>
            <a:ext cx="5580390" cy="5551589"/>
          </a:xfrm>
          <a:prstGeom prst="rect">
            <a:avLst/>
          </a:prstGeom>
        </p:spPr>
      </p:pic>
      <p:sp>
        <p:nvSpPr>
          <p:cNvPr id="6" name="TextBox 5">
            <a:extLst>
              <a:ext uri="{FF2B5EF4-FFF2-40B4-BE49-F238E27FC236}">
                <a16:creationId xmlns:a16="http://schemas.microsoft.com/office/drawing/2014/main" xmlns="" id="{3FF1E93A-B0DD-4039-91A6-4E19187B152A}"/>
              </a:ext>
            </a:extLst>
          </p:cNvPr>
          <p:cNvSpPr txBox="1"/>
          <p:nvPr/>
        </p:nvSpPr>
        <p:spPr>
          <a:xfrm>
            <a:off x="7258050" y="341225"/>
            <a:ext cx="4246562" cy="923330"/>
          </a:xfrm>
          <a:prstGeom prst="rect">
            <a:avLst/>
          </a:prstGeom>
          <a:noFill/>
        </p:spPr>
        <p:txBody>
          <a:bodyPr wrap="square" rtlCol="0">
            <a:spAutoFit/>
          </a:bodyPr>
          <a:lstStyle/>
          <a:p>
            <a:r>
              <a:rPr lang="en-US" dirty="0">
                <a:hlinkClick r:id="rId3"/>
              </a:rPr>
              <a:t>https://clasweb.jlab.org/wiki/index.php/CLAS12_Software_Center#tab=Distribution</a:t>
            </a:r>
            <a:endParaRPr lang="en-US" dirty="0"/>
          </a:p>
        </p:txBody>
      </p:sp>
    </p:spTree>
    <p:extLst>
      <p:ext uri="{BB962C8B-B14F-4D97-AF65-F5344CB8AC3E}">
        <p14:creationId xmlns:p14="http://schemas.microsoft.com/office/powerpoint/2010/main" val="24129117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t>
            </a:r>
            <a:r>
              <a:rPr lang="mr-IN" dirty="0" smtClean="0"/>
              <a:t>–</a:t>
            </a:r>
            <a:r>
              <a:rPr lang="en-US" dirty="0" smtClean="0"/>
              <a:t> Theta Proton vs Electron</a:t>
            </a:r>
            <a:br>
              <a:rPr lang="en-US" dirty="0" smtClean="0"/>
            </a:b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0462" y="1756610"/>
            <a:ext cx="5088507" cy="510139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631" y="1756610"/>
            <a:ext cx="5101389" cy="5101389"/>
          </a:xfrm>
          <a:prstGeom prst="rect">
            <a:avLst/>
          </a:prstGeom>
        </p:spPr>
      </p:pic>
      <p:sp>
        <p:nvSpPr>
          <p:cNvPr id="7" name="TextBox 6"/>
          <p:cNvSpPr txBox="1"/>
          <p:nvPr/>
        </p:nvSpPr>
        <p:spPr>
          <a:xfrm>
            <a:off x="3095332" y="1433443"/>
            <a:ext cx="2105526" cy="646331"/>
          </a:xfrm>
          <a:prstGeom prst="rect">
            <a:avLst/>
          </a:prstGeom>
          <a:noFill/>
        </p:spPr>
        <p:txBody>
          <a:bodyPr wrap="square" rtlCol="0">
            <a:spAutoFit/>
          </a:bodyPr>
          <a:lstStyle/>
          <a:p>
            <a:r>
              <a:rPr lang="en-US" smtClean="0"/>
              <a:t>Elastic</a:t>
            </a:r>
          </a:p>
          <a:p>
            <a:endParaRPr lang="en-US" dirty="0"/>
          </a:p>
        </p:txBody>
      </p:sp>
      <p:sp>
        <p:nvSpPr>
          <p:cNvPr id="8" name="TextBox 7"/>
          <p:cNvSpPr txBox="1"/>
          <p:nvPr/>
        </p:nvSpPr>
        <p:spPr>
          <a:xfrm>
            <a:off x="8196721" y="1433443"/>
            <a:ext cx="2105526" cy="369332"/>
          </a:xfrm>
          <a:prstGeom prst="rect">
            <a:avLst/>
          </a:prstGeom>
          <a:noFill/>
        </p:spPr>
        <p:txBody>
          <a:bodyPr wrap="square" rtlCol="0">
            <a:spAutoFit/>
          </a:bodyPr>
          <a:lstStyle/>
          <a:p>
            <a:r>
              <a:rPr lang="en-US" dirty="0" smtClean="0"/>
              <a:t>EP Coincidence</a:t>
            </a:r>
            <a:endParaRPr lang="en-US" dirty="0"/>
          </a:p>
        </p:txBody>
      </p:sp>
    </p:spTree>
    <p:extLst>
      <p:ext uri="{BB962C8B-B14F-4D97-AF65-F5344CB8AC3E}">
        <p14:creationId xmlns:p14="http://schemas.microsoft.com/office/powerpoint/2010/main" val="5058141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t>
            </a:r>
            <a:r>
              <a:rPr lang="mr-IN" dirty="0" smtClean="0"/>
              <a:t>–</a:t>
            </a:r>
            <a:r>
              <a:rPr lang="en-US" dirty="0" smtClean="0"/>
              <a:t> Proton Momentum vs Theta</a:t>
            </a:r>
            <a:br>
              <a:rPr lang="en-US" dirty="0" smtClean="0"/>
            </a:b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0462" y="1756610"/>
            <a:ext cx="5088506" cy="510138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072" y="1756610"/>
            <a:ext cx="5088506" cy="5101389"/>
          </a:xfrm>
          <a:prstGeom prst="rect">
            <a:avLst/>
          </a:prstGeom>
        </p:spPr>
      </p:pic>
      <p:sp>
        <p:nvSpPr>
          <p:cNvPr id="8" name="TextBox 7"/>
          <p:cNvSpPr txBox="1"/>
          <p:nvPr/>
        </p:nvSpPr>
        <p:spPr>
          <a:xfrm>
            <a:off x="8193501" y="1433443"/>
            <a:ext cx="2105526" cy="646331"/>
          </a:xfrm>
          <a:prstGeom prst="rect">
            <a:avLst/>
          </a:prstGeom>
          <a:noFill/>
        </p:spPr>
        <p:txBody>
          <a:bodyPr wrap="square" rtlCol="0">
            <a:spAutoFit/>
          </a:bodyPr>
          <a:lstStyle/>
          <a:p>
            <a:r>
              <a:rPr lang="en-US" dirty="0"/>
              <a:t>E</a:t>
            </a:r>
            <a:r>
              <a:rPr lang="en-US" dirty="0" smtClean="0"/>
              <a:t>P Coincidence</a:t>
            </a:r>
          </a:p>
          <a:p>
            <a:endParaRPr lang="en-US" dirty="0"/>
          </a:p>
        </p:txBody>
      </p:sp>
      <p:sp>
        <p:nvSpPr>
          <p:cNvPr id="9" name="TextBox 8"/>
          <p:cNvSpPr txBox="1"/>
          <p:nvPr/>
        </p:nvSpPr>
        <p:spPr>
          <a:xfrm>
            <a:off x="2592925" y="1433443"/>
            <a:ext cx="2105526" cy="646331"/>
          </a:xfrm>
          <a:prstGeom prst="rect">
            <a:avLst/>
          </a:prstGeom>
          <a:noFill/>
        </p:spPr>
        <p:txBody>
          <a:bodyPr wrap="square" rtlCol="0">
            <a:spAutoFit/>
          </a:bodyPr>
          <a:lstStyle/>
          <a:p>
            <a:r>
              <a:rPr lang="en-US" dirty="0" err="1" smtClean="0"/>
              <a:t>Elastic+Inelastic</a:t>
            </a:r>
            <a:endParaRPr lang="en-US" dirty="0" smtClean="0"/>
          </a:p>
          <a:p>
            <a:endParaRPr lang="en-US" dirty="0"/>
          </a:p>
        </p:txBody>
      </p:sp>
    </p:spTree>
    <p:extLst>
      <p:ext uri="{BB962C8B-B14F-4D97-AF65-F5344CB8AC3E}">
        <p14:creationId xmlns:p14="http://schemas.microsoft.com/office/powerpoint/2010/main" val="11065107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3143" y="364180"/>
            <a:ext cx="8911687" cy="1280890"/>
          </a:xfrm>
        </p:spPr>
        <p:txBody>
          <a:bodyPr>
            <a:normAutofit fontScale="90000"/>
          </a:bodyPr>
          <a:lstStyle/>
          <a:p>
            <a:r>
              <a:rPr lang="en-US" dirty="0" smtClean="0"/>
              <a:t>Results </a:t>
            </a:r>
            <a:r>
              <a:rPr lang="mr-IN" dirty="0" smtClean="0"/>
              <a:t>–</a:t>
            </a:r>
            <a:r>
              <a:rPr lang="en-US" dirty="0" smtClean="0"/>
              <a:t> E (calculated from theta p and e)</a:t>
            </a:r>
            <a:br>
              <a:rPr lang="en-US" dirty="0" smtClean="0"/>
            </a:b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0462" y="1756610"/>
            <a:ext cx="5088507" cy="510138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631" y="1756610"/>
            <a:ext cx="5101389" cy="5101389"/>
          </a:xfrm>
          <a:prstGeom prst="rect">
            <a:avLst/>
          </a:prstGeom>
        </p:spPr>
      </p:pic>
      <p:sp>
        <p:nvSpPr>
          <p:cNvPr id="7" name="TextBox 6"/>
          <p:cNvSpPr txBox="1"/>
          <p:nvPr/>
        </p:nvSpPr>
        <p:spPr>
          <a:xfrm>
            <a:off x="3095332" y="1433443"/>
            <a:ext cx="2105526" cy="646331"/>
          </a:xfrm>
          <a:prstGeom prst="rect">
            <a:avLst/>
          </a:prstGeom>
          <a:noFill/>
        </p:spPr>
        <p:txBody>
          <a:bodyPr wrap="square" rtlCol="0">
            <a:spAutoFit/>
          </a:bodyPr>
          <a:lstStyle/>
          <a:p>
            <a:r>
              <a:rPr lang="en-US" smtClean="0"/>
              <a:t>Elastic</a:t>
            </a:r>
          </a:p>
          <a:p>
            <a:endParaRPr lang="en-US" dirty="0"/>
          </a:p>
        </p:txBody>
      </p:sp>
      <p:sp>
        <p:nvSpPr>
          <p:cNvPr id="8" name="TextBox 7"/>
          <p:cNvSpPr txBox="1"/>
          <p:nvPr/>
        </p:nvSpPr>
        <p:spPr>
          <a:xfrm>
            <a:off x="8196721" y="1433443"/>
            <a:ext cx="2105526" cy="646331"/>
          </a:xfrm>
          <a:prstGeom prst="rect">
            <a:avLst/>
          </a:prstGeom>
          <a:noFill/>
        </p:spPr>
        <p:txBody>
          <a:bodyPr wrap="square" rtlCol="0">
            <a:spAutoFit/>
          </a:bodyPr>
          <a:lstStyle/>
          <a:p>
            <a:r>
              <a:rPr lang="en-US" dirty="0" smtClean="0"/>
              <a:t>EP Coincidence</a:t>
            </a:r>
          </a:p>
          <a:p>
            <a:endParaRPr lang="en-US" dirty="0"/>
          </a:p>
        </p:txBody>
      </p:sp>
      <mc:AlternateContent xmlns:mc="http://schemas.openxmlformats.org/markup-compatibility/2006">
        <mc:Choice xmlns:a14="http://schemas.microsoft.com/office/drawing/2010/main" Requires="a14">
          <p:sp>
            <p:nvSpPr>
              <p:cNvPr id="4" name="TextBox 3"/>
              <p:cNvSpPr txBox="1"/>
              <p:nvPr/>
            </p:nvSpPr>
            <p:spPr>
              <a:xfrm>
                <a:off x="4962564" y="1124158"/>
                <a:ext cx="3019032" cy="52091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charset="0"/>
                        </a:rPr>
                        <m:t>𝐸</m:t>
                      </m:r>
                      <m:r>
                        <a:rPr lang="en-US" b="0" i="1" smtClean="0">
                          <a:latin typeface="Cambria Math" charset="0"/>
                        </a:rPr>
                        <m:t>=</m:t>
                      </m:r>
                      <m:sSub>
                        <m:sSubPr>
                          <m:ctrlPr>
                            <a:rPr lang="en-US" b="0" i="1" smtClean="0">
                              <a:latin typeface="Cambria Math" charset="0"/>
                            </a:rPr>
                          </m:ctrlPr>
                        </m:sSubPr>
                        <m:e>
                          <m:r>
                            <a:rPr lang="en-US" b="0" i="1" smtClean="0">
                              <a:latin typeface="Cambria Math" charset="0"/>
                            </a:rPr>
                            <m:t>𝑚</m:t>
                          </m:r>
                        </m:e>
                        <m:sub>
                          <m:r>
                            <a:rPr lang="en-US" b="0" i="1" smtClean="0">
                              <a:latin typeface="Cambria Math" charset="0"/>
                            </a:rPr>
                            <m:t>𝑝</m:t>
                          </m:r>
                        </m:sub>
                      </m:sSub>
                      <m:r>
                        <a:rPr lang="en-US" b="0" i="1" smtClean="0">
                          <a:latin typeface="Cambria Math" charset="0"/>
                        </a:rPr>
                        <m:t>(</m:t>
                      </m:r>
                      <m:r>
                        <m:rPr>
                          <m:sty m:val="p"/>
                        </m:rPr>
                        <a:rPr lang="en-US" b="0" i="0" smtClean="0">
                          <a:latin typeface="Cambria Math" charset="0"/>
                        </a:rPr>
                        <m:t>tan</m:t>
                      </m:r>
                      <m:r>
                        <a:rPr lang="en-US" b="0" i="1" smtClean="0">
                          <a:latin typeface="Cambria Math" charset="0"/>
                        </a:rPr>
                        <m:t>⁡(</m:t>
                      </m:r>
                      <m:f>
                        <m:fPr>
                          <m:ctrlPr>
                            <a:rPr lang="en-US" b="0" i="1" smtClean="0">
                              <a:latin typeface="Cambria Math" charset="0"/>
                            </a:rPr>
                          </m:ctrlPr>
                        </m:fPr>
                        <m:num>
                          <m:sSub>
                            <m:sSubPr>
                              <m:ctrlPr>
                                <a:rPr lang="en-US" b="0" i="1" smtClean="0">
                                  <a:latin typeface="Cambria Math" charset="0"/>
                                </a:rPr>
                              </m:ctrlPr>
                            </m:sSubPr>
                            <m:e>
                              <m:r>
                                <a:rPr lang="en-US" b="0" i="1" smtClean="0">
                                  <a:latin typeface="Cambria Math" charset="0"/>
                                  <a:ea typeface="Cambria Math" charset="0"/>
                                  <a:cs typeface="Cambria Math" charset="0"/>
                                </a:rPr>
                                <m:t>𝜃</m:t>
                              </m:r>
                            </m:e>
                            <m:sub>
                              <m:r>
                                <a:rPr lang="en-US" b="0" i="1" smtClean="0">
                                  <a:latin typeface="Cambria Math" charset="0"/>
                                </a:rPr>
                                <m:t>𝑒</m:t>
                              </m:r>
                            </m:sub>
                          </m:sSub>
                        </m:num>
                        <m:den>
                          <m:r>
                            <a:rPr lang="en-US" b="0" i="1" smtClean="0">
                              <a:latin typeface="Cambria Math" charset="0"/>
                            </a:rPr>
                            <m:t>2</m:t>
                          </m:r>
                        </m:den>
                      </m:f>
                      <m:r>
                        <a:rPr lang="en-US" b="0" i="1" smtClean="0">
                          <a:latin typeface="Cambria Math" charset="0"/>
                        </a:rPr>
                        <m:t>)/</m:t>
                      </m:r>
                      <m:r>
                        <m:rPr>
                          <m:sty m:val="p"/>
                        </m:rPr>
                        <a:rPr lang="en-US" b="0" i="0" smtClean="0">
                          <a:latin typeface="Cambria Math" charset="0"/>
                        </a:rPr>
                        <m:t>tan</m:t>
                      </m:r>
                      <m:r>
                        <a:rPr lang="en-US" b="0" i="1" smtClean="0">
                          <a:latin typeface="Cambria Math" charset="0"/>
                        </a:rPr>
                        <m:t>⁡(</m:t>
                      </m:r>
                      <m:sSub>
                        <m:sSubPr>
                          <m:ctrlPr>
                            <a:rPr lang="en-US" b="0" i="1" smtClean="0">
                              <a:latin typeface="Cambria Math" charset="0"/>
                            </a:rPr>
                          </m:ctrlPr>
                        </m:sSubPr>
                        <m:e>
                          <m:r>
                            <a:rPr lang="en-US" b="0" i="1" smtClean="0">
                              <a:latin typeface="Cambria Math" charset="0"/>
                              <a:ea typeface="Cambria Math" charset="0"/>
                              <a:cs typeface="Cambria Math" charset="0"/>
                            </a:rPr>
                            <m:t>𝜃</m:t>
                          </m:r>
                        </m:e>
                        <m:sub>
                          <m:r>
                            <a:rPr lang="en-US" b="0" i="1" smtClean="0">
                              <a:latin typeface="Cambria Math" charset="0"/>
                            </a:rPr>
                            <m:t>𝑝</m:t>
                          </m:r>
                        </m:sub>
                      </m:sSub>
                      <m:r>
                        <a:rPr lang="en-US" b="0" i="1" smtClean="0">
                          <a:latin typeface="Cambria Math" charset="0"/>
                        </a:rPr>
                        <m:t>)−1)</m:t>
                      </m:r>
                    </m:oMath>
                  </m:oMathPara>
                </a14:m>
                <a:endParaRPr lang="en-US" dirty="0"/>
              </a:p>
            </p:txBody>
          </p:sp>
        </mc:Choice>
        <mc:Fallback>
          <p:sp>
            <p:nvSpPr>
              <p:cNvPr id="4" name="TextBox 3"/>
              <p:cNvSpPr txBox="1">
                <a:spLocks noRot="1" noChangeAspect="1" noMove="1" noResize="1" noEditPoints="1" noAdjustHandles="1" noChangeArrowheads="1" noChangeShapeType="1" noTextEdit="1"/>
              </p:cNvSpPr>
              <p:nvPr/>
            </p:nvSpPr>
            <p:spPr>
              <a:xfrm>
                <a:off x="4962564" y="1124158"/>
                <a:ext cx="3019032" cy="520912"/>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328758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normAutofit/>
          </a:bodyPr>
          <a:lstStyle/>
          <a:p>
            <a:r>
              <a:rPr lang="en-US" sz="1400" dirty="0">
                <a:hlinkClick r:id="rId2"/>
              </a:rPr>
              <a:t>https://</a:t>
            </a:r>
            <a:r>
              <a:rPr lang="en-US" sz="1400" dirty="0" smtClean="0">
                <a:hlinkClick r:id="rId2"/>
              </a:rPr>
              <a:t>clasweb.jlab.org/wiki/index.php/CLAS12_Software_Center</a:t>
            </a:r>
            <a:endParaRPr lang="en-US" sz="1400" dirty="0" smtClean="0"/>
          </a:p>
          <a:p>
            <a:r>
              <a:rPr lang="en-US" sz="1400" dirty="0"/>
              <a:t>By Zorak1103 - Own work, CC BY-SA 3.0, </a:t>
            </a:r>
            <a:r>
              <a:rPr lang="en-US" sz="1400" u="sng" dirty="0">
                <a:hlinkClick r:id="rId3"/>
              </a:rPr>
              <a:t>https://</a:t>
            </a:r>
            <a:r>
              <a:rPr lang="en-US" sz="1400" u="sng" dirty="0" smtClean="0">
                <a:hlinkClick r:id="rId3"/>
              </a:rPr>
              <a:t>commons.wikimedia.org/w/index.php?curid=13358930</a:t>
            </a:r>
            <a:endParaRPr lang="en-US" sz="1400" u="sng" dirty="0" smtClean="0"/>
          </a:p>
          <a:p>
            <a:r>
              <a:rPr lang="en-US" sz="1400" u="sng" dirty="0">
                <a:hlinkClick r:id="rId4"/>
              </a:rPr>
              <a:t>https://root.cern.ch/img/logos/ROOT_Logo/misc/logo_full-plus-text-hor.png</a:t>
            </a:r>
            <a:r>
              <a:rPr lang="en-US" sz="1400" dirty="0"/>
              <a:t>      </a:t>
            </a:r>
            <a:endParaRPr lang="en-US" sz="1400" dirty="0"/>
          </a:p>
        </p:txBody>
      </p:sp>
    </p:spTree>
    <p:extLst>
      <p:ext uri="{BB962C8B-B14F-4D97-AF65-F5344CB8AC3E}">
        <p14:creationId xmlns:p14="http://schemas.microsoft.com/office/powerpoint/2010/main" val="14210410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0814CC-6B59-4176-BFCB-A40B2EC9787A}"/>
              </a:ext>
            </a:extLst>
          </p:cNvPr>
          <p:cNvSpPr>
            <a:spLocks noGrp="1"/>
          </p:cNvSpPr>
          <p:nvPr>
            <p:ph type="title"/>
          </p:nvPr>
        </p:nvSpPr>
        <p:spPr/>
        <p:txBody>
          <a:bodyPr/>
          <a:lstStyle/>
          <a:p>
            <a:r>
              <a:rPr lang="en-US" dirty="0"/>
              <a:t>CLAS12 Software: COATJAVA</a:t>
            </a:r>
          </a:p>
        </p:txBody>
      </p:sp>
      <p:sp>
        <p:nvSpPr>
          <p:cNvPr id="3" name="Content Placeholder 2">
            <a:extLst>
              <a:ext uri="{FF2B5EF4-FFF2-40B4-BE49-F238E27FC236}">
                <a16:creationId xmlns:a16="http://schemas.microsoft.com/office/drawing/2014/main" xmlns="" id="{2C187704-44AE-4F71-8D0B-5A244FBCDFFB}"/>
              </a:ext>
            </a:extLst>
          </p:cNvPr>
          <p:cNvSpPr>
            <a:spLocks noGrp="1"/>
          </p:cNvSpPr>
          <p:nvPr>
            <p:ph idx="1"/>
          </p:nvPr>
        </p:nvSpPr>
        <p:spPr/>
        <p:txBody>
          <a:bodyPr/>
          <a:lstStyle/>
          <a:p>
            <a:r>
              <a:rPr lang="en-US" dirty="0"/>
              <a:t>CLAS12 Offline Analysis Tools JAVA</a:t>
            </a:r>
          </a:p>
          <a:p>
            <a:r>
              <a:rPr lang="en-US" dirty="0"/>
              <a:t>Used for reconstructing simulated or real data, including packages for event reconstruction in all “standard” CLAS12 detectors</a:t>
            </a:r>
          </a:p>
          <a:p>
            <a:r>
              <a:rPr lang="en-US" dirty="0"/>
              <a:t>Raw data files are “cooked” using this software and the cooked files are what we use for analysis</a:t>
            </a:r>
          </a:p>
          <a:p>
            <a:r>
              <a:rPr lang="en-US" dirty="0"/>
              <a:t>Needed for groovy communication with CLAS12 analysis tools</a:t>
            </a:r>
          </a:p>
          <a:p>
            <a:r>
              <a:rPr lang="en-US" dirty="0"/>
              <a:t>Can be installed using CLARA (easiest way) or the source code can be built on its own, although many of the tools provided with COATJAVA will have to be edited to use a new file path</a:t>
            </a:r>
          </a:p>
        </p:txBody>
      </p:sp>
      <p:sp>
        <p:nvSpPr>
          <p:cNvPr id="4" name="TextBox 3">
            <a:extLst>
              <a:ext uri="{FF2B5EF4-FFF2-40B4-BE49-F238E27FC236}">
                <a16:creationId xmlns:a16="http://schemas.microsoft.com/office/drawing/2014/main" xmlns="" id="{7CC0562E-C6CD-434C-985A-12F03C695F7A}"/>
              </a:ext>
            </a:extLst>
          </p:cNvPr>
          <p:cNvSpPr txBox="1"/>
          <p:nvPr/>
        </p:nvSpPr>
        <p:spPr>
          <a:xfrm>
            <a:off x="2779712" y="5449557"/>
            <a:ext cx="8534400" cy="923330"/>
          </a:xfrm>
          <a:prstGeom prst="rect">
            <a:avLst/>
          </a:prstGeom>
          <a:noFill/>
        </p:spPr>
        <p:txBody>
          <a:bodyPr wrap="square" rtlCol="0">
            <a:spAutoFit/>
          </a:bodyPr>
          <a:lstStyle/>
          <a:p>
            <a:r>
              <a:rPr lang="en-US" dirty="0"/>
              <a:t>“Framework used during reconstruction and analysis, including geometry, </a:t>
            </a:r>
            <a:r>
              <a:rPr lang="en-US" dirty="0" err="1"/>
              <a:t>ccdb</a:t>
            </a:r>
            <a:r>
              <a:rPr lang="en-US" dirty="0"/>
              <a:t> and i/o interfaces, </a:t>
            </a:r>
            <a:r>
              <a:rPr lang="en-US" dirty="0" err="1"/>
              <a:t>fastmc</a:t>
            </a:r>
            <a:r>
              <a:rPr lang="en-US" dirty="0"/>
              <a:t>, swimming. Non-developer installation involves just downloading and unzipping a release.” –software center</a:t>
            </a:r>
          </a:p>
        </p:txBody>
      </p:sp>
    </p:spTree>
    <p:extLst>
      <p:ext uri="{BB962C8B-B14F-4D97-AF65-F5344CB8AC3E}">
        <p14:creationId xmlns:p14="http://schemas.microsoft.com/office/powerpoint/2010/main" val="10318640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3D2691-2548-4E52-BF25-D77125F2E484}"/>
              </a:ext>
            </a:extLst>
          </p:cNvPr>
          <p:cNvSpPr>
            <a:spLocks noGrp="1"/>
          </p:cNvSpPr>
          <p:nvPr>
            <p:ph type="title"/>
          </p:nvPr>
        </p:nvSpPr>
        <p:spPr/>
        <p:txBody>
          <a:bodyPr/>
          <a:lstStyle/>
          <a:p>
            <a:r>
              <a:rPr lang="en-US" dirty="0"/>
              <a:t>CLAS12 Software: CLARA</a:t>
            </a:r>
          </a:p>
        </p:txBody>
      </p:sp>
      <p:sp>
        <p:nvSpPr>
          <p:cNvPr id="3" name="Content Placeholder 2">
            <a:extLst>
              <a:ext uri="{FF2B5EF4-FFF2-40B4-BE49-F238E27FC236}">
                <a16:creationId xmlns:a16="http://schemas.microsoft.com/office/drawing/2014/main" xmlns="" id="{2F4D2DC1-C2FE-4066-B0D5-CA6EE6E5139E}"/>
              </a:ext>
            </a:extLst>
          </p:cNvPr>
          <p:cNvSpPr>
            <a:spLocks noGrp="1"/>
          </p:cNvSpPr>
          <p:nvPr>
            <p:ph idx="1"/>
          </p:nvPr>
        </p:nvSpPr>
        <p:spPr/>
        <p:txBody>
          <a:bodyPr/>
          <a:lstStyle/>
          <a:p>
            <a:r>
              <a:rPr lang="en-US" dirty="0"/>
              <a:t>CLAS Analysis and Reconstruction Architecture</a:t>
            </a:r>
          </a:p>
          <a:p>
            <a:r>
              <a:rPr lang="en-US" dirty="0"/>
              <a:t>A service-oriented software which can be used to run COATJAVA including running the software multi-threaded for improved performance</a:t>
            </a:r>
          </a:p>
          <a:p>
            <a:r>
              <a:rPr lang="en-US" dirty="0"/>
              <a:t>Improves the user-interface with COATJAVA and allows for easy use locally or on the JLAB farm</a:t>
            </a:r>
          </a:p>
          <a:p>
            <a:r>
              <a:rPr lang="en-US" dirty="0"/>
              <a:t>Makes installing the software significantly easier</a:t>
            </a:r>
          </a:p>
        </p:txBody>
      </p:sp>
      <p:sp>
        <p:nvSpPr>
          <p:cNvPr id="4" name="TextBox 3">
            <a:extLst>
              <a:ext uri="{FF2B5EF4-FFF2-40B4-BE49-F238E27FC236}">
                <a16:creationId xmlns:a16="http://schemas.microsoft.com/office/drawing/2014/main" xmlns="" id="{C46CD3FA-E4C0-422B-BF8B-D0C8EAE89D9E}"/>
              </a:ext>
            </a:extLst>
          </p:cNvPr>
          <p:cNvSpPr txBox="1"/>
          <p:nvPr/>
        </p:nvSpPr>
        <p:spPr>
          <a:xfrm>
            <a:off x="3503612" y="5311057"/>
            <a:ext cx="7086600" cy="1200329"/>
          </a:xfrm>
          <a:prstGeom prst="rect">
            <a:avLst/>
          </a:prstGeom>
          <a:noFill/>
        </p:spPr>
        <p:txBody>
          <a:bodyPr wrap="square" rtlCol="0">
            <a:spAutoFit/>
          </a:bodyPr>
          <a:lstStyle/>
          <a:p>
            <a:r>
              <a:rPr lang="en-US" dirty="0"/>
              <a:t>“CLAS Analysis and Reconstruction Architecture. Service oriented framework supporting parallelism on diverse hardware. All CLAS12 reconstruction can operate as </a:t>
            </a:r>
            <a:r>
              <a:rPr lang="en-US" dirty="0" err="1"/>
              <a:t>CLaRa</a:t>
            </a:r>
            <a:r>
              <a:rPr lang="en-US" dirty="0"/>
              <a:t> services.” –software center</a:t>
            </a:r>
          </a:p>
        </p:txBody>
      </p:sp>
    </p:spTree>
    <p:extLst>
      <p:ext uri="{BB962C8B-B14F-4D97-AF65-F5344CB8AC3E}">
        <p14:creationId xmlns:p14="http://schemas.microsoft.com/office/powerpoint/2010/main" val="41263850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CDD979-4E29-404D-9EDD-DE4577C41E63}"/>
              </a:ext>
            </a:extLst>
          </p:cNvPr>
          <p:cNvSpPr>
            <a:spLocks noGrp="1"/>
          </p:cNvSpPr>
          <p:nvPr>
            <p:ph type="title"/>
          </p:nvPr>
        </p:nvSpPr>
        <p:spPr/>
        <p:txBody>
          <a:bodyPr/>
          <a:lstStyle/>
          <a:p>
            <a:r>
              <a:rPr lang="en-US" dirty="0"/>
              <a:t>CLAS12 Data Analysis</a:t>
            </a:r>
          </a:p>
        </p:txBody>
      </p:sp>
      <p:pic>
        <p:nvPicPr>
          <p:cNvPr id="11" name="Picture 10" descr="A screenshot of a social media post&#10;&#10;Description automatically generated">
            <a:extLst>
              <a:ext uri="{FF2B5EF4-FFF2-40B4-BE49-F238E27FC236}">
                <a16:creationId xmlns:a16="http://schemas.microsoft.com/office/drawing/2014/main" xmlns="" id="{3E6E2520-1444-4A52-9BA6-BA1FD7BBE9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1679" y="1847151"/>
            <a:ext cx="7468642" cy="5010849"/>
          </a:xfrm>
          <a:prstGeom prst="rect">
            <a:avLst/>
          </a:prstGeom>
        </p:spPr>
      </p:pic>
    </p:spTree>
    <p:extLst>
      <p:ext uri="{BB962C8B-B14F-4D97-AF65-F5344CB8AC3E}">
        <p14:creationId xmlns:p14="http://schemas.microsoft.com/office/powerpoint/2010/main" val="26246718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CDD979-4E29-404D-9EDD-DE4577C41E63}"/>
              </a:ext>
            </a:extLst>
          </p:cNvPr>
          <p:cNvSpPr>
            <a:spLocks noGrp="1"/>
          </p:cNvSpPr>
          <p:nvPr>
            <p:ph type="title"/>
          </p:nvPr>
        </p:nvSpPr>
        <p:spPr/>
        <p:txBody>
          <a:bodyPr/>
          <a:lstStyle/>
          <a:p>
            <a:r>
              <a:rPr lang="en-US" dirty="0"/>
              <a:t>Groovy vs ROOT</a:t>
            </a:r>
          </a:p>
        </p:txBody>
      </p:sp>
      <p:pic>
        <p:nvPicPr>
          <p:cNvPr id="11" name="Picture 10" descr="A screenshot of a social media post&#10;&#10;Description automatically generated">
            <a:extLst>
              <a:ext uri="{FF2B5EF4-FFF2-40B4-BE49-F238E27FC236}">
                <a16:creationId xmlns:a16="http://schemas.microsoft.com/office/drawing/2014/main" xmlns="" id="{3E6E2520-1444-4A52-9BA6-BA1FD7BBE9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1679" y="1847151"/>
            <a:ext cx="7468642" cy="5010849"/>
          </a:xfrm>
          <a:prstGeom prst="rect">
            <a:avLst/>
          </a:prstGeom>
        </p:spPr>
      </p:pic>
      <p:sp>
        <p:nvSpPr>
          <p:cNvPr id="13" name="Rectangle 12">
            <a:extLst>
              <a:ext uri="{FF2B5EF4-FFF2-40B4-BE49-F238E27FC236}">
                <a16:creationId xmlns:a16="http://schemas.microsoft.com/office/drawing/2014/main" xmlns="" id="{43D1FB98-3BE9-45C5-B674-0E9B6E6C09AA}"/>
              </a:ext>
            </a:extLst>
          </p:cNvPr>
          <p:cNvSpPr/>
          <p:nvPr/>
        </p:nvSpPr>
        <p:spPr>
          <a:xfrm>
            <a:off x="6096000" y="4496499"/>
            <a:ext cx="3568117" cy="847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80261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CDD979-4E29-404D-9EDD-DE4577C41E63}"/>
              </a:ext>
            </a:extLst>
          </p:cNvPr>
          <p:cNvSpPr>
            <a:spLocks noGrp="1"/>
          </p:cNvSpPr>
          <p:nvPr>
            <p:ph type="title"/>
          </p:nvPr>
        </p:nvSpPr>
        <p:spPr/>
        <p:txBody>
          <a:bodyPr/>
          <a:lstStyle/>
          <a:p>
            <a:r>
              <a:rPr lang="en-US" dirty="0"/>
              <a:t>Groovy vs ROOT</a:t>
            </a:r>
          </a:p>
        </p:txBody>
      </p:sp>
      <p:sp>
        <p:nvSpPr>
          <p:cNvPr id="3" name="Content Placeholder 2">
            <a:extLst>
              <a:ext uri="{FF2B5EF4-FFF2-40B4-BE49-F238E27FC236}">
                <a16:creationId xmlns:a16="http://schemas.microsoft.com/office/drawing/2014/main" xmlns="" id="{2A6465A7-5B88-4F1B-9BCF-C855F9376816}"/>
              </a:ext>
            </a:extLst>
          </p:cNvPr>
          <p:cNvSpPr>
            <a:spLocks noGrp="1"/>
          </p:cNvSpPr>
          <p:nvPr>
            <p:ph idx="1"/>
          </p:nvPr>
        </p:nvSpPr>
        <p:spPr/>
        <p:txBody>
          <a:bodyPr/>
          <a:lstStyle/>
          <a:p>
            <a:r>
              <a:rPr lang="en-US" dirty="0"/>
              <a:t>Two main ways of analyzing CLAS12 data</a:t>
            </a:r>
          </a:p>
          <a:p>
            <a:r>
              <a:rPr lang="en-US" dirty="0"/>
              <a:t>Groovy supports JAVA syntax, while ROOT supports C++ syntax</a:t>
            </a:r>
          </a:p>
          <a:p>
            <a:r>
              <a:rPr lang="en-US" dirty="0"/>
              <a:t>Both Groovy and ROOT are supported on the JLAB farm</a:t>
            </a:r>
          </a:p>
          <a:p>
            <a:endParaRPr lang="en-US" dirty="0"/>
          </a:p>
        </p:txBody>
      </p:sp>
      <p:pic>
        <p:nvPicPr>
          <p:cNvPr id="5" name="Graphic 4">
            <a:extLst>
              <a:ext uri="{FF2B5EF4-FFF2-40B4-BE49-F238E27FC236}">
                <a16:creationId xmlns:a16="http://schemas.microsoft.com/office/drawing/2014/main" xmlns="" id="{0928D364-E8F6-44FA-8FC4-5A8AC5958F0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485901" y="4801840"/>
            <a:ext cx="4152900" cy="2056159"/>
          </a:xfrm>
          <a:prstGeom prst="rect">
            <a:avLst/>
          </a:prstGeom>
        </p:spPr>
      </p:pic>
      <p:pic>
        <p:nvPicPr>
          <p:cNvPr id="7" name="Picture 6" descr="A close up of a logo&#10;&#10;Description automatically generated">
            <a:extLst>
              <a:ext uri="{FF2B5EF4-FFF2-40B4-BE49-F238E27FC236}">
                <a16:creationId xmlns:a16="http://schemas.microsoft.com/office/drawing/2014/main" xmlns="" id="{4F28AC57-2288-4084-9043-A22A9BF3FA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4930675"/>
            <a:ext cx="5638800" cy="1927324"/>
          </a:xfrm>
          <a:prstGeom prst="rect">
            <a:avLst/>
          </a:prstGeom>
        </p:spPr>
      </p:pic>
    </p:spTree>
    <p:extLst>
      <p:ext uri="{BB962C8B-B14F-4D97-AF65-F5344CB8AC3E}">
        <p14:creationId xmlns:p14="http://schemas.microsoft.com/office/powerpoint/2010/main" val="19965664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A8EED8-2A08-4989-A093-087305F9EAE5}"/>
              </a:ext>
            </a:extLst>
          </p:cNvPr>
          <p:cNvSpPr>
            <a:spLocks noGrp="1"/>
          </p:cNvSpPr>
          <p:nvPr>
            <p:ph type="title"/>
          </p:nvPr>
        </p:nvSpPr>
        <p:spPr/>
        <p:txBody>
          <a:bodyPr/>
          <a:lstStyle/>
          <a:p>
            <a:r>
              <a:rPr lang="en-US" dirty="0"/>
              <a:t>Groovy</a:t>
            </a:r>
          </a:p>
        </p:txBody>
      </p:sp>
      <p:sp>
        <p:nvSpPr>
          <p:cNvPr id="3" name="Content Placeholder 2">
            <a:extLst>
              <a:ext uri="{FF2B5EF4-FFF2-40B4-BE49-F238E27FC236}">
                <a16:creationId xmlns:a16="http://schemas.microsoft.com/office/drawing/2014/main" xmlns="" id="{687F857E-32E7-4437-8E6A-6612536924F5}"/>
              </a:ext>
            </a:extLst>
          </p:cNvPr>
          <p:cNvSpPr>
            <a:spLocks noGrp="1"/>
          </p:cNvSpPr>
          <p:nvPr>
            <p:ph idx="1"/>
          </p:nvPr>
        </p:nvSpPr>
        <p:spPr/>
        <p:txBody>
          <a:bodyPr/>
          <a:lstStyle/>
          <a:p>
            <a:r>
              <a:rPr lang="en-US" dirty="0"/>
              <a:t>Java syntax compatible </a:t>
            </a:r>
          </a:p>
          <a:p>
            <a:r>
              <a:rPr lang="en-US" dirty="0"/>
              <a:t>The process for compiling and executing groovy scripts comes included in COATJAVA installation under /bin/run-groovy</a:t>
            </a:r>
          </a:p>
          <a:p>
            <a:r>
              <a:rPr lang="en-US" dirty="0"/>
              <a:t>Using this method of execution allows for all the included libraries from COATJAVA to be used including GROOT</a:t>
            </a:r>
          </a:p>
          <a:p>
            <a:r>
              <a:rPr lang="en-US" dirty="0"/>
              <a:t>GROOT is the plotting and fitting package included with COATJAVA which was developed with ROOT-similar syntax and objects (TH1, TF1, etc.) in mind</a:t>
            </a:r>
          </a:p>
          <a:p>
            <a:endParaRPr lang="en-US" dirty="0"/>
          </a:p>
          <a:p>
            <a:endParaRPr lang="en-US" dirty="0"/>
          </a:p>
        </p:txBody>
      </p:sp>
      <p:pic>
        <p:nvPicPr>
          <p:cNvPr id="4" name="Graphic 3">
            <a:extLst>
              <a:ext uri="{FF2B5EF4-FFF2-40B4-BE49-F238E27FC236}">
                <a16:creationId xmlns:a16="http://schemas.microsoft.com/office/drawing/2014/main" xmlns="" id="{30D3545D-CAEB-43A0-AE97-8D348B2E41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046912" y="236475"/>
            <a:ext cx="4152900" cy="2056159"/>
          </a:xfrm>
          <a:prstGeom prst="rect">
            <a:avLst/>
          </a:prstGeom>
        </p:spPr>
      </p:pic>
    </p:spTree>
    <p:extLst>
      <p:ext uri="{BB962C8B-B14F-4D97-AF65-F5344CB8AC3E}">
        <p14:creationId xmlns:p14="http://schemas.microsoft.com/office/powerpoint/2010/main" val="97156492"/>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TM02892315[[fn=Wisp]]</Template>
  <TotalTime>12133</TotalTime>
  <Words>902</Words>
  <Application>Microsoft Macintosh PowerPoint</Application>
  <PresentationFormat>Widescreen</PresentationFormat>
  <Paragraphs>138</Paragraphs>
  <Slides>33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Calibri</vt:lpstr>
      <vt:lpstr>Cambria Math</vt:lpstr>
      <vt:lpstr>Century Gothic</vt:lpstr>
      <vt:lpstr>Consolas</vt:lpstr>
      <vt:lpstr>Mangal</vt:lpstr>
      <vt:lpstr>Wingdings 3</vt:lpstr>
      <vt:lpstr>Arial</vt:lpstr>
      <vt:lpstr>Wisp</vt:lpstr>
      <vt:lpstr>Analyzing CLAS12 Data</vt:lpstr>
      <vt:lpstr>Outline</vt:lpstr>
      <vt:lpstr>CLAS12 Software</vt:lpstr>
      <vt:lpstr>CLAS12 Software: COATJAVA</vt:lpstr>
      <vt:lpstr>CLAS12 Software: CLARA</vt:lpstr>
      <vt:lpstr>CLAS12 Data Analysis</vt:lpstr>
      <vt:lpstr>Groovy vs ROOT</vt:lpstr>
      <vt:lpstr>Groovy vs ROOT</vt:lpstr>
      <vt:lpstr>Groovy</vt:lpstr>
      <vt:lpstr>Groovy Advantages/Disadvantages</vt:lpstr>
      <vt:lpstr>ROOT</vt:lpstr>
      <vt:lpstr>ROOT Advantages/Disadvantages</vt:lpstr>
      <vt:lpstr>Where to find data</vt:lpstr>
      <vt:lpstr>Using HIPO Banks /bin/hipo-utils –dump </vt:lpstr>
      <vt:lpstr>Using HIPO Banks</vt:lpstr>
      <vt:lpstr>Using HIPO Banks</vt:lpstr>
      <vt:lpstr>Analysis Cuts</vt:lpstr>
      <vt:lpstr>Results – Electron momentum </vt:lpstr>
      <vt:lpstr>Results – Proton momentum </vt:lpstr>
      <vt:lpstr>Results – Invariant Mass W </vt:lpstr>
      <vt:lpstr>Results - Q^2 </vt:lpstr>
      <vt:lpstr>Results – W vs Q^2 </vt:lpstr>
      <vt:lpstr>Results – Phi vs W </vt:lpstr>
      <vt:lpstr>Results – Vertex difference </vt:lpstr>
      <vt:lpstr>Results – Vertex Proton vs Electron </vt:lpstr>
      <vt:lpstr>Results – Z vs Theta </vt:lpstr>
      <vt:lpstr>Results – Beam Energy + Mp – (Ep + Ee) </vt:lpstr>
      <vt:lpstr>Results – Energy Proton vs Electron </vt:lpstr>
      <vt:lpstr>Results – E’ electron vs Theta </vt:lpstr>
      <vt:lpstr>Results – Theta Proton vs Electron </vt:lpstr>
      <vt:lpstr>Results – Proton Momentum vs Theta </vt:lpstr>
      <vt:lpstr>Results – E (calculated from theta p and e) </vt:lpstr>
      <vt:lpstr>Sources</vt:lpstr>
    </vt:vector>
  </TitlesOfParts>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Analyzing CLAS12 Data</dc:title>
  <dc:creator>David Payette</dc:creator>
  <cp:lastModifiedBy>Payette, David C.</cp:lastModifiedBy>
  <cp:revision>24</cp:revision>
  <dcterms:created xsi:type="dcterms:W3CDTF">2019-05-13T18:52:03Z</dcterms:created>
  <dcterms:modified xsi:type="dcterms:W3CDTF">2019-05-22T19:16:37Z</dcterms:modified>
</cp:coreProperties>
</file>